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57" r:id="rId2"/>
    <p:sldId id="256" r:id="rId3"/>
    <p:sldId id="258" r:id="rId4"/>
    <p:sldId id="259" r:id="rId5"/>
    <p:sldId id="260" r:id="rId6"/>
    <p:sldId id="261" r:id="rId7"/>
    <p:sldId id="262" r:id="rId8"/>
    <p:sldId id="264" r:id="rId9"/>
    <p:sldId id="265" r:id="rId10"/>
  </p:sldIdLst>
  <p:sldSz cx="12192000" cy="6858000"/>
  <p:notesSz cx="6858000" cy="9144000"/>
  <p:defaultTextStyle>
    <a:defPPr>
      <a:buNone/>
    </a:defPPr>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9" d="100"/>
          <a:sy n="149" d="100"/>
        </p:scale>
        <p:origin x="64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GB"/>
  <c:roundedCorners val="1"/>
  <c:style val="2"/>
  <c:chart>
    <c:autoTitleDeleted val="1"/>
    <c:plotArea>
      <c:layout/>
      <c:barChart>
        <c:barDir val="col"/>
        <c:grouping val="clustered"/>
        <c:varyColors val="0"/>
        <c:ser>
          <c:idx val="0"/>
          <c:order val="0"/>
          <c:tx>
            <c:v>Central</c:v>
          </c:tx>
          <c:spPr>
            <a:solidFill>
              <a:srgbClr val="125E93"/>
            </a:solidFill>
          </c:spPr>
          <c:invertIfNegative val="0"/>
          <c:dLbls>
            <c:numFmt formatCode="0.0" sourceLinked="0"/>
            <c:spPr>
              <a:noFill/>
              <a:ln>
                <a:noFill/>
              </a:ln>
              <a:effectLst/>
            </c:spPr>
            <c:txPr>
              <a:bodyPr anchorCtr="1"/>
              <a:lstStyle/>
              <a:p>
                <a:pPr>
                  <a:defRPr sz="1275">
                    <a:solidFill>
                      <a:srgbClr val="07163E"/>
                    </a:solidFill>
                    <a:latin typeface="Calibri"/>
                    <a:ea typeface="Calibri"/>
                    <a:cs typeface="Calibri"/>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West / Central</c:v>
                </c:pt>
                <c:pt idx="1">
                  <c:v>Southern</c:v>
                </c:pt>
                <c:pt idx="2">
                  <c:v>Nordic</c:v>
                </c:pt>
                <c:pt idx="3">
                  <c:v>CEE / Baltics</c:v>
                </c:pt>
              </c:strCache>
            </c:strRef>
          </c:cat>
          <c:val>
            <c:numRef>
              <c:f>'Chart Data'!$B$2:$B$5</c:f>
              <c:numCache>
                <c:formatCode>0</c:formatCode>
                <c:ptCount val="4"/>
                <c:pt idx="0">
                  <c:v>41.8</c:v>
                </c:pt>
                <c:pt idx="1">
                  <c:v>12.3</c:v>
                </c:pt>
                <c:pt idx="2">
                  <c:v>3.15</c:v>
                </c:pt>
                <c:pt idx="3">
                  <c:v>9.6999999999999993</c:v>
                </c:pt>
              </c:numCache>
            </c:numRef>
          </c:val>
          <c:extLst>
            <c:ext xmlns:c16="http://schemas.microsoft.com/office/drawing/2014/chart" uri="{C3380CC4-5D6E-409C-BE32-E72D297353CC}">
              <c16:uniqueId val="{00000000-AA0A-4DEB-8EED-D3546B29F45A}"/>
            </c:ext>
          </c:extLst>
        </c:ser>
        <c:dLbls>
          <c:dLblPos val="outEnd"/>
          <c:showLegendKey val="0"/>
          <c:showVal val="1"/>
          <c:showCatName val="0"/>
          <c:showSerName val="0"/>
          <c:showPercent val="0"/>
          <c:showBubbleSize val="0"/>
        </c:dLbls>
        <c:gapWidth val="70"/>
        <c:axId val="48650112"/>
        <c:axId val="48672768"/>
      </c:barChart>
      <c:catAx>
        <c:axId val="48650112"/>
        <c:scaling>
          <c:orientation val="minMax"/>
        </c:scaling>
        <c:delete val="0"/>
        <c:axPos val="b"/>
        <c:numFmt formatCode="General" sourceLinked="1"/>
        <c:majorTickMark val="none"/>
        <c:minorTickMark val="none"/>
        <c:tickLblPos val="low"/>
        <c:spPr>
          <a:ln w="4763">
            <a:solidFill>
              <a:srgbClr val="D2D7DB"/>
            </a:solidFill>
          </a:ln>
        </c:spPr>
        <c:txPr>
          <a:bodyPr anchorCtr="1"/>
          <a:lstStyle/>
          <a:p>
            <a:pPr>
              <a:defRPr sz="975">
                <a:solidFill>
                  <a:srgbClr val="464646"/>
                </a:solidFill>
                <a:latin typeface="Calibri"/>
                <a:ea typeface="Calibri"/>
                <a:cs typeface="Calibri"/>
              </a:defRPr>
            </a:pPr>
            <a:endParaRPr lang="en-US"/>
          </a:p>
        </c:txPr>
        <c:crossAx val="48672768"/>
        <c:crosses val="autoZero"/>
        <c:auto val="1"/>
        <c:lblAlgn val="ctr"/>
        <c:lblOffset val="100"/>
        <c:noMultiLvlLbl val="1"/>
      </c:catAx>
      <c:valAx>
        <c:axId val="48672768"/>
        <c:scaling>
          <c:orientation val="minMax"/>
          <c:min val="0"/>
        </c:scaling>
        <c:delete val="0"/>
        <c:axPos val="l"/>
        <c:majorGridlines>
          <c:spPr>
            <a:ln w="4763">
              <a:solidFill>
                <a:srgbClr val="D2D7DB"/>
              </a:solidFill>
            </a:ln>
          </c:spPr>
        </c:majorGridlines>
        <c:numFmt formatCode="0" sourceLinked="1"/>
        <c:majorTickMark val="none"/>
        <c:minorTickMark val="none"/>
        <c:tickLblPos val="nextTo"/>
        <c:spPr>
          <a:ln w="9525">
            <a:solidFill>
              <a:srgbClr val="D4D4D4"/>
            </a:solidFill>
            <a:prstDash val="solid"/>
          </a:ln>
        </c:spPr>
        <c:txPr>
          <a:bodyPr anchorCtr="1"/>
          <a:lstStyle/>
          <a:p>
            <a:pPr>
              <a:defRPr sz="975">
                <a:solidFill>
                  <a:srgbClr val="464646"/>
                </a:solidFill>
                <a:latin typeface="Calibri"/>
                <a:ea typeface="Calibri"/>
                <a:cs typeface="Calibri"/>
              </a:defRPr>
            </a:pPr>
            <a:endParaRPr lang="en-US"/>
          </a:p>
        </c:txPr>
        <c:crossAx val="48650112"/>
        <c:crosses val="autoZero"/>
        <c:crossBetween val="between"/>
      </c:valAx>
      <c:spPr>
        <a:solidFill>
          <a:srgbClr val="FFFFFF"/>
        </a:solidFill>
      </c:spPr>
    </c:plotArea>
    <c:plotVisOnly val="1"/>
    <c:dispBlanksAs val="zero"/>
    <c:showDLblsOverMax val="1"/>
  </c:chart>
  <c:spPr>
    <a:solidFill>
      <a:srgbClr val="FFFFFF"/>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a:t>Four mutually exclusive planning regions are used consistently. Deep dives are selected countries within those regions, not separate geographic buckets. O means official evidence; it does not turn a provisional result into a final award. E includes publicly stated expectations where final notice is not verified. U is an evidence gap, not proof that no </a:t>
            </a:r>
            <a:r>
              <a:rPr dirty="0" err="1"/>
              <a:t>programme</a:t>
            </a:r>
            <a:r>
              <a:rPr dirty="0"/>
              <a:t> exists.</a:t>
            </a:r>
          </a:p>
          <a:p>
            <a:endParaRPr dirty="0"/>
          </a:p>
          <a:p>
            <a:r>
              <a:rPr dirty="0"/>
              <a:t>P37 | European Commission | Non-fossil flexibility framework | 2024</a:t>
            </a:r>
          </a:p>
          <a:p>
            <a:r>
              <a:rPr dirty="0"/>
              <a:t>https://eur-lex.europa.eu/eli/reg/2024/1747/oj/eng</a:t>
            </a:r>
          </a:p>
          <a:p>
            <a:r>
              <a:rPr dirty="0" err="1"/>
              <a:t>FinalRegulation</a:t>
            </a:r>
            <a:r>
              <a:rPr dirty="0"/>
              <a:t> | Articles19e-19g</a:t>
            </a:r>
          </a:p>
          <a:p>
            <a:r>
              <a:rPr dirty="0" err="1"/>
              <a:t>Nationalflexibilityassessment</a:t>
            </a:r>
            <a:r>
              <a:rPr dirty="0"/>
              <a:t>/objectivesandconditionalnon-fossilsupport;notEU-widebatteryincome.</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a:t>Regional memberships are mutually exclusive and defined in the workbook. GB18 + DE15 + IT7 =40GW /67.75GW=59.04% of analyst central2030 standalone stock. Region totals sum66.95 plus0.8 residual. Low37.5, central67.75, high105.8. Country-price ranges are rounded EC2025 baseload benchmarks, not intraday spreads or project revenues. ¹Country averages; Nordic national averages mask bidding-zone differences. ²CEE/Baltic price range covers available CEE national observations; no reconciled Baltic average is inferred. Regional grouping is an analytical convention: Austria and Switzerland are included in Western &amp; Central.</a:t>
            </a:r>
          </a:p>
          <a:p>
            <a:endParaRPr dirty="0"/>
          </a:p>
          <a:p>
            <a:r>
              <a:rPr dirty="0"/>
              <a:t>S01 | LCP Delta | EMMES 10 | 2026-06-22</a:t>
            </a:r>
          </a:p>
          <a:p>
            <a:r>
              <a:rPr dirty="0"/>
              <a:t>https://www.lcp.com/en/insights/publications/european-market-monitor-on-energy-storage</a:t>
            </a:r>
          </a:p>
          <a:p>
            <a:r>
              <a:rPr dirty="0"/>
              <a:t>Public publisher page | Utility-scale section and FAQ</a:t>
            </a:r>
          </a:p>
          <a:p>
            <a:r>
              <a:rPr dirty="0"/>
              <a:t>End-2025 </a:t>
            </a:r>
            <a:r>
              <a:rPr dirty="0" err="1"/>
              <a:t>FoM</a:t>
            </a:r>
            <a:r>
              <a:rPr dirty="0"/>
              <a:t> 18.5 GW / 34.4 GWh. Includes co-location. GB 7.2 GW and Italy 1.9 GW use this same definition.</a:t>
            </a:r>
          </a:p>
          <a:p>
            <a:endParaRPr dirty="0"/>
          </a:p>
          <a:p>
            <a:r>
              <a:rPr dirty="0"/>
              <a:t>S03 | European Commission | Electricity Markets Q4 2025 | 2026</a:t>
            </a:r>
          </a:p>
          <a:p>
            <a:r>
              <a:rPr dirty="0"/>
              <a:t>https://energy.ec.europa.eu/document/download/7c85cf00-e194-4145-866e-70b27bb40e98_en?filename=New+Quarterly+Report+on+European+Electricity+Markets+Q4+2025+-+AA.pdf</a:t>
            </a:r>
          </a:p>
          <a:p>
            <a:r>
              <a:rPr dirty="0"/>
              <a:t>Official report | Printed pp.3, 5, 10, Figure 9</a:t>
            </a:r>
          </a:p>
          <a:p>
            <a:r>
              <a:rPr dirty="0"/>
              <a:t>Rounded 2025 baseload prices. Values transcribed from Figure 9. National official series may differ.</a:t>
            </a:r>
          </a:p>
          <a:p>
            <a:endParaRPr dirty="0"/>
          </a:p>
          <a:p>
            <a:r>
              <a:rPr dirty="0"/>
              <a:t>S11 | UK Government | Clean Power 2030 Action Plan | 2024-12, updated</a:t>
            </a:r>
          </a:p>
          <a:p>
            <a:r>
              <a:rPr dirty="0"/>
              <a:t>https://www.gov.uk/government/publications/clean-power-2030-action-plan/clean-power-2030-action-plan-a-new-era-of-clean-electricity-main-report</a:t>
            </a:r>
          </a:p>
          <a:p>
            <a:r>
              <a:rPr dirty="0"/>
              <a:t>Official policy pathway | Flexible capacity</a:t>
            </a:r>
          </a:p>
          <a:p>
            <a:r>
              <a:rPr dirty="0"/>
              <a:t>23-27 GW battery range for 2030. Policy ambition, not commissioned or guaranteed standalone capacity.</a:t>
            </a:r>
          </a:p>
          <a:p>
            <a:endParaRPr dirty="0"/>
          </a:p>
          <a:p>
            <a:r>
              <a:rPr dirty="0"/>
              <a:t>S62 | Kingdom research assumptions | Standalone planning scenarios | 2026-10-22</a:t>
            </a:r>
          </a:p>
          <a:p>
            <a:endParaRPr dirty="0"/>
          </a:p>
          <a:p>
            <a:r>
              <a:rPr dirty="0"/>
              <a:t>Analyst scenario, editable | Country scenario table</a:t>
            </a:r>
          </a:p>
          <a:p>
            <a:r>
              <a:rPr dirty="0" err="1"/>
              <a:t>Judgemental</a:t>
            </a:r>
            <a:r>
              <a:rPr dirty="0"/>
              <a:t> capacity ranges conditional on permits, connections, financing and competition. Not vendor forecasts.</a:t>
            </a:r>
          </a:p>
          <a:p>
            <a:endParaRPr dirty="0"/>
          </a:p>
          <a:p>
            <a:r>
              <a:rPr dirty="0"/>
              <a:t>P08 | </a:t>
            </a:r>
            <a:r>
              <a:rPr dirty="0" err="1"/>
              <a:t>Bundesnetzagentur</a:t>
            </a:r>
            <a:r>
              <a:rPr dirty="0"/>
              <a:t> | </a:t>
            </a:r>
            <a:r>
              <a:rPr dirty="0" err="1"/>
              <a:t>StromVKG</a:t>
            </a:r>
            <a:r>
              <a:rPr dirty="0"/>
              <a:t> auction framework | 2026-07-21</a:t>
            </a:r>
          </a:p>
          <a:p>
            <a:r>
              <a:rPr dirty="0"/>
              <a:t>https://www.bundesnetzagentur.de/DE/Fachthemen/ElektrizitaetundGas/Kapazitaetsmarkt/Ausschreibung/start.html</a:t>
            </a:r>
          </a:p>
          <a:p>
            <a:r>
              <a:rPr dirty="0"/>
              <a:t>Official auction framework | Three procurement products</a:t>
            </a:r>
          </a:p>
          <a:p>
            <a:r>
              <a:rPr dirty="0"/>
              <a:t>2026 two4.5GW long-duration rounds;18May2027 generation2GW; broader2027/2029 volumes TBD. These are reduced/system capacity, not BESS allocations.</a:t>
            </a:r>
          </a:p>
          <a:p>
            <a:endParaRPr dirty="0"/>
          </a:p>
          <a:p>
            <a:r>
              <a:rPr dirty="0"/>
              <a:t>P09 | German federal legislation | </a:t>
            </a:r>
            <a:r>
              <a:rPr dirty="0" err="1"/>
              <a:t>StromVKG</a:t>
            </a:r>
            <a:r>
              <a:rPr dirty="0"/>
              <a:t> enacted law | 2026-07-21</a:t>
            </a:r>
          </a:p>
          <a:p>
            <a:r>
              <a:rPr dirty="0"/>
              <a:t>https://www.gesetze-im-internet.de/stromvkg/BJNR0D2AB0026.html</a:t>
            </a:r>
          </a:p>
          <a:p>
            <a:r>
              <a:rPr dirty="0"/>
              <a:t>Enacted law | Sections1,2,4-6,12(5); Annex4</a:t>
            </a:r>
          </a:p>
          <a:p>
            <a:r>
              <a:rPr dirty="0"/>
              <a:t>Delivery starts1Nov2031. Dates8Sep/29Dec2026;18May2027;1Dec2027;1Oct2029, subject statutory adjustment. Long-duration requires10h at80%nameplate and repeatability within3h; conventional2-4h BESS cannot assume eligibility.</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Revision23Oct2026: combined former policy and market overview slides to retain10 total pages while adding the standalone market-readiness page. Original quantitative chart and embedded workbook preserved; numerical values unchanged. Full country membership, price observations, boundaries and2030 assumptions remain in existing workbook. Central67.75 rounded67.8GW; four bars exclude0.8GW residual. Sources kept in speaker notes, not slide note boxes.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23 October 2026 correction: page2 uses whole controlled European standalone operating fleets. Coalburn1 single-project row removed. Only the two country flyout lines are expanded to include Enel / ELF and RWE; actual map geography preserved. AE = Absolute Energy. ELF = Enel Libra </a:t>
            </a:r>
            <a:r>
              <a:rPr dirty="0" err="1"/>
              <a:t>Flexsys</a:t>
            </a:r>
            <a:r>
              <a:rPr dirty="0"/>
              <a:t>; Sosteneo49% applies to ELF only, not Enel parent. Investor capital is equity backing, not lenders / </a:t>
            </a:r>
            <a:r>
              <a:rPr dirty="0" err="1"/>
              <a:t>optimisers</a:t>
            </a:r>
            <a:r>
              <a:rPr dirty="0"/>
              <a:t>.</a:t>
            </a:r>
          </a:p>
          <a:p>
            <a:endParaRPr dirty="0"/>
          </a:p>
          <a:p>
            <a:r>
              <a:rPr dirty="0"/>
              <a:t>Map evidence retained:</a:t>
            </a:r>
          </a:p>
          <a:p>
            <a:r>
              <a:rPr dirty="0"/>
              <a:t>GB | United Kingdom</a:t>
            </a:r>
          </a:p>
          <a:p>
            <a:r>
              <a:rPr dirty="0" err="1"/>
              <a:t>Statera</a:t>
            </a:r>
            <a:r>
              <a:rPr dirty="0"/>
              <a:t> [EQT VI]</a:t>
            </a:r>
          </a:p>
          <a:p>
            <a:r>
              <a:rPr dirty="0" err="1"/>
              <a:t>ContourGlobal</a:t>
            </a:r>
            <a:r>
              <a:rPr dirty="0"/>
              <a:t> [KKR]</a:t>
            </a:r>
          </a:p>
          <a:p>
            <a:r>
              <a:rPr dirty="0" err="1"/>
              <a:t>Zenobē</a:t>
            </a:r>
            <a:r>
              <a:rPr dirty="0"/>
              <a:t> [KKR / </a:t>
            </a:r>
            <a:r>
              <a:rPr dirty="0" err="1"/>
              <a:t>Infracapital</a:t>
            </a:r>
            <a:r>
              <a:rPr dirty="0"/>
              <a:t>]</a:t>
            </a:r>
          </a:p>
          <a:p>
            <a:r>
              <a:rPr dirty="0"/>
              <a:t>Fund-backed development and operating platforms. Three examples, not a complete market ranking.</a:t>
            </a:r>
          </a:p>
          <a:p>
            <a:r>
              <a:rPr dirty="0"/>
              <a:t>https://eqtgroup.com/about/current-portfolio/statera; https://www.contourglobal.com/news/contourglobal-enters-the-united-kingdom-through-the-acquisition-of-a-500-mw-2000-mwh-battery-storage-project-in-scotland/; https://www.zenobe.com/news-and-events/zenobe-new-investment-kkr-infracapital/</a:t>
            </a:r>
          </a:p>
          <a:p>
            <a:endParaRPr dirty="0"/>
          </a:p>
          <a:p>
            <a:r>
              <a:rPr dirty="0"/>
              <a:t>IE | Ireland</a:t>
            </a:r>
          </a:p>
          <a:p>
            <a:r>
              <a:rPr dirty="0"/>
              <a:t>Gore Street [GS EU / GSF]</a:t>
            </a:r>
          </a:p>
          <a:p>
            <a:r>
              <a:rPr dirty="0"/>
              <a:t>GS EU owns development projects; listed GSF retains other Irish assets. Do not merge the legal funds or treat ISIF / EIF as100% owners.</a:t>
            </a:r>
          </a:p>
          <a:p>
            <a:r>
              <a:rPr dirty="0"/>
              <a:t>https://www.gorestreetcap.com/blog/gs-eu-to-enter-poland-as-portfolio-expands-beyond-550-mwh/; https://www.gorestreetcap.com/blog/gore-street-capital-successfully-completes-first-close-for-its-european-focused-energy-storage-fund/; https://www.gsenergystoragefund.com/content/about/portfolio.asp</a:t>
            </a:r>
          </a:p>
          <a:p>
            <a:endParaRPr dirty="0"/>
          </a:p>
          <a:p>
            <a:r>
              <a:rPr dirty="0"/>
              <a:t>FR | France</a:t>
            </a:r>
          </a:p>
          <a:p>
            <a:r>
              <a:rPr dirty="0" err="1"/>
              <a:t>Alpiq</a:t>
            </a:r>
            <a:r>
              <a:rPr dirty="0"/>
              <a:t> [Swiss utilities]</a:t>
            </a:r>
          </a:p>
          <a:p>
            <a:r>
              <a:rPr dirty="0"/>
              <a:t>TagEnergy [Impala / Exor + funds]</a:t>
            </a:r>
          </a:p>
          <a:p>
            <a:r>
              <a:rPr dirty="0" err="1"/>
              <a:t>Alpiq</a:t>
            </a:r>
            <a:r>
              <a:rPr dirty="0"/>
              <a:t> operating </a:t>
            </a:r>
            <a:r>
              <a:rPr dirty="0" err="1"/>
              <a:t>Chevire</a:t>
            </a:r>
            <a:r>
              <a:rPr dirty="0"/>
              <a:t>; TagEnergy France standalone battery </a:t>
            </a:r>
            <a:r>
              <a:rPr dirty="0" err="1"/>
              <a:t>programme</a:t>
            </a:r>
            <a:r>
              <a:rPr dirty="0"/>
              <a:t>. </a:t>
            </a:r>
            <a:r>
              <a:rPr dirty="0" err="1"/>
              <a:t>Mirova</a:t>
            </a:r>
            <a:r>
              <a:rPr dirty="0"/>
              <a:t> / Omnes / management alongside </a:t>
            </a:r>
            <a:r>
              <a:rPr dirty="0" err="1"/>
              <a:t>TagHolding</a:t>
            </a:r>
            <a:r>
              <a:rPr dirty="0"/>
              <a:t>.</a:t>
            </a:r>
          </a:p>
          <a:p>
            <a:r>
              <a:rPr dirty="0"/>
              <a:t>https://www.alpiq.com/cz/newsroom/media-releases/alpiq-acquires-frances-largest-battery-storage-facility; https://tag-en.com/about/; https://tag-en.com/</a:t>
            </a:r>
          </a:p>
          <a:p>
            <a:endParaRPr dirty="0"/>
          </a:p>
          <a:p>
            <a:r>
              <a:rPr dirty="0"/>
              <a:t>ES | Spain</a:t>
            </a:r>
          </a:p>
          <a:p>
            <a:r>
              <a:rPr dirty="0"/>
              <a:t>ENGIE [listed] · BW ESS [BW Group]</a:t>
            </a:r>
          </a:p>
          <a:p>
            <a:r>
              <a:rPr dirty="0"/>
              <a:t>ENGIE and BW ESS announced standalone project acquisitions in2026. Corporate capital, not single third-party infra-fund parents.</a:t>
            </a:r>
          </a:p>
          <a:p>
            <a:r>
              <a:rPr dirty="0"/>
              <a:t>https://engie.es/engie-espana-acelera-su-ambicion-en-almacenamiento-con-la-adquisicion-a-rolwind-del-mayor-proyecto-de-baterias-no-asociado-a-generacion-en-desarrollo-en-espana/; https://bw-ess.com/news/bw-ess-expands-spanish-energy-storage-platform-with-acquisition-of-valencian-projects-totalling-126-mw-up-to-675-mwh</a:t>
            </a:r>
          </a:p>
          <a:p>
            <a:endParaRPr dirty="0"/>
          </a:p>
          <a:p>
            <a:r>
              <a:rPr dirty="0"/>
              <a:t>PT | Portugal</a:t>
            </a:r>
          </a:p>
          <a:p>
            <a:r>
              <a:rPr dirty="0"/>
              <a:t>Standalone investor / fund U</a:t>
            </a:r>
          </a:p>
          <a:p>
            <a:r>
              <a:rPr dirty="0"/>
              <a:t>Market is shown for coverage. A specific independent utility-scale project owner and fund were not reconciled. Exclude hybrid / C&amp;I examples; U is an evidence gap, not absence of participants.</a:t>
            </a:r>
          </a:p>
          <a:p>
            <a:r>
              <a:rPr dirty="0"/>
              <a:t>https://www.erse.pt/media/5ekjvnyj/20260528-ese-storage-development-in-portugal.pdf</a:t>
            </a:r>
          </a:p>
          <a:p>
            <a:endParaRPr dirty="0"/>
          </a:p>
          <a:p>
            <a:r>
              <a:rPr dirty="0"/>
              <a:t>NL | Netherlands</a:t>
            </a:r>
          </a:p>
          <a:p>
            <a:r>
              <a:rPr dirty="0"/>
              <a:t>GIGA Storage [</a:t>
            </a:r>
            <a:r>
              <a:rPr dirty="0" err="1"/>
              <a:t>InfraVia</a:t>
            </a:r>
            <a:r>
              <a:rPr dirty="0"/>
              <a:t>]</a:t>
            </a:r>
          </a:p>
          <a:p>
            <a:r>
              <a:rPr dirty="0"/>
              <a:t>Majority infrastructure equity backing; independent storage development and operation.</a:t>
            </a:r>
          </a:p>
          <a:p>
            <a:r>
              <a:rPr dirty="0"/>
              <a:t>https://giga-storage.com/en/infravia-invests-in-giga-storage-and-thus-acquires-a-majority-stake-to-realize-the-rollout-of-projects-together-with-the-founders/</a:t>
            </a:r>
          </a:p>
          <a:p>
            <a:endParaRPr dirty="0"/>
          </a:p>
          <a:p>
            <a:r>
              <a:rPr dirty="0"/>
              <a:t>BE | Belgium</a:t>
            </a:r>
          </a:p>
          <a:p>
            <a:r>
              <a:rPr dirty="0"/>
              <a:t>GIGA Storage [</a:t>
            </a:r>
            <a:r>
              <a:rPr dirty="0" err="1"/>
              <a:t>InfraVia</a:t>
            </a:r>
            <a:r>
              <a:rPr dirty="0"/>
              <a:t>]</a:t>
            </a:r>
          </a:p>
          <a:p>
            <a:r>
              <a:rPr dirty="0"/>
              <a:t>GIGA operates across NL / BE; construction / project status differs by asset.</a:t>
            </a:r>
          </a:p>
          <a:p>
            <a:r>
              <a:rPr dirty="0"/>
              <a:t>https://giga-storage.com/en/infravia-invests-in-giga-storage-and-thus-acquires-a-majority-stake-to-realize-the-rollout-of-projects-together-with-the-founders/</a:t>
            </a:r>
          </a:p>
          <a:p>
            <a:endParaRPr dirty="0"/>
          </a:p>
          <a:p>
            <a:r>
              <a:rPr dirty="0"/>
              <a:t>CH | Switzerland</a:t>
            </a:r>
          </a:p>
          <a:p>
            <a:r>
              <a:rPr dirty="0"/>
              <a:t>EKZ [Canton Zurich]</a:t>
            </a:r>
          </a:p>
          <a:p>
            <a:r>
              <a:rPr dirty="0"/>
              <a:t>Public utility capital, not an infrastructure fund. </a:t>
            </a:r>
            <a:r>
              <a:rPr dirty="0" err="1"/>
              <a:t>Volketswil</a:t>
            </a:r>
            <a:r>
              <a:rPr dirty="0"/>
              <a:t> grid battery provides flexibility; not a residential or C&amp;I battery.</a:t>
            </a:r>
          </a:p>
          <a:p>
            <a:r>
              <a:rPr dirty="0"/>
              <a:t>https://www.ekz.ch/de/blue/wissen/2026/flexibilitaet-energiesystem-martin-baldinger.html; https://www.zh.ch/bin/zhweb/publish/regierungsratsbeschluss-unterlagen./2024/654/5964_Eigentuemerstrategie_EKZ.pdf</a:t>
            </a:r>
          </a:p>
          <a:p>
            <a:endParaRPr dirty="0"/>
          </a:p>
          <a:p>
            <a:r>
              <a:rPr dirty="0"/>
              <a:t>AT | Austria</a:t>
            </a:r>
          </a:p>
          <a:p>
            <a:r>
              <a:rPr dirty="0"/>
              <a:t>NGEN [fund U]</a:t>
            </a:r>
          </a:p>
          <a:p>
            <a:r>
              <a:rPr dirty="0"/>
              <a:t>NGEN current utility-scale portfolio includes </a:t>
            </a:r>
            <a:r>
              <a:rPr dirty="0" err="1"/>
              <a:t>Arnoldstein</a:t>
            </a:r>
            <a:r>
              <a:rPr dirty="0"/>
              <a:t>, Furstenfeld, </a:t>
            </a:r>
            <a:r>
              <a:rPr dirty="0" err="1"/>
              <a:t>Niklasdorf</a:t>
            </a:r>
            <a:r>
              <a:rPr dirty="0"/>
              <a:t>. Fund sponsor not confirmed; historical founder shares not asserted as current.</a:t>
            </a:r>
          </a:p>
          <a:p>
            <a:r>
              <a:rPr dirty="0"/>
              <a:t>https://ngen-group.eu/projects?category=battery-energy-storage&amp;country=austria</a:t>
            </a:r>
          </a:p>
          <a:p>
            <a:endParaRPr dirty="0"/>
          </a:p>
          <a:p>
            <a:r>
              <a:rPr dirty="0"/>
              <a:t>CZ | Czechia</a:t>
            </a:r>
          </a:p>
          <a:p>
            <a:r>
              <a:rPr dirty="0"/>
              <a:t>MND [KKCG]</a:t>
            </a:r>
          </a:p>
          <a:p>
            <a:r>
              <a:rPr dirty="0"/>
              <a:t>MND BESS </a:t>
            </a:r>
            <a:r>
              <a:rPr dirty="0" err="1"/>
              <a:t>Breclav</a:t>
            </a:r>
            <a:r>
              <a:rPr dirty="0"/>
              <a:t> / Hodonin merchant and ancillary-service projects; KKCG corporate capital.</a:t>
            </a:r>
          </a:p>
          <a:p>
            <a:r>
              <a:rPr dirty="0"/>
              <a:t>https://kkcg.com/en/news/article/mnd-commissions-a-new-large-scale-battery-storage-facility-in-hodonin</a:t>
            </a:r>
          </a:p>
          <a:p>
            <a:endParaRPr dirty="0"/>
          </a:p>
          <a:p>
            <a:r>
              <a:rPr dirty="0"/>
              <a:t>SK | Slovakia</a:t>
            </a:r>
          </a:p>
          <a:p>
            <a:r>
              <a:rPr dirty="0" err="1"/>
              <a:t>BioEner</a:t>
            </a:r>
            <a:r>
              <a:rPr dirty="0"/>
              <a:t> Slovakia [fund U]</a:t>
            </a:r>
          </a:p>
          <a:p>
            <a:r>
              <a:rPr dirty="0"/>
              <a:t>Company explicitly describes12.4MW standalone batteries directly connected to the distribution grid for arbitrage and grid stability. Other solar / planned data-</a:t>
            </a:r>
            <a:r>
              <a:rPr dirty="0" err="1"/>
              <a:t>centre</a:t>
            </a:r>
            <a:r>
              <a:rPr dirty="0"/>
              <a:t> businesses excluded. Funding identity undisclosed.</a:t>
            </a:r>
          </a:p>
          <a:p>
            <a:r>
              <a:rPr dirty="0"/>
              <a:t>https://bioener.sk/en/</a:t>
            </a:r>
          </a:p>
          <a:p>
            <a:endParaRPr dirty="0"/>
          </a:p>
          <a:p>
            <a:r>
              <a:rPr dirty="0"/>
              <a:t>DK | Denmark</a:t>
            </a:r>
          </a:p>
          <a:p>
            <a:r>
              <a:rPr dirty="0"/>
              <a:t>ENKA [White Summit WDIF-II]</a:t>
            </a:r>
          </a:p>
          <a:p>
            <a:r>
              <a:rPr dirty="0"/>
              <a:t>50MW /3h Grenaa cornerstone utility-scale project. White Summit WDIF-II platform backing; RAIM / M2 historical backing also disclosed. BTM portfolio excluded.</a:t>
            </a:r>
          </a:p>
          <a:p>
            <a:r>
              <a:rPr dirty="0"/>
              <a:t>https://whitesummitcap.com/white-summit-capital-backs-enka-energy-transition-to-build-battery-storage-platform-across-european-markets/</a:t>
            </a:r>
          </a:p>
          <a:p>
            <a:endParaRPr dirty="0"/>
          </a:p>
          <a:p>
            <a:r>
              <a:rPr dirty="0"/>
              <a:t>SE | Sweden</a:t>
            </a:r>
          </a:p>
          <a:p>
            <a:r>
              <a:rPr dirty="0"/>
              <a:t>BW ESS / Ingrid [BW Group]</a:t>
            </a:r>
          </a:p>
          <a:p>
            <a:r>
              <a:rPr dirty="0"/>
              <a:t>BW ESS / Ingrid grid-scale storage partnership. BW Group backs BW ESS; not asserted to own all Ingrid equity.</a:t>
            </a:r>
          </a:p>
          <a:p>
            <a:r>
              <a:rPr dirty="0"/>
              <a:t>https://bw-ess.com/projects; https://bw-ess.com/</a:t>
            </a:r>
          </a:p>
          <a:p>
            <a:endParaRPr dirty="0"/>
          </a:p>
          <a:p>
            <a:r>
              <a:rPr dirty="0"/>
              <a:t>FI | Finland</a:t>
            </a:r>
          </a:p>
          <a:p>
            <a:r>
              <a:rPr dirty="0" err="1"/>
              <a:t>Neoen</a:t>
            </a:r>
            <a:r>
              <a:rPr dirty="0"/>
              <a:t> [Brookfield + partners]</a:t>
            </a:r>
          </a:p>
          <a:p>
            <a:r>
              <a:rPr dirty="0" err="1"/>
              <a:t>Yllikkala</a:t>
            </a:r>
            <a:r>
              <a:rPr dirty="0"/>
              <a:t> grid batteries. Brookfield Renewable and institutional partners jointly acquired100% </a:t>
            </a:r>
            <a:r>
              <a:rPr dirty="0" err="1"/>
              <a:t>Neoen</a:t>
            </a:r>
            <a:r>
              <a:rPr dirty="0"/>
              <a:t>. OX2 co-located Finnish wind-plus-BESS excluded from standalone mapping.</a:t>
            </a:r>
          </a:p>
          <a:p>
            <a:r>
              <a:rPr dirty="0"/>
              <a:t>https://finland.neoen.com/fi/okategoriserad/2025/neoen-ottaa-kayttoon-toisen-suuren-akkuvarastonsa-suomessa/; https://bep.brookfield.com/sites/bep-brookfield-ir/files/Brookfield-BEP-IR-V2/2026/bep-2025-annual-20-f.pdf</a:t>
            </a:r>
          </a:p>
          <a:p>
            <a:endParaRPr dirty="0"/>
          </a:p>
          <a:p>
            <a:r>
              <a:rPr dirty="0"/>
              <a:t>NO | Norway</a:t>
            </a:r>
          </a:p>
          <a:p>
            <a:r>
              <a:rPr dirty="0" err="1"/>
              <a:t>GridCore</a:t>
            </a:r>
            <a:r>
              <a:rPr dirty="0"/>
              <a:t> [fund U]</a:t>
            </a:r>
          </a:p>
          <a:p>
            <a:r>
              <a:rPr dirty="0" err="1"/>
              <a:t>GridCore</a:t>
            </a:r>
            <a:r>
              <a:rPr dirty="0"/>
              <a:t> publicly positions itself as a Norwegian large-scale grid BESS developer / owner-operator. No specific COD or funded MW inferred; financial sponsor not disclosed. Hybrid Norwegian examples excluded.</a:t>
            </a:r>
          </a:p>
          <a:p>
            <a:r>
              <a:rPr dirty="0"/>
              <a:t>https://gridcore.energy/</a:t>
            </a:r>
          </a:p>
          <a:p>
            <a:endParaRPr dirty="0"/>
          </a:p>
          <a:p>
            <a:r>
              <a:rPr dirty="0"/>
              <a:t>EE | Estonia</a:t>
            </a:r>
          </a:p>
          <a:p>
            <a:r>
              <a:rPr dirty="0"/>
              <a:t>Baltic Storage Platform [</a:t>
            </a:r>
            <a:r>
              <a:rPr dirty="0" err="1"/>
              <a:t>Mirova</a:t>
            </a:r>
            <a:r>
              <a:rPr dirty="0"/>
              <a:t> JV]</a:t>
            </a:r>
          </a:p>
          <a:p>
            <a:r>
              <a:rPr dirty="0"/>
              <a:t>JV of </a:t>
            </a:r>
            <a:r>
              <a:rPr dirty="0" err="1"/>
              <a:t>Evecon</a:t>
            </a:r>
            <a:r>
              <a:rPr dirty="0"/>
              <a:t>, Corsica Sole and </a:t>
            </a:r>
            <a:r>
              <a:rPr dirty="0" err="1"/>
              <a:t>Mirova</a:t>
            </a:r>
            <a:r>
              <a:rPr dirty="0"/>
              <a:t>. Two independent100MW/200MWh batteries; lenders are not equity owners.</a:t>
            </a:r>
          </a:p>
          <a:p>
            <a:r>
              <a:rPr dirty="0"/>
              <a:t>https://balticstorageplatform.ee/</a:t>
            </a:r>
          </a:p>
          <a:p>
            <a:endParaRPr dirty="0"/>
          </a:p>
          <a:p>
            <a:r>
              <a:rPr dirty="0"/>
              <a:t>LV | Latvia</a:t>
            </a:r>
          </a:p>
          <a:p>
            <a:r>
              <a:rPr dirty="0"/>
              <a:t>NGEN [fund U]</a:t>
            </a:r>
          </a:p>
          <a:p>
            <a:r>
              <a:rPr dirty="0"/>
              <a:t>100MW/200MWh standalone </a:t>
            </a:r>
            <a:r>
              <a:rPr dirty="0" err="1"/>
              <a:t>Grobina</a:t>
            </a:r>
            <a:r>
              <a:rPr dirty="0"/>
              <a:t> project announced. Do not convert planned end2026 COD to operational status.</a:t>
            </a:r>
          </a:p>
          <a:p>
            <a:r>
              <a:rPr dirty="0"/>
              <a:t>https://ngen-group.eu/news/latvia-entry-with-100-mw-200-mwh-project</a:t>
            </a:r>
          </a:p>
          <a:p>
            <a:endParaRPr dirty="0"/>
          </a:p>
          <a:p>
            <a:r>
              <a:rPr dirty="0"/>
              <a:t>LT | Lithuania</a:t>
            </a:r>
          </a:p>
          <a:p>
            <a:r>
              <a:rPr dirty="0" err="1"/>
              <a:t>Ignitis</a:t>
            </a:r>
            <a:r>
              <a:rPr dirty="0"/>
              <a:t> [state-backed listed group]</a:t>
            </a:r>
          </a:p>
          <a:p>
            <a:r>
              <a:rPr dirty="0" err="1"/>
              <a:t>Ignitis</a:t>
            </a:r>
            <a:r>
              <a:rPr dirty="0"/>
              <a:t> Renewables BESS portfolio includes Lithuanian projects; group is approximately75% state owned. Utility corporate equity, not private infra-fund ownership.</a:t>
            </a:r>
          </a:p>
          <a:p>
            <a:r>
              <a:rPr dirty="0"/>
              <a:t>https://ignitisrenewables.com/portfolio/; https://finmin.lrv.lt/en/news/minister-of-finance-t-valys-after-his-meeting-with-ceos-of-ignitis-and-eso-we-will-assess-not-only-the-consequences-of-the-storm-but-also-the-managements-responsibility-Lg1O/</a:t>
            </a:r>
          </a:p>
          <a:p>
            <a:endParaRPr dirty="0"/>
          </a:p>
          <a:p>
            <a:r>
              <a:rPr dirty="0"/>
              <a:t>PL | Poland</a:t>
            </a:r>
          </a:p>
          <a:p>
            <a:r>
              <a:rPr dirty="0"/>
              <a:t>OX2 [EQT VI]</a:t>
            </a:r>
          </a:p>
          <a:p>
            <a:r>
              <a:rPr dirty="0"/>
              <a:t>Gore Street [GS EU]</a:t>
            </a:r>
          </a:p>
          <a:p>
            <a:r>
              <a:rPr dirty="0"/>
              <a:t>OX2 Osiek Jasielski50MW/120MWh under construction and17-year CM contract; GS EU acquired40MW/160MWh development project.</a:t>
            </a:r>
          </a:p>
          <a:p>
            <a:r>
              <a:rPr dirty="0"/>
              <a:t>https://www.ox2.com/newsroom/press-releases-news/2026/ox2-starts-construction-of-solar-and-energy-storage-projects-in-poland/; https://eqtgroup.com/about/current-portfolio/funds/eqt-infrastructure-vi; https://www.gorestreetcap.com/blog/gs-eu-to-enter-poland-as-portfolio-expands-beyond-550-mwh/</a:t>
            </a:r>
          </a:p>
          <a:p>
            <a:endParaRPr dirty="0"/>
          </a:p>
          <a:p>
            <a:r>
              <a:rPr dirty="0"/>
              <a:t>DE | Germany</a:t>
            </a:r>
          </a:p>
          <a:p>
            <a:r>
              <a:rPr dirty="0" err="1"/>
              <a:t>Zelestra</a:t>
            </a:r>
            <a:r>
              <a:rPr dirty="0"/>
              <a:t> [EQT V]</a:t>
            </a:r>
          </a:p>
          <a:p>
            <a:r>
              <a:rPr dirty="0" err="1"/>
              <a:t>Zenobē</a:t>
            </a:r>
            <a:r>
              <a:rPr dirty="0"/>
              <a:t> [KKR / </a:t>
            </a:r>
            <a:r>
              <a:rPr dirty="0" err="1"/>
              <a:t>Infracapital</a:t>
            </a:r>
            <a:r>
              <a:rPr dirty="0"/>
              <a:t>]</a:t>
            </a:r>
          </a:p>
          <a:p>
            <a:r>
              <a:rPr dirty="0" err="1"/>
              <a:t>Alpiq</a:t>
            </a:r>
            <a:r>
              <a:rPr dirty="0"/>
              <a:t> [Swiss utilities]</a:t>
            </a:r>
          </a:p>
          <a:p>
            <a:r>
              <a:rPr dirty="0"/>
              <a:t>Hilgermissen99MW/297MWh standalone owner </a:t>
            </a:r>
            <a:r>
              <a:rPr dirty="0" err="1"/>
              <a:t>Zelestra</a:t>
            </a:r>
            <a:r>
              <a:rPr dirty="0"/>
              <a:t>. </a:t>
            </a:r>
            <a:r>
              <a:rPr dirty="0" err="1"/>
              <a:t>Zenobe</a:t>
            </a:r>
            <a:r>
              <a:rPr dirty="0"/>
              <a:t> acquired </a:t>
            </a:r>
            <a:r>
              <a:rPr dirty="0" err="1"/>
              <a:t>sdp</a:t>
            </a:r>
            <a:r>
              <a:rPr dirty="0"/>
              <a:t> developer. </a:t>
            </a:r>
            <a:r>
              <a:rPr dirty="0" err="1"/>
              <a:t>Alpiq</a:t>
            </a:r>
            <a:r>
              <a:rPr dirty="0"/>
              <a:t> operating assets. </a:t>
            </a:r>
            <a:r>
              <a:rPr dirty="0" err="1"/>
              <a:t>Optimisers</a:t>
            </a:r>
            <a:r>
              <a:rPr dirty="0"/>
              <a:t> / tolling counterparties are not owners.</a:t>
            </a:r>
          </a:p>
          <a:p>
            <a:r>
              <a:rPr dirty="0"/>
              <a:t>https://zelestra.energy/en/news/centrica-germany-; https://eqtgroup.com/about/current-portfolio/zelestra; https://www.zenobe.com/news-and-events/zenobe-acquires-sdp-energie-a-leading-battery-storage-developer-to-accelerate-bess-deployment-in-the-german-market/; https://www.alpiq.com/cz/newsroom/media-releases/alpiq-adds-major-german-battery-storage-system-to-its-portfolio</a:t>
            </a:r>
          </a:p>
          <a:p>
            <a:endParaRPr dirty="0"/>
          </a:p>
          <a:p>
            <a:r>
              <a:rPr dirty="0"/>
              <a:t>IT | Italy</a:t>
            </a:r>
          </a:p>
          <a:p>
            <a:r>
              <a:rPr dirty="0" err="1"/>
              <a:t>ContourGlobal</a:t>
            </a:r>
            <a:r>
              <a:rPr dirty="0"/>
              <a:t> [KKR]</a:t>
            </a:r>
          </a:p>
          <a:p>
            <a:r>
              <a:rPr dirty="0" err="1"/>
              <a:t>Zelestra</a:t>
            </a:r>
            <a:r>
              <a:rPr dirty="0"/>
              <a:t> [EQT V] · OX2 [EQT VI]</a:t>
            </a:r>
          </a:p>
          <a:p>
            <a:r>
              <a:rPr dirty="0"/>
              <a:t>Absolute Energy [I Squared]</a:t>
            </a:r>
          </a:p>
          <a:p>
            <a:r>
              <a:rPr dirty="0" err="1"/>
              <a:t>Sonnedix</a:t>
            </a:r>
            <a:r>
              <a:rPr dirty="0"/>
              <a:t> [JPM AM–advised]</a:t>
            </a:r>
          </a:p>
          <a:p>
            <a:r>
              <a:rPr dirty="0" err="1"/>
              <a:t>ContourGlobal</a:t>
            </a:r>
            <a:r>
              <a:rPr dirty="0"/>
              <a:t> country page current1.9GW battery portfolio versus1.6GW acquired in2025; different dates, not additive. </a:t>
            </a:r>
            <a:r>
              <a:rPr dirty="0" err="1"/>
              <a:t>Zelestra</a:t>
            </a:r>
            <a:r>
              <a:rPr dirty="0"/>
              <a:t> northern Italy standalone tolling. OX2 Apulia200MW/800MWh acquisition. AE and </a:t>
            </a:r>
            <a:r>
              <a:rPr dirty="0" err="1"/>
              <a:t>Sonnedix</a:t>
            </a:r>
            <a:r>
              <a:rPr dirty="0"/>
              <a:t> pipeline / project activity; not operating stock.</a:t>
            </a:r>
          </a:p>
          <a:p>
            <a:r>
              <a:rPr dirty="0"/>
              <a:t>https://www.contourglobal.com/location/italy/; https://www.enbw.com/press/enbw-zelestra-bess-italy.html; https://news.cision.com/ox2-ab/r/ox2-acquires-200-mw---800-mwh-energy-storage-in-italy,c4380003; https://eqtgroup.com/about/current-portfolio/zelestra; https://eqtgroup.com/about/current-portfolio/funds/eqt-infrastructure-vi; https://absolute-energy.it/wp-content/uploads/2026/07/AE-REPORT-ENG.pdf; https://www.sonnedix.com/es/news/sonnedix-bolsters-hybrid-capabilities-in-italy-with-acquisition-of-260mw-battery-storage-portfolio</a:t>
            </a:r>
          </a:p>
          <a:p>
            <a:endParaRPr dirty="0"/>
          </a:p>
          <a:p>
            <a:r>
              <a:rPr dirty="0"/>
              <a:t>RO | Romania</a:t>
            </a:r>
          </a:p>
          <a:p>
            <a:r>
              <a:rPr dirty="0"/>
              <a:t>PPC / METLEN [listed-group JV]</a:t>
            </a:r>
          </a:p>
          <a:p>
            <a:r>
              <a:rPr dirty="0"/>
              <a:t>50/50 corporate JV targets BESS in Romania, Bulgaria and Italy. Combined1.5GW announced development pipeline is not national commissioned stock.</a:t>
            </a:r>
          </a:p>
          <a:p>
            <a:r>
              <a:rPr dirty="0"/>
              <a:t>https://www.ppcgroup.com/en/investor-relations/announcements/stock-news/stock-news-2026/ppc-group-and-metlen-energy-metals-join-forces-to-develop-up-to-1-500mw-of-energy-storage-projects-across-three-countries/</a:t>
            </a:r>
          </a:p>
          <a:p>
            <a:endParaRPr dirty="0"/>
          </a:p>
          <a:p>
            <a:r>
              <a:rPr dirty="0"/>
              <a:t>BG | Bulgaria</a:t>
            </a:r>
          </a:p>
          <a:p>
            <a:r>
              <a:rPr dirty="0" err="1"/>
              <a:t>ContourGlobal</a:t>
            </a:r>
            <a:r>
              <a:rPr dirty="0"/>
              <a:t> [KKR]</a:t>
            </a:r>
          </a:p>
          <a:p>
            <a:r>
              <a:rPr dirty="0"/>
              <a:t>202MW/500MWh standalone BESS inaugurated8January2026; thermal-plant divestment does not automatically mean BESS sold. Country page confirms BESS operated separately.</a:t>
            </a:r>
          </a:p>
          <a:p>
            <a:r>
              <a:rPr dirty="0"/>
              <a:t>https://www.contourglobal.com/news/contourglobal-inaugurates-500-mwh-bess-project-in-bulgaria-one-of-the-largest-in-eastern-europe-and-among-the-first-stand-alone-facilities-in-the-country/; https://www.contourglobal.com/location/bulgaria/</a:t>
            </a:r>
          </a:p>
          <a:p>
            <a:endParaRPr dirty="0"/>
          </a:p>
          <a:p>
            <a:r>
              <a:rPr dirty="0"/>
              <a:t>HU | Hungary</a:t>
            </a:r>
          </a:p>
          <a:p>
            <a:r>
              <a:rPr dirty="0" err="1"/>
              <a:t>Greenvolt</a:t>
            </a:r>
            <a:r>
              <a:rPr dirty="0"/>
              <a:t> [KKR]</a:t>
            </a:r>
          </a:p>
          <a:p>
            <a:r>
              <a:rPr dirty="0"/>
              <a:t>Buj99MW/288MWh standalone storage; KKR backing disclosed by PPC. The PPC option on another49MW project is not a completed acquisition of </a:t>
            </a:r>
            <a:r>
              <a:rPr dirty="0" err="1"/>
              <a:t>Buj</a:t>
            </a:r>
            <a:r>
              <a:rPr dirty="0"/>
              <a:t>.</a:t>
            </a:r>
          </a:p>
          <a:p>
            <a:r>
              <a:rPr dirty="0"/>
              <a:t>https://power.greenvolt.com/hungary/buj-battery-kft/; https://www.ppcgroup.com/en/investor-relations/announcements/stock-news/stock-news-2026/ppc-group-expands-into-the-hungarian-energy-market-with-new-renewable-energy-projects/</a:t>
            </a:r>
          </a:p>
          <a:p>
            <a:endParaRPr dirty="0"/>
          </a:p>
          <a:p>
            <a:r>
              <a:rPr dirty="0"/>
              <a:t>GR | Greece</a:t>
            </a:r>
          </a:p>
          <a:p>
            <a:r>
              <a:rPr dirty="0" err="1"/>
              <a:t>ContourGlobal</a:t>
            </a:r>
            <a:r>
              <a:rPr dirty="0"/>
              <a:t> [KKR]</a:t>
            </a:r>
          </a:p>
          <a:p>
            <a:r>
              <a:rPr dirty="0"/>
              <a:t>100MW/400MWh RTB plus400MW/1600MWh advanced-development BESS.37MWp acquired solar excluded from all BESS figures.</a:t>
            </a:r>
          </a:p>
          <a:p>
            <a:r>
              <a:rPr dirty="0"/>
              <a:t>https://www.contourglobal.com/news/contourglobal-enters-greece-with-acquisition-of-500-mw-battery-storage-portfolio-and-37-mwp-of-operating-solar-pv/</a:t>
            </a:r>
          </a:p>
          <a:p>
            <a:endParaRPr dirty="0"/>
          </a:p>
          <a:p>
            <a:r>
              <a:rPr dirty="0"/>
              <a:t>Reconciled capacity and capital:</a:t>
            </a:r>
          </a:p>
          <a:p>
            <a:r>
              <a:rPr dirty="0"/>
              <a:t>Compare GROUP TOTAL European utility-scale standalone BESS operating fleets, on gross power MW of controlled assets. Controlled portfolio partnerships counted100% project MW, with fund equity stakes disclosed separately; non-controlled50/50 minority JVs excluded consistently. No developer/O&amp;M/optimizer third-party assets, sold assets, MWh power conversions, renewable-integrated batteries, pumped storage or construction included. Latest primary disclosures available by23Oct2026; original metric dates shown. Enel~1,700 E and RWE~460 E are expressly estimated group totals with bridge / asset schedules, not source-quoted exact values. Other rows directly disclosed or asset-reconciled. Selected major platforms, not an exhaustive ordinal Europe ranking; omitted / unreconciled companies remain in screening register. UK-only groups are valid Europe totals only after confirming their other European assets remain development / construction. No single project is used as a substitute for a complete group fleet. Pipeline GW is a separate maturity metric and never summed with operating MW.</a:t>
            </a:r>
          </a:p>
          <a:p>
            <a:endParaRPr dirty="0"/>
          </a:p>
          <a:p>
            <a:r>
              <a:rPr dirty="0"/>
              <a:t>OP01 Enel: ~1,700 E MW; H1 2026 / Feb COD; IT-led controlled European fleet.</a:t>
            </a:r>
          </a:p>
          <a:p>
            <a:r>
              <a:rPr dirty="0"/>
              <a:t>Listed Enel; </a:t>
            </a:r>
            <a:r>
              <a:rPr dirty="0" err="1"/>
              <a:t>Sosteneo</a:t>
            </a:r>
            <a:r>
              <a:rPr dirty="0"/>
              <a:t> 49% of ELF portfolio</a:t>
            </a:r>
          </a:p>
          <a:p>
            <a:r>
              <a:rPr dirty="0"/>
              <a:t>Capacity: https://www.enel.com/content/dam/enel-com/documenti/investitori/informazioni-finanziarie/2026/trimestrali/1h-2026-quarterly-bulletin.pdf; https://www.generali-investments.com/uploads/71b7f687-faae-9384-1f12-9f1a4b7771c1/Sosteneo_-Solving-the-trilemma-of-Europe%E2%80%99s-energy-transition.pdf</a:t>
            </a:r>
          </a:p>
          <a:p>
            <a:r>
              <a:rPr dirty="0"/>
              <a:t>Italy consolidated BESS 1,767 MW, less identified hybrid/pilot capacity; rounded to 0.1 GW and cross-checked to fully operating 1.7 GW ELF portfolio.</a:t>
            </a:r>
          </a:p>
          <a:p>
            <a:r>
              <a:rPr dirty="0"/>
              <a:t>Capital: https://www.enel.com/content/dam/enel-common/press/en/2024-june/Enel%20Sosteneo%20closing%20ENG.pdf</a:t>
            </a:r>
          </a:p>
          <a:p>
            <a:r>
              <a:rPr dirty="0"/>
              <a:t>Boundary: Estimated TOTAL controlled European standalone fleet, not ELF-only row. Other controlled European BESS absent from H1 capacity tables. Known hybrid exclusions Trino25 + Pietragalla2 + Catania1 leave at most1,739 MW; Dossi4 treatment adds uncertainty below chosen100 MW rounding. Use ~1.7 GW, never exact1,700 MW. 49 MW Principia non-controlled Greek JV and sold25 MW Tynemouth excluded. Sosteneo49% applies to ELF only, not Enel group.</a:t>
            </a:r>
          </a:p>
          <a:p>
            <a:endParaRPr dirty="0"/>
          </a:p>
          <a:p>
            <a:r>
              <a:rPr dirty="0"/>
              <a:t>OP02 Gresham House / GRID: 1,072 MW; 30 Jun 2026; Great Britain.</a:t>
            </a:r>
          </a:p>
          <a:p>
            <a:r>
              <a:rPr dirty="0"/>
              <a:t>Listed GRID shareholders; Gresham House manager</a:t>
            </a:r>
          </a:p>
          <a:p>
            <a:r>
              <a:rPr dirty="0"/>
              <a:t>Capacity: https://greshamhouse.com/wp-content/uploads/2026/09/Gresham-House-Energy-Storage-Fund-plc-Factsheet-30-June-2026-v4.pdf</a:t>
            </a:r>
          </a:p>
          <a:p>
            <a:r>
              <a:rPr dirty="0"/>
              <a:t>PDF p4 portfolio: 28 operational BESS assets, 1,072 MW / 1,853 MWh. Walpole 100 MW target TBC is excluded.</a:t>
            </a:r>
          </a:p>
          <a:p>
            <a:r>
              <a:rPr dirty="0"/>
              <a:t>Capital: https://greshamhouse.com/real-assets/energy-transition-investment/gresham-house-energy-storage-fund-plc/</a:t>
            </a:r>
          </a:p>
          <a:p>
            <a:r>
              <a:rPr dirty="0"/>
              <a:t>Boundary: Gross BESS portfolio, not manager assets under management. Listed fund shareholders provide asset equity; Searchlight ownership of the manager is not direct ownership of GRID assets. Entire controlled European fleet is in GB; no geographical subset comparison.</a:t>
            </a:r>
          </a:p>
          <a:p>
            <a:endParaRPr dirty="0"/>
          </a:p>
          <a:p>
            <a:r>
              <a:rPr dirty="0"/>
              <a:t>OP03 </a:t>
            </a:r>
            <a:r>
              <a:rPr dirty="0" err="1"/>
              <a:t>Zenobē</a:t>
            </a:r>
            <a:r>
              <a:rPr dirty="0"/>
              <a:t>: 731 MW; 2026; United Kingdom.</a:t>
            </a:r>
          </a:p>
          <a:p>
            <a:r>
              <a:rPr dirty="0"/>
              <a:t>KKR + M&amp;G </a:t>
            </a:r>
            <a:r>
              <a:rPr dirty="0" err="1"/>
              <a:t>Infracapital</a:t>
            </a:r>
            <a:r>
              <a:rPr dirty="0"/>
              <a:t> | joint majority</a:t>
            </a:r>
          </a:p>
          <a:p>
            <a:r>
              <a:rPr dirty="0"/>
              <a:t>Capacity: https://www.zenobe.com/case-studies/delivering-grid-stability-with-300mw-of-battery-storage/</a:t>
            </a:r>
          </a:p>
          <a:p>
            <a:r>
              <a:rPr dirty="0"/>
              <a:t>The bigger picture: 731 MW operational UK in 2026, plus 568 MW / 1,230 MWh under construction. Do not use 1.3 GW as operational.</a:t>
            </a:r>
          </a:p>
          <a:p>
            <a:r>
              <a:rPr dirty="0"/>
              <a:t>Capital: https://www.zenobe.com/news-and-events/zenobe-new-investment-kkr-infracapital/</a:t>
            </a:r>
          </a:p>
          <a:p>
            <a:r>
              <a:rPr dirty="0"/>
              <a:t>Boundary: Network infrastructure BESS only. Electric vehicles, portable power and second-life assets excluded. KKR and </a:t>
            </a:r>
            <a:r>
              <a:rPr dirty="0" err="1"/>
              <a:t>Infracapital</a:t>
            </a:r>
            <a:r>
              <a:rPr dirty="0"/>
              <a:t> jointly majority, individual percentages not inferred. German1.75 GW development acquisition is not commissioned capacity; controlled European operating network batteries remain in UK.</a:t>
            </a:r>
          </a:p>
          <a:p>
            <a:endParaRPr dirty="0"/>
          </a:p>
          <a:p>
            <a:r>
              <a:rPr dirty="0"/>
              <a:t>OP04 </a:t>
            </a:r>
            <a:r>
              <a:rPr dirty="0" err="1"/>
              <a:t>Statera</a:t>
            </a:r>
            <a:r>
              <a:rPr dirty="0"/>
              <a:t>: 600 MW; 23 Oct 2026 project pages; UK.</a:t>
            </a:r>
          </a:p>
          <a:p>
            <a:r>
              <a:rPr dirty="0"/>
              <a:t>EQT Infrastructure VI; Ares portfolio minority</a:t>
            </a:r>
          </a:p>
          <a:p>
            <a:r>
              <a:rPr dirty="0"/>
              <a:t>Capacity: https://stateraenergy.co.uk/projects/</a:t>
            </a:r>
          </a:p>
          <a:p>
            <a:r>
              <a:rPr dirty="0"/>
              <a:t>Sum of six current own operational projects: Thurrock300 + Dollymans100 + </a:t>
            </a:r>
            <a:r>
              <a:rPr dirty="0" err="1"/>
              <a:t>Creyke</a:t>
            </a:r>
            <a:r>
              <a:rPr dirty="0"/>
              <a:t> Beck50 + Minety South50 + Minety South2 50 + Pelham50 =600 MW.</a:t>
            </a:r>
          </a:p>
          <a:p>
            <a:r>
              <a:rPr dirty="0"/>
              <a:t>Capital: https://eqtgroup.com/about/current-portfolio/statera; https://stateraenergy.co.uk/news/statera-energy-secures-ares-investment</a:t>
            </a:r>
          </a:p>
          <a:p>
            <a:r>
              <a:rPr dirty="0"/>
              <a:t>Boundary: Whole controlled operating BESS fleet identified from owner-labelled primary project register. Excludes680 MW Carrington in build, gas/hydrogen/hydro and300 MW delivered to GRID. Ares significant minority stake at portfolio level, size not inferred. Conflicting third-party402 MW summary is not substituted for explicit primary owner records.</a:t>
            </a:r>
          </a:p>
          <a:p>
            <a:endParaRPr dirty="0"/>
          </a:p>
          <a:p>
            <a:r>
              <a:rPr dirty="0"/>
              <a:t>OP05 RWE: ~460 E MW; 2025 fleet reconciled; Sep/Oct 2026 checks; DE / NL / IE.</a:t>
            </a:r>
          </a:p>
          <a:p>
            <a:r>
              <a:rPr dirty="0"/>
              <a:t>RWE listed corporate capital</a:t>
            </a:r>
          </a:p>
          <a:p>
            <a:r>
              <a:rPr dirty="0"/>
              <a:t>Capacity: https://www.rwe.com/-/media/RWE/documents/05-investor-relations/finanzkalendar-und-veroeffentlichungen/veroeffentlichungen-und-praesentationen/RWE-Factbook-2026.pdf; https://www.rwe.com/-/media/RWE/documents/05-investor-relations/finanzkalendar-und-veroeffentlichungen/veroeffentlichungen-und-praesentationen/investor-presentation-on-battery-business.pdf; https://www.rwe.com/en/press/rwe-generation/2026-09-21-rwe-to-build-400-mw-battery-to-ease-grid-congestion-in-noord-brabant/; https://ie.rwe.com/our-energy/battery-storage/</a:t>
            </a:r>
          </a:p>
          <a:p>
            <a:r>
              <a:rPr dirty="0"/>
              <a:t>DE349 + NL42.5 + IE68.5 =460 MW. Factbook2026 p82 global1.7 GW is pro rata, </a:t>
            </a:r>
            <a:r>
              <a:rPr dirty="0" err="1"/>
              <a:t>includesUS</a:t>
            </a:r>
            <a:r>
              <a:rPr dirty="0"/>
              <a:t>/Australia/hybrids. UK &lt;1 MW pilot excluded from utility-scale scope.</a:t>
            </a:r>
          </a:p>
          <a:p>
            <a:r>
              <a:rPr dirty="0"/>
              <a:t>Capital: https://www.rwe.com/en/investor-relations/</a:t>
            </a:r>
          </a:p>
          <a:p>
            <a:r>
              <a:rPr dirty="0"/>
              <a:t>Boundary: Whole European standalone utility battery fleet reconstructed at disclosed nominal ratings. Owned assets are100% for included systems, so gross/pro rata coincide. </a:t>
            </a:r>
            <a:r>
              <a:rPr dirty="0" err="1"/>
              <a:t>Herdecke</a:t>
            </a:r>
            <a:r>
              <a:rPr dirty="0"/>
              <a:t> battery-only12 MW uses rounded published power, hydro MW excluded. Germany PV-hybrid sites and all under-construction projects excluded. ~ and E signal asset reconciliation rather than a published exact Europe standalone total.</a:t>
            </a:r>
          </a:p>
          <a:p>
            <a:endParaRPr dirty="0"/>
          </a:p>
          <a:p>
            <a:r>
              <a:rPr dirty="0"/>
              <a:t>PL01 green flexibility: &gt;16 GW; 23 Oct 2026 website; Germany.</a:t>
            </a:r>
          </a:p>
          <a:p>
            <a:r>
              <a:rPr dirty="0"/>
              <a:t>Partners Group | up to €400m initial equity</a:t>
            </a:r>
          </a:p>
          <a:p>
            <a:r>
              <a:rPr dirty="0"/>
              <a:t>Capacity: https://www.green-flexibility.com/</a:t>
            </a:r>
          </a:p>
          <a:p>
            <a:r>
              <a:rPr dirty="0"/>
              <a:t>Project Pipeline &gt;16 GW and Ready-to-build &gt;900 MW, live website checked 23 October 2026. This supersedes older 10 GW announcements.</a:t>
            </a:r>
          </a:p>
          <a:p>
            <a:r>
              <a:rPr dirty="0"/>
              <a:t>Capital: https://www.partnersgroup.com/en/news-and-views/press-releases/investment-news/detail?news_id=b7221595-824a-4afc-915e-1b5afada974a</a:t>
            </a:r>
          </a:p>
          <a:p>
            <a:r>
              <a:rPr dirty="0"/>
              <a:t>Boundary: Gross disclosed development pipeline, not all consented or financed and not a probability-weighted buildout forecast. Partners Group acts on behalf of its clients; no specific named fund inferred.</a:t>
            </a:r>
          </a:p>
          <a:p>
            <a:endParaRPr dirty="0"/>
          </a:p>
          <a:p>
            <a:r>
              <a:rPr dirty="0"/>
              <a:t>PL02 Harmony Energy / </a:t>
            </a:r>
            <a:r>
              <a:rPr dirty="0" err="1"/>
              <a:t>Alpiq</a:t>
            </a:r>
            <a:r>
              <a:rPr dirty="0"/>
              <a:t>: ~12 GW; Oct 2026; UK / Germany / France / Poland.</a:t>
            </a:r>
          </a:p>
          <a:p>
            <a:r>
              <a:rPr dirty="0" err="1"/>
              <a:t>Alpiq</a:t>
            </a:r>
            <a:r>
              <a:rPr dirty="0"/>
              <a:t> corporate capital 90%; founders 10%</a:t>
            </a:r>
          </a:p>
          <a:p>
            <a:r>
              <a:rPr dirty="0"/>
              <a:t>Capacity: https://www.alpiq.com/it/newsroom/news-stories/building-europes-battery-future-together</a:t>
            </a:r>
          </a:p>
          <a:p>
            <a:r>
              <a:rPr dirty="0"/>
              <a:t>October 2026 interview: Harmony currently has a pipeline of around 12 GW. July 9 transaction release identifies four European markets and approximately 400 MW under construction.</a:t>
            </a:r>
          </a:p>
          <a:p>
            <a:r>
              <a:rPr dirty="0"/>
              <a:t>Capital: https://www.alpiq.com/it/newsroom/media-releases/alpiq-boosts-flexibility-strategy-through-majority-stake-in-harmony-energy</a:t>
            </a:r>
          </a:p>
          <a:p>
            <a:r>
              <a:rPr dirty="0"/>
              <a:t>Boundary: Europe battery pipeline, not New Zealand solar. Use latest around 12 GW wording instead of &gt;12 GW. Historical &gt;700 MW delivered assets include disposals and cannot be treated as current owned operating capacity.</a:t>
            </a:r>
          </a:p>
          <a:p>
            <a:endParaRPr dirty="0"/>
          </a:p>
          <a:p>
            <a:r>
              <a:rPr dirty="0"/>
              <a:t>PL03 </a:t>
            </a:r>
            <a:r>
              <a:rPr dirty="0" err="1"/>
              <a:t>Fidra</a:t>
            </a:r>
            <a:r>
              <a:rPr dirty="0"/>
              <a:t> Energy: &gt;4.1 GW; 3 Jun 2026; United Kingdom.</a:t>
            </a:r>
          </a:p>
          <a:p>
            <a:r>
              <a:rPr dirty="0"/>
              <a:t>EIG + UK National Wealth Fund</a:t>
            </a:r>
          </a:p>
          <a:p>
            <a:r>
              <a:rPr dirty="0"/>
              <a:t>Capacity: https://fidraenergy.com/news/</a:t>
            </a:r>
          </a:p>
          <a:p>
            <a:r>
              <a:rPr dirty="0"/>
              <a:t>3 June 2026 Enderby announcement: acquisition expands pipeline to over 4.1 GW. Enderby up to 1,025 MW. Not the 10 GW strategic ambition.</a:t>
            </a:r>
          </a:p>
          <a:p>
            <a:r>
              <a:rPr dirty="0"/>
              <a:t>Capital: https://fidraenergy.com/about-us/</a:t>
            </a:r>
          </a:p>
          <a:p>
            <a:r>
              <a:rPr dirty="0"/>
              <a:t>Boundary: Gross announced pipeline; not all RTB, construction or near-term COD. Includes Bicker Fen option; 2026 grid queue reform may defer delivery, no probability-weighted adjustment applied. EIG and NWF provide equity; lenders not treated as sponsors.</a:t>
            </a:r>
          </a:p>
          <a:p>
            <a:endParaRPr dirty="0"/>
          </a:p>
          <a:p>
            <a:r>
              <a:rPr dirty="0"/>
              <a:t>Asset components:</a:t>
            </a:r>
          </a:p>
          <a:p>
            <a:r>
              <a:rPr dirty="0"/>
              <a:t>RWE: Hamm / Westfalen battery;140MW;Operating;Include;https://www.rwe.com/-/media/RWE/documents/05-investor-relations/finanzkalendar-und-veroeffentlichungen/veroeffentlichungen-und-praesentationen/investor-presentation-on-battery-business.pdf;p11 operating 220 MW Hamm / Neurath; 140 MW Hamm and 80 MW Neurath per commissioning release</a:t>
            </a:r>
          </a:p>
          <a:p>
            <a:r>
              <a:rPr dirty="0"/>
              <a:t>RWE: Neurath battery;80MW;Operating;Include;https://www.rwe.com/en/press/rwe-generation/2025-02-14-220-megawatts-of-power-to-stabilise-the-grid-new-battery-storage-systems/;Hamm plus Neurath commissioned 220 MW</a:t>
            </a:r>
          </a:p>
          <a:p>
            <a:r>
              <a:rPr dirty="0"/>
              <a:t>RWE: Lingen battery;45MW;Operating;Include;https://www.rwe.com/en/press/rwe-generation/2023-01-09-rwe-completes-megabattery-in-lingen-and-werne/;Combined Lingen / Werne 117 MW; project split 45 MW / 72 MW</a:t>
            </a:r>
          </a:p>
          <a:p>
            <a:r>
              <a:rPr dirty="0"/>
              <a:t>RWE: Werne / </a:t>
            </a:r>
            <a:r>
              <a:rPr dirty="0" err="1"/>
              <a:t>Gersteinwerk</a:t>
            </a:r>
            <a:r>
              <a:rPr dirty="0"/>
              <a:t> battery;72MW;Operating;Include;https://www.rwe.com/-/media/RWE/documents/05-investor-relations/finanzkalendar-und-veroeffentlichungen/veroeffentlichungen-und-praesentationen/investor-presentation-on-battery-business.pdf;p11 </a:t>
            </a:r>
            <a:r>
              <a:rPr dirty="0" err="1"/>
              <a:t>Gersteinwerk</a:t>
            </a:r>
            <a:r>
              <a:rPr dirty="0"/>
              <a:t> plus Lingen 117 MW</a:t>
            </a:r>
          </a:p>
          <a:p>
            <a:r>
              <a:rPr dirty="0"/>
              <a:t>RWE: </a:t>
            </a:r>
            <a:r>
              <a:rPr dirty="0" err="1"/>
              <a:t>Herdecke</a:t>
            </a:r>
            <a:r>
              <a:rPr dirty="0"/>
              <a:t> batteries I and II;12MW;Operating;Include;https://www.rwe.com/-/media/RWE/documents/05-investor-relations/finanzkalendar-und-veroeffentlichungen/veroeffentlichungen-und-praesentationen/investor-presentation-on-battery-business.pdf;p11 two existing operating battery units 5 MW and 7 MW</a:t>
            </a:r>
          </a:p>
          <a:p>
            <a:r>
              <a:rPr dirty="0"/>
              <a:t>RWE: Eemshaven battery;35MW;Operating;Include;https://www.rwe.com/en/press/rwe-generation/2026-09-21-rwe-to-build-400-mw-battery-to-ease-grid-congestion-in-noord-brabant/;RWE operates 35 MW / 41 MWh Eemshaven and 7.5 MW / 11 MWh Moerdijk</a:t>
            </a:r>
          </a:p>
          <a:p>
            <a:r>
              <a:rPr dirty="0"/>
              <a:t>RWE: Moerdijk inertia battery;7.5MW;Operating;Include;https://www.rwe.com/en/press/rwe-generation/2026-09-21-rwe-to-build-400-mw-battery-to-ease-grid-congestion-in-noord-brabant/;Existing 7.5 MW / 11 MWh system explicitly operating</a:t>
            </a:r>
          </a:p>
          <a:p>
            <a:r>
              <a:rPr dirty="0"/>
              <a:t>RWE: </a:t>
            </a:r>
            <a:r>
              <a:rPr dirty="0" err="1"/>
              <a:t>Lisdrumdoagh</a:t>
            </a:r>
            <a:r>
              <a:rPr dirty="0"/>
              <a:t> battery;60MW;Operating;Include;https://ie.rwe.com/our-energy/battery-storage/;Second Irish owned battery 60 MW</a:t>
            </a:r>
          </a:p>
          <a:p>
            <a:r>
              <a:rPr dirty="0"/>
              <a:t>RWE: </a:t>
            </a:r>
            <a:r>
              <a:rPr dirty="0" err="1"/>
              <a:t>Stephenstown</a:t>
            </a:r>
            <a:r>
              <a:rPr dirty="0"/>
              <a:t> battery;8.5MW;Operating;Include;https://ie.rwe.com/our-energy/battery-storage/;First Irish owned battery 8.5 MW</a:t>
            </a:r>
          </a:p>
          <a:p>
            <a:r>
              <a:rPr dirty="0" err="1"/>
              <a:t>Statera</a:t>
            </a:r>
            <a:r>
              <a:rPr dirty="0"/>
              <a:t>: Thurrock Storage battery;300MW;Operating;Include;https://stateraenergy.co.uk/projects/thurrock-storage;300 MW Operational; Project Owner </a:t>
            </a:r>
            <a:r>
              <a:rPr dirty="0" err="1"/>
              <a:t>Statera</a:t>
            </a:r>
            <a:r>
              <a:rPr dirty="0"/>
              <a:t> Energy</a:t>
            </a:r>
          </a:p>
          <a:p>
            <a:r>
              <a:rPr dirty="0" err="1"/>
              <a:t>Statera</a:t>
            </a:r>
            <a:r>
              <a:rPr dirty="0"/>
              <a:t>: </a:t>
            </a:r>
            <a:r>
              <a:rPr dirty="0" err="1"/>
              <a:t>Dollymans</a:t>
            </a:r>
            <a:r>
              <a:rPr dirty="0"/>
              <a:t> Storage;100MW;Operating;Include;https://stateraenergy.co.uk/projects/dollymans-storage;100 MW Operational; Project Owner </a:t>
            </a:r>
            <a:r>
              <a:rPr dirty="0" err="1"/>
              <a:t>Statera</a:t>
            </a:r>
            <a:r>
              <a:rPr dirty="0"/>
              <a:t> Energy</a:t>
            </a:r>
          </a:p>
          <a:p>
            <a:r>
              <a:rPr dirty="0" err="1"/>
              <a:t>Statera</a:t>
            </a:r>
            <a:r>
              <a:rPr dirty="0"/>
              <a:t>: </a:t>
            </a:r>
            <a:r>
              <a:rPr dirty="0" err="1"/>
              <a:t>Creyke</a:t>
            </a:r>
            <a:r>
              <a:rPr dirty="0"/>
              <a:t> Beck Storage;50MW;Operating;Include;https://stateraenergy.co.uk/projects/creyke-beck-storage;50 MW Operational; Project Owner </a:t>
            </a:r>
            <a:r>
              <a:rPr dirty="0" err="1"/>
              <a:t>Statera</a:t>
            </a:r>
            <a:r>
              <a:rPr dirty="0"/>
              <a:t> Energy</a:t>
            </a:r>
          </a:p>
          <a:p>
            <a:r>
              <a:rPr dirty="0" err="1"/>
              <a:t>Statera</a:t>
            </a:r>
            <a:r>
              <a:rPr dirty="0"/>
              <a:t>: Minety South Storage;50MW;Operating;Include;https://stateraenergy.co.uk/projects/minety-south-storage;50 MW Operational; Project Owner </a:t>
            </a:r>
            <a:r>
              <a:rPr dirty="0" err="1"/>
              <a:t>Statera</a:t>
            </a:r>
            <a:r>
              <a:rPr dirty="0"/>
              <a:t> Energy</a:t>
            </a:r>
          </a:p>
          <a:p>
            <a:r>
              <a:rPr dirty="0" err="1"/>
              <a:t>Statera</a:t>
            </a:r>
            <a:r>
              <a:rPr dirty="0"/>
              <a:t>: Minety South Storage 2;50MW;Operating;Include;https://stateraenergy.co.uk/projects/minety-south-2-storage;50 MW Operational; Project Owner </a:t>
            </a:r>
            <a:r>
              <a:rPr dirty="0" err="1"/>
              <a:t>Statera</a:t>
            </a:r>
            <a:r>
              <a:rPr dirty="0"/>
              <a:t> Energy</a:t>
            </a:r>
          </a:p>
          <a:p>
            <a:r>
              <a:rPr dirty="0" err="1"/>
              <a:t>Statera</a:t>
            </a:r>
            <a:r>
              <a:rPr dirty="0"/>
              <a:t>: Pelham Storage;50MW;Operating;Include;https://stateraenergy.co.uk/projects/pelham-storage;50 MW Operational; Project Owner </a:t>
            </a:r>
            <a:r>
              <a:rPr dirty="0" err="1"/>
              <a:t>Statera</a:t>
            </a:r>
            <a:r>
              <a:rPr dirty="0"/>
              <a:t> Energy</a:t>
            </a:r>
          </a:p>
          <a:p>
            <a:r>
              <a:rPr dirty="0" err="1"/>
              <a:t>Statera</a:t>
            </a:r>
            <a:r>
              <a:rPr dirty="0"/>
              <a:t>: Carrington Storage;680MW;Construction;Exclude;https://stateraenergy.co.uk/projects/carrington-storage;680 MW in construction</a:t>
            </a:r>
          </a:p>
          <a:p>
            <a:r>
              <a:rPr dirty="0" err="1"/>
              <a:t>Statera</a:t>
            </a:r>
            <a:r>
              <a:rPr dirty="0"/>
              <a:t>: GRID-owned delivered sites;300MW;Operating, sold / third-party </a:t>
            </a:r>
            <a:r>
              <a:rPr dirty="0" err="1"/>
              <a:t>owner;Exclude;https</a:t>
            </a:r>
            <a:r>
              <a:rPr dirty="0"/>
              <a:t>://stateraenergy.co.uk/projects/;Enderby, Grendon, Melksham, Penwortham, West Didsbury owner is GRID</a:t>
            </a:r>
          </a:p>
          <a:p>
            <a:r>
              <a:rPr dirty="0"/>
              <a:t>Enel: Italy all consolidated BESS;1767MW;Installed, mixed standalone / </a:t>
            </a:r>
            <a:r>
              <a:rPr dirty="0" err="1"/>
              <a:t>hybrid;Bridge</a:t>
            </a:r>
            <a:r>
              <a:rPr dirty="0"/>
              <a:t> </a:t>
            </a:r>
            <a:r>
              <a:rPr dirty="0" err="1"/>
              <a:t>only;https</a:t>
            </a:r>
            <a:r>
              <a:rPr dirty="0"/>
              <a:t>://www.enel.com/content/dam/enel-com/documenti/investitori/informazioni-finanziarie/2026/trimestrali/1h-2026-quarterly-bulletin.pdf;Quarterly Bulletin p5; no other European consolidated BESS shown on pp5-6</a:t>
            </a:r>
          </a:p>
          <a:p>
            <a:r>
              <a:rPr dirty="0"/>
              <a:t>Enel: Trino solar-integrated battery;25MW;Operating </a:t>
            </a:r>
            <a:r>
              <a:rPr dirty="0" err="1"/>
              <a:t>hybrid;Exclude;https</a:t>
            </a:r>
            <a:r>
              <a:rPr dirty="0"/>
              <a:t>://www.enel.com/media/explore/search-press-releases/press/2024/06/enel-green-power-puts-into-operation-northern-italys-largest-photovoltaic-plant-in-trino-leading-the-energy-transition;25 MW / 100 MWh is integrated with 87 MW PV</a:t>
            </a:r>
          </a:p>
          <a:p>
            <a:r>
              <a:rPr dirty="0"/>
              <a:t>Enel: </a:t>
            </a:r>
            <a:r>
              <a:rPr dirty="0" err="1"/>
              <a:t>Pietragalla</a:t>
            </a:r>
            <a:r>
              <a:rPr dirty="0"/>
              <a:t> wind-integrated battery;2MW;Operating </a:t>
            </a:r>
            <a:r>
              <a:rPr dirty="0" err="1"/>
              <a:t>hybrid;Exclude;https</a:t>
            </a:r>
            <a:r>
              <a:rPr dirty="0"/>
              <a:t>://www.enelgreenpower.com/pt/midias/press/2018/05/enel-joins-the-osmose-project-to-boost-renewable-energies-in-europe;2 MW / 2 MWh battery integrated with wind farm</a:t>
            </a:r>
          </a:p>
          <a:p>
            <a:r>
              <a:rPr dirty="0"/>
              <a:t>Enel: Catania solar-integrated pilot;1MW;Operating hybrid / </a:t>
            </a:r>
            <a:r>
              <a:rPr dirty="0" err="1"/>
              <a:t>pilot;Exclude;https</a:t>
            </a:r>
            <a:r>
              <a:rPr dirty="0"/>
              <a:t>://www.enelgreenpower.com/stories/articles/2018/08/energy-storage-egp-new-technology-accumulation-and-management-renewable-energy;1 MW / 2 MWh coupled with Catania PV</a:t>
            </a:r>
          </a:p>
          <a:p>
            <a:r>
              <a:rPr dirty="0"/>
              <a:t>Enel: </a:t>
            </a:r>
            <a:r>
              <a:rPr dirty="0" err="1"/>
              <a:t>Dossi</a:t>
            </a:r>
            <a:r>
              <a:rPr dirty="0"/>
              <a:t> hydro hybrid;4MW;Hydro-hybrid innovation </a:t>
            </a:r>
            <a:r>
              <a:rPr dirty="0" err="1"/>
              <a:t>project;Exclude</a:t>
            </a:r>
            <a:r>
              <a:rPr dirty="0"/>
              <a:t> / bridge </a:t>
            </a:r>
            <a:r>
              <a:rPr dirty="0" err="1"/>
              <a:t>uncertainty;https</a:t>
            </a:r>
            <a:r>
              <a:rPr dirty="0"/>
              <a:t>://www.enel.com/content/dam/enel-com/documenti/investitori/informazioni-finanziarie/2026/esg-focus-for-investors-2026.pdf;4 MW / 2 hours; shared hydro infrastructure</a:t>
            </a:r>
          </a:p>
          <a:p>
            <a:r>
              <a:rPr dirty="0"/>
              <a:t>Enel: Enel Libra </a:t>
            </a:r>
            <a:r>
              <a:rPr dirty="0" err="1"/>
              <a:t>Flexsys</a:t>
            </a:r>
            <a:r>
              <a:rPr dirty="0"/>
              <a:t> battery fleet;1700MW;All BESS operational by Feb 2026;Cross-check, not </a:t>
            </a:r>
            <a:r>
              <a:rPr dirty="0" err="1"/>
              <a:t>added;https</a:t>
            </a:r>
            <a:r>
              <a:rPr dirty="0"/>
              <a:t>://www.generali-investments.com/uploads/71b7f687-faae-9384-1f12-9f1a4b7771c1/Sosteneo_-Solving-the-trilemma-of-Europe%E2%80%99s-energy-transition.pdf;p3 final plant reached COD in February; 23 BESS / 1.7 GW per Enel closed transaction</a:t>
            </a:r>
          </a:p>
          <a:p>
            <a:r>
              <a:rPr dirty="0"/>
              <a:t>Enel: Principia </a:t>
            </a:r>
            <a:r>
              <a:rPr dirty="0" err="1"/>
              <a:t>Themelio</a:t>
            </a:r>
            <a:r>
              <a:rPr dirty="0"/>
              <a:t> battery JV;49MW;Operating non-controlled 50/50 </a:t>
            </a:r>
            <a:r>
              <a:rPr dirty="0" err="1"/>
              <a:t>JV;Exclude</a:t>
            </a:r>
            <a:r>
              <a:rPr dirty="0"/>
              <a:t> from controlled </a:t>
            </a:r>
            <a:r>
              <a:rPr dirty="0" err="1"/>
              <a:t>scope;https</a:t>
            </a:r>
            <a:r>
              <a:rPr dirty="0"/>
              <a:t>://principia-energy.com/</a:t>
            </a:r>
            <a:r>
              <a:rPr dirty="0" err="1"/>
              <a:t>en;Principia</a:t>
            </a:r>
            <a:r>
              <a:rPr dirty="0"/>
              <a:t> is jointly owned by Enel and Macquarie-managed funds, 49 MW operating BESS</a:t>
            </a:r>
          </a:p>
          <a:p>
            <a:r>
              <a:rPr dirty="0"/>
              <a:t>Enel: Tynemouth battery;25MW;Operating but </a:t>
            </a:r>
            <a:r>
              <a:rPr dirty="0" err="1"/>
              <a:t>sold;Exclude;https</a:t>
            </a:r>
            <a:r>
              <a:rPr dirty="0"/>
              <a:t>://greshamhouse.com/wp-content/uploads/2026/09/Gresham-House-Energy-Storage-Fund-plc-Factsheet-30-June-2026-v4.pdf;GRID current portfolio p4 includes Tynemouth 25 MW</a:t>
            </a:r>
          </a:p>
          <a:p>
            <a:endParaRPr dirty="0"/>
          </a:p>
          <a:p>
            <a:r>
              <a:rPr dirty="0"/>
              <a:t>Broader European screen:</a:t>
            </a:r>
          </a:p>
          <a:p>
            <a:r>
              <a:rPr dirty="0"/>
              <a:t>Enel | IT / Europe | Included: ~1.7 GW rounded controlled standalone total | 1,767 MW all-BESS Italy is not automatically standalone. ELF minority </a:t>
            </a:r>
            <a:r>
              <a:rPr dirty="0" err="1"/>
              <a:t>Sosteneo</a:t>
            </a:r>
            <a:r>
              <a:rPr dirty="0"/>
              <a:t> and Greek non-controlled JV treated separately. | https://www.enel.com/content/dam/enel-com/documenti/investitori/informazioni-finanziarie/2026/trimestrali/1h-2026-quarterly-bulletin.pdf; https://www.generali-investments.com/uploads/71b7f687-faae-9384-1f12-9f1a4b7771c1/Sosteneo_-Solving-the-trilemma-of-Europe%E2%80%99s-energy-transition.pdf</a:t>
            </a:r>
          </a:p>
          <a:p>
            <a:r>
              <a:rPr dirty="0"/>
              <a:t>RWE | DE / NL / IE | Included: ~460 MW reconstructed Europe total | Global1.7 GW / global standalone1.0 GW cannot substitute for Europe. | https://www.rwe.com/-/media/RWE/documents/05-investor-relations/finanzkalendar-und-veroeffentlichungen/veroeffentlichungen-und-praesentationen/RWE-Factbook-2026.pdf; https://www.rwe.com/en/press/rwe-generation/2026-09-21-rwe-to-build-400-mw-battery-to-ease-grid-congestion-in-noord-brabant/</a:t>
            </a:r>
          </a:p>
          <a:p>
            <a:r>
              <a:rPr dirty="0" err="1"/>
              <a:t>Statera</a:t>
            </a:r>
            <a:r>
              <a:rPr dirty="0"/>
              <a:t> | UK | Included:600 MW owner-labelled asset sum | Exclude GRID-owned delivered assets,680 MW in build, all flexible gas. | https://stateraenergy.co.uk/projects/</a:t>
            </a:r>
          </a:p>
          <a:p>
            <a:r>
              <a:rPr dirty="0"/>
              <a:t>CIP | UK / European pipeline | Removed from comparable owner-fleet chart | Coalburn1 gross500 MW is one project; whole controlled European fleet and JV consolidation not reconciled. Not repackaged as a platform total. | https://www.cip.com/copenhagen-infrastructure-partners-p-s/r/copenhagen-infrastructure-partners--large-scale-bess-project-coalburn-1-reaches-commercial-operation%2Cc4383653?nfiid=3203; https://news.cision.com/copenhagen-infrastructure-partners-p-s/r/copenhagen-infrastructure-partners-to-partially-divest-coalburn-1%2Cc4395949</a:t>
            </a:r>
          </a:p>
          <a:p>
            <a:r>
              <a:rPr dirty="0"/>
              <a:t>ENGIE | BE / UK / NL / IT / other Europe | Screened; complete standalone-only operating total not reconciled | Primary2026 releases separate UK100 MW and NL35 MW operating, BE200 MW operating. Global10.7 GW / Europe4.7 GW include construction and pumped hydro. Do not rank those as BESS operating. | https://en.newsroom.engie.com/news/engie-exceeds-10-gw-of-storage-capacity-worldwide-driven-by-summer-growth-in-bess-across-europe-72a2a-314df.html; https://corporate.engie.be/nl/press/release/batterijpark-van-engie-vilvoorde-officieel-ingehuldigd-door-vlaams-minister-president</a:t>
            </a:r>
          </a:p>
          <a:p>
            <a:r>
              <a:rPr dirty="0"/>
              <a:t>TotalEnergies / Kyon | FR / BE / DE / UK | Screened; group Europe standalone operating total not reconciled | France129 MW fleet; Belgium and acquired UK assets / new German CODs require current reconciliation.789 MW German projects in build is not operating. | https://totalenergies.com/system/files/documents/totalenergies_universal-registration-document-2025_2026_en.pdf</a:t>
            </a:r>
          </a:p>
          <a:p>
            <a:r>
              <a:rPr dirty="0" err="1"/>
              <a:t>Neoen</a:t>
            </a:r>
            <a:r>
              <a:rPr dirty="0"/>
              <a:t> / Brookfield | FI / SE / FR / DE | Screened; no global capacity substituted | Global2.8 GW /8.1 GWh combines operation + build and is dominated by Australia; GermanArneburg45 MW COD target does not prove operation. | https://neoen.com/es/noticias/2026/neoen-signs-7-year-tolling-agreement-with-uniper-for-its-arneburg-battery-in-germany/</a:t>
            </a:r>
          </a:p>
          <a:p>
            <a:r>
              <a:rPr dirty="0"/>
              <a:t>BW ESS | UK / SE / DE / IT / ES | Screened; no global MWh-to-MW conversion | Swedish14-site211 MW portfolio and UKBramley100 MW operating are evidenced; Hams Hall </a:t>
            </a:r>
            <a:r>
              <a:rPr dirty="0" err="1"/>
              <a:t>energisation</a:t>
            </a:r>
            <a:r>
              <a:rPr dirty="0"/>
              <a:t> / full commercial COD must be reconciled before adding400 MW. | https://www.bw-ess.com/projects; https://www.bw-ess.com/news/bw-ess-and-ingrid-capacity-inaugurate-the-largest-battery-storage-portfolio-in-the-nordics</a:t>
            </a:r>
          </a:p>
          <a:p>
            <a:r>
              <a:rPr dirty="0"/>
              <a:t>SSE Renewables | UK / IE pipeline | Screened; Monk </a:t>
            </a:r>
            <a:r>
              <a:rPr dirty="0" err="1"/>
              <a:t>Fryston</a:t>
            </a:r>
            <a:r>
              <a:rPr dirty="0"/>
              <a:t> not presumed full COD | Ferrybridge150 MW commercial March2026, Salisbury50 MW. Monk Fryston320 MW early2026 forecast superseded by REMIT proposing early2027 COD. | https://www.sse.com/media/pizorw4m/sse-plc_prospectus-2026-final.pdf; https://remit.sse.com/Home/OtherMarketInformationOutages?sort=OtherMarketInformationMarketParticipant&amp;sortdir=DESC</a:t>
            </a:r>
          </a:p>
          <a:p>
            <a:r>
              <a:rPr dirty="0"/>
              <a:t>Vattenfall | DE / NL / UK / SE | Screened;150 MW aggregate not standalone | September2026 release:150 MW operating,120 MW in build, mostly solar/wind co-located.254 MW </a:t>
            </a:r>
            <a:r>
              <a:rPr dirty="0" err="1"/>
              <a:t>Brunsbuttel</a:t>
            </a:r>
            <a:r>
              <a:rPr dirty="0"/>
              <a:t> standalone planned end2028. | https://group.vattenfall.com/press-and-media/pressreleases/2026/vattenfall-takes-final-investment-decision-on-major-battery-project-in-germany/</a:t>
            </a:r>
          </a:p>
          <a:p>
            <a:r>
              <a:rPr dirty="0" err="1"/>
              <a:t>Alpiq</a:t>
            </a:r>
            <a:r>
              <a:rPr dirty="0"/>
              <a:t> / Harmony | DE / FR / UK / PL | Pipeline shown, historical delivered MW not operating fleet | 700+ MW delivered historically includes disposals;400 MW under construction not presumed COD; around12 GW is pipeline. | https://www.alpiq.com/it/newsroom/media-releases/alpiq-boosts-flexibility-strategy-through-majority-stake-in-harmony-energy</a:t>
            </a:r>
          </a:p>
          <a:p>
            <a:r>
              <a:rPr dirty="0" err="1"/>
              <a:t>ContourGlobal</a:t>
            </a:r>
            <a:r>
              <a:rPr dirty="0"/>
              <a:t> | BG / IT / UK / GR | Screened; development portfolios not operating | Bulgaria202 MW standalone operational; Italy1.9 GW and UK / Greece acquisitions are development. No project pipeline added to operational stock. | https://www.contourglobal.com/news/contourglobal-inaugurates-500-mwh-bess-project-in-bulgaria-one-of-the-largest-in-eastern-europe-and-among-the-first-stand-alone-facilities-in-the-country/</a:t>
            </a:r>
          </a:p>
          <a:p>
            <a:r>
              <a:rPr dirty="0"/>
              <a:t>European Energy | Denmark / Lithuania / Europe | Screened;167 MW commissioned2026 below displayed scale | 167 MW /545 MWh brought online in2026; not asserted as complete all-time pure-standalone group stock. | https://europeanenergy.com/2026/08/27/european-energy-expands-battery-portfolio-with-545-mwh-now-operational/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a:t>Future daily scale22Oct2026–22Oct2028. Historical nodes are compressed summaries. March2027GBpoint is illustrative month-</a:t>
            </a:r>
            <a:r>
              <a:rPr dirty="0" err="1"/>
              <a:t>centre</a:t>
            </a:r>
            <a:r>
              <a:rPr dirty="0"/>
              <a:t>, not an official15March date; label intentionally month only. </a:t>
            </a:r>
            <a:r>
              <a:rPr dirty="0" err="1"/>
              <a:t>AutumnLDESrange</a:t>
            </a:r>
            <a:r>
              <a:rPr dirty="0"/>
              <a:t> is the remaining portion of the official seasonal target, not a verified final award date. </a:t>
            </a:r>
            <a:r>
              <a:rPr dirty="0" err="1"/>
              <a:t>OctoberBelgiumcalendar</a:t>
            </a:r>
            <a:r>
              <a:rPr dirty="0"/>
              <a:t> truncated at research cut-off. E2027France/</a:t>
            </a:r>
            <a:r>
              <a:rPr dirty="0" err="1"/>
              <a:t>Belgiumbars</a:t>
            </a:r>
            <a:r>
              <a:rPr dirty="0"/>
              <a:t> show an uncertain calendar-year window, not a confirmed exact auction day. No2028reopening invented. Long </a:t>
            </a:r>
            <a:r>
              <a:rPr dirty="0" err="1"/>
              <a:t>servicebars</a:t>
            </a:r>
            <a:r>
              <a:rPr dirty="0"/>
              <a:t> show recurring routes only; no locked24monthprice/contract assumed.</a:t>
            </a:r>
          </a:p>
          <a:p>
            <a:endParaRPr dirty="0"/>
          </a:p>
          <a:p>
            <a:r>
              <a:rPr dirty="0"/>
              <a:t>Great Britain: Capacity Market — T-4 / T-1</a:t>
            </a:r>
          </a:p>
          <a:p>
            <a:r>
              <a:rPr dirty="0"/>
              <a:t>Historical March2026: T-4:40.108608GW total; BESS1.2GW derated /4.1GW connected; T-4 GBP27.10/kW-year; T-1 GBP5/kW-year</a:t>
            </a:r>
          </a:p>
          <a:p>
            <a:r>
              <a:rPr dirty="0"/>
              <a:t>Next March2027E (Cycle expected; official parameters published)</a:t>
            </a:r>
          </a:p>
          <a:p>
            <a:r>
              <a:rPr dirty="0"/>
              <a:t>BESS0.92-1.53GW derated; reference1.22GW, historical-share model</a:t>
            </a:r>
          </a:p>
          <a:p>
            <a:r>
              <a:rPr dirty="0"/>
              <a:t>Awarded connection capacity is not incremental commissioned battery fleet.</a:t>
            </a:r>
          </a:p>
          <a:p>
            <a:endParaRPr dirty="0"/>
          </a:p>
          <a:p>
            <a:r>
              <a:rPr dirty="0"/>
              <a:t>Great Britain: LDES cap-and-floor — Window1 / Window2</a:t>
            </a:r>
          </a:p>
          <a:p>
            <a:r>
              <a:rPr dirty="0"/>
              <a:t>Historical 26June2026: 16mixed-technology projects provisionally selected; not final awards; Cap/floor levels asset-specific and not public flat toll</a:t>
            </a:r>
          </a:p>
          <a:p>
            <a:r>
              <a:rPr dirty="0"/>
              <a:t>Next Autumn2026 target; Window2 design2027E (Official Window1 target; Window2 expectation)</a:t>
            </a:r>
          </a:p>
          <a:p>
            <a:r>
              <a:rPr dirty="0"/>
              <a:t>No final MW allocation booked; final decision and eligibility gate</a:t>
            </a:r>
          </a:p>
          <a:p>
            <a:r>
              <a:rPr dirty="0"/>
              <a:t>Keep provisional selection separate from awarded regulated contracts; exclude pumped hydro/CAES from BESS totals.</a:t>
            </a:r>
          </a:p>
          <a:p>
            <a:endParaRPr dirty="0"/>
          </a:p>
          <a:p>
            <a:r>
              <a:rPr dirty="0"/>
              <a:t>Germany: </a:t>
            </a:r>
            <a:r>
              <a:rPr dirty="0" err="1"/>
              <a:t>StromVKG</a:t>
            </a:r>
            <a:r>
              <a:rPr dirty="0"/>
              <a:t> — </a:t>
            </a:r>
            <a:r>
              <a:rPr dirty="0" err="1"/>
              <a:t>Langzeitkapazitäten</a:t>
            </a:r>
            <a:endParaRPr dirty="0"/>
          </a:p>
          <a:p>
            <a:r>
              <a:rPr dirty="0"/>
              <a:t>Historical 8September2026: First4.5GW reduced-capacity round held; award results not established here; No BESS-specific award price verified</a:t>
            </a:r>
          </a:p>
          <a:p>
            <a:r>
              <a:rPr dirty="0"/>
              <a:t>Next 29December2026 (Statutory date, subject implementation)</a:t>
            </a:r>
          </a:p>
          <a:p>
            <a:r>
              <a:rPr dirty="0"/>
              <a:t>No2-4hBESS allocation assumed</a:t>
            </a:r>
          </a:p>
          <a:p>
            <a:r>
              <a:rPr dirty="0"/>
              <a:t>Do not call9GW system procurement a battery </a:t>
            </a:r>
            <a:r>
              <a:rPr dirty="0" err="1"/>
              <a:t>programme</a:t>
            </a:r>
            <a:r>
              <a:rPr dirty="0"/>
              <a:t> quota.</a:t>
            </a:r>
          </a:p>
          <a:p>
            <a:endParaRPr dirty="0"/>
          </a:p>
          <a:p>
            <a:r>
              <a:rPr dirty="0"/>
              <a:t>Germany: </a:t>
            </a:r>
            <a:r>
              <a:rPr dirty="0" err="1"/>
              <a:t>StromVKG</a:t>
            </a:r>
            <a:r>
              <a:rPr dirty="0"/>
              <a:t> — </a:t>
            </a:r>
            <a:r>
              <a:rPr dirty="0" err="1"/>
              <a:t>Erzeugungskapazitäten</a:t>
            </a:r>
            <a:r>
              <a:rPr dirty="0"/>
              <a:t> / </a:t>
            </a:r>
            <a:r>
              <a:rPr dirty="0" err="1"/>
              <a:t>Kapazitäten</a:t>
            </a:r>
            <a:endParaRPr dirty="0"/>
          </a:p>
          <a:p>
            <a:r>
              <a:rPr dirty="0"/>
              <a:t>Historical Not yet held: No historical awards under these future products; Not published</a:t>
            </a:r>
          </a:p>
          <a:p>
            <a:r>
              <a:rPr dirty="0"/>
              <a:t>Next 18May2027;1December2027;1October2029 (Statutory dates; may be adjusted)</a:t>
            </a:r>
          </a:p>
          <a:p>
            <a:r>
              <a:rPr dirty="0"/>
              <a:t>BESS share </a:t>
            </a:r>
            <a:r>
              <a:rPr dirty="0" err="1"/>
              <a:t>unforecast</a:t>
            </a:r>
            <a:r>
              <a:rPr dirty="0"/>
              <a:t>; release capital only after qualification and final tender</a:t>
            </a:r>
          </a:p>
          <a:p>
            <a:r>
              <a:rPr dirty="0"/>
              <a:t>Enacted21July2026; supersedes previous generic future-market description.</a:t>
            </a:r>
          </a:p>
          <a:p>
            <a:endParaRPr dirty="0"/>
          </a:p>
          <a:p>
            <a:r>
              <a:rPr dirty="0"/>
              <a:t>France: Nouveau </a:t>
            </a:r>
            <a:r>
              <a:rPr dirty="0" err="1"/>
              <a:t>Mécanisme</a:t>
            </a:r>
            <a:r>
              <a:rPr dirty="0"/>
              <a:t> de </a:t>
            </a:r>
            <a:r>
              <a:rPr dirty="0" err="1"/>
              <a:t>Capacité</a:t>
            </a:r>
            <a:r>
              <a:rPr dirty="0"/>
              <a:t> — PL2026/27</a:t>
            </a:r>
          </a:p>
          <a:p>
            <a:r>
              <a:rPr dirty="0"/>
              <a:t>Historical 6July2026: 577MW battery certified capacity contracted;82.4468GW all technologies; EUR28,182.99/MW per winter period; some battery capacity cappedEUR15,000/MW</a:t>
            </a:r>
          </a:p>
          <a:p>
            <a:r>
              <a:rPr dirty="0"/>
              <a:t>Next 2027 auction </a:t>
            </a:r>
            <a:r>
              <a:rPr dirty="0" err="1"/>
              <a:t>cycleE</a:t>
            </a:r>
            <a:r>
              <a:rPr dirty="0"/>
              <a:t>; exact </a:t>
            </a:r>
            <a:r>
              <a:rPr dirty="0" err="1"/>
              <a:t>dateU</a:t>
            </a:r>
            <a:r>
              <a:rPr dirty="0"/>
              <a:t> (Analyst cycle expectation)</a:t>
            </a:r>
          </a:p>
          <a:p>
            <a:r>
              <a:rPr dirty="0"/>
              <a:t>433-721MW certified sensitivity, reference577MW; constant eligibility assumption</a:t>
            </a:r>
          </a:p>
          <a:p>
            <a:r>
              <a:rPr dirty="0"/>
              <a:t>Not a uniform yearly EUR28k BESS toll; do not sum reserved-flex subset with total577MW.</a:t>
            </a:r>
          </a:p>
          <a:p>
            <a:endParaRPr dirty="0"/>
          </a:p>
          <a:p>
            <a:r>
              <a:rPr dirty="0"/>
              <a:t>Belgium: Capacity Remuneration Mechanism — Y-4 / Y-2 / Y-1</a:t>
            </a:r>
          </a:p>
          <a:p>
            <a:r>
              <a:rPr dirty="0"/>
              <a:t>Historical October2025: Y-4 batteries525MW nominal /179MW derated; ~EUR27.3k/</a:t>
            </a:r>
            <a:r>
              <a:rPr dirty="0" err="1"/>
              <a:t>deratedMW</a:t>
            </a:r>
            <a:r>
              <a:rPr dirty="0"/>
              <a:t>-year weighted CRM cohort; not uniform BESS fee</a:t>
            </a:r>
          </a:p>
          <a:p>
            <a:r>
              <a:rPr dirty="0"/>
              <a:t>Next October2026 awards;2027 </a:t>
            </a:r>
            <a:r>
              <a:rPr dirty="0" err="1"/>
              <a:t>repeatE</a:t>
            </a:r>
            <a:r>
              <a:rPr dirty="0"/>
              <a:t> (Official2026 auction cycle; future repeat inferred)</a:t>
            </a:r>
          </a:p>
          <a:p>
            <a:r>
              <a:rPr dirty="0"/>
              <a:t>263-788MW nominal sensitivity; reference525MW, not a new-build forecast</a:t>
            </a:r>
          </a:p>
          <a:p>
            <a:r>
              <a:rPr dirty="0"/>
              <a:t>2026results not available at research cut-off; maintain certified factor by asset.</a:t>
            </a:r>
          </a:p>
          <a:p>
            <a:endParaRPr dirty="0"/>
          </a:p>
          <a:p>
            <a:r>
              <a:rPr dirty="0"/>
              <a:t>Ireland / I-SEM: I-SEM Capacity Remuneration Mechanism — T-4 / T-1</a:t>
            </a:r>
          </a:p>
          <a:p>
            <a:r>
              <a:rPr dirty="0"/>
              <a:t>Historical 26March2026: 2029/30 provisional3,862.323MW all-technology awards; Provisional clearingEUR135,499.99/MW-year; not averageEUR151,034.71</a:t>
            </a:r>
          </a:p>
          <a:p>
            <a:r>
              <a:rPr dirty="0"/>
              <a:t>Next 25March2027 T-4;24June2027 T-1 (Official calendar)</a:t>
            </a:r>
          </a:p>
          <a:p>
            <a:r>
              <a:rPr dirty="0"/>
              <a:t>Retain official dates; BESS award/price </a:t>
            </a:r>
            <a:r>
              <a:rPr dirty="0" err="1"/>
              <a:t>unforecast</a:t>
            </a:r>
            <a:r>
              <a:rPr dirty="0"/>
              <a:t> pending final pack</a:t>
            </a:r>
          </a:p>
          <a:p>
            <a:r>
              <a:rPr dirty="0"/>
              <a:t>Provisional results explicitly retained; final register must govern project underwriting.</a:t>
            </a:r>
          </a:p>
          <a:p>
            <a:endParaRPr dirty="0"/>
          </a:p>
          <a:p>
            <a:r>
              <a:rPr dirty="0"/>
              <a:t>Ireland / I-SEM: DS3 System Services → FASS</a:t>
            </a:r>
          </a:p>
          <a:p>
            <a:r>
              <a:rPr dirty="0"/>
              <a:t>Historical 2026: Transition consultation; no new-build award volume established; Service-specific, no flat bankable lifetime tariff</a:t>
            </a:r>
          </a:p>
          <a:p>
            <a:r>
              <a:rPr dirty="0"/>
              <a:t>Next 2027-28E transition diligence (Analyst window; implementation not final)</a:t>
            </a:r>
          </a:p>
          <a:p>
            <a:r>
              <a:rPr dirty="0"/>
              <a:t>No uncontracted service uplift</a:t>
            </a:r>
          </a:p>
          <a:p>
            <a:r>
              <a:rPr dirty="0"/>
              <a:t>FASS is a route-to-market reform, not an allocated battery construction tender.</a:t>
            </a:r>
          </a:p>
          <a:p>
            <a:endParaRPr dirty="0"/>
          </a:p>
          <a:p>
            <a:r>
              <a:rPr dirty="0"/>
              <a:t>Netherlands: FCR Cooperation / GOPACS / ATR85</a:t>
            </a:r>
          </a:p>
          <a:p>
            <a:r>
              <a:rPr dirty="0"/>
              <a:t>Historical Recurring services: No standalone new-build support allocation established; service awards recurring; Project toll and network tariff-specific</a:t>
            </a:r>
          </a:p>
          <a:p>
            <a:r>
              <a:rPr dirty="0"/>
              <a:t>Next Daily services / contracted congestion procurement (Recurring route, not one national round)</a:t>
            </a:r>
          </a:p>
          <a:p>
            <a:r>
              <a:rPr dirty="0"/>
              <a:t>No national new-build grant or reopening entered in forecast</a:t>
            </a:r>
          </a:p>
          <a:p>
            <a:r>
              <a:rPr dirty="0"/>
              <a:t>ATR85 ≥85%transporttime is not guaranteed85%revenue. Flex-e/C&amp;I grant volumes excluded.</a:t>
            </a:r>
          </a:p>
          <a:p>
            <a:endParaRPr dirty="0"/>
          </a:p>
          <a:p>
            <a:r>
              <a:rPr dirty="0"/>
              <a:t>Austria: </a:t>
            </a:r>
            <a:r>
              <a:rPr dirty="0" err="1"/>
              <a:t>Regelleistungsmarkt</a:t>
            </a:r>
            <a:r>
              <a:rPr dirty="0"/>
              <a:t> / FCR Cooperation (APG)</a:t>
            </a:r>
          </a:p>
          <a:p>
            <a:r>
              <a:rPr dirty="0"/>
              <a:t>Historical Recurring service tenders: No </a:t>
            </a:r>
            <a:r>
              <a:rPr dirty="0" err="1"/>
              <a:t>harmonised</a:t>
            </a:r>
            <a:r>
              <a:rPr dirty="0"/>
              <a:t> standalone new-build grant award established; Market-clearing service prices</a:t>
            </a:r>
          </a:p>
          <a:p>
            <a:r>
              <a:rPr dirty="0"/>
              <a:t>Next Recurring2026-27 service procurement (Recurring; no asset award calendar)</a:t>
            </a:r>
          </a:p>
          <a:p>
            <a:r>
              <a:rPr dirty="0"/>
              <a:t>Merchant/reserve only until enforceable support identified</a:t>
            </a:r>
          </a:p>
          <a:p>
            <a:r>
              <a:rPr dirty="0"/>
              <a:t>Network-beneficial tariff treatment is conditional.</a:t>
            </a:r>
          </a:p>
          <a:p>
            <a:endParaRPr dirty="0"/>
          </a:p>
          <a:p>
            <a:r>
              <a:rPr dirty="0"/>
              <a:t>Switzerland: </a:t>
            </a:r>
            <a:r>
              <a:rPr dirty="0" err="1"/>
              <a:t>Swissgrid</a:t>
            </a:r>
            <a:r>
              <a:rPr dirty="0"/>
              <a:t> SDL ancillary-service tenders</a:t>
            </a:r>
          </a:p>
          <a:p>
            <a:r>
              <a:rPr dirty="0"/>
              <a:t>Historical Recurring service tenders: No pure standalone investment award reconciled; Service/product-specific</a:t>
            </a:r>
          </a:p>
          <a:p>
            <a:r>
              <a:rPr dirty="0"/>
              <a:t>Next Recurring2026-27 tenders (Recurring; non-EU framework)</a:t>
            </a:r>
          </a:p>
          <a:p>
            <a:r>
              <a:rPr dirty="0"/>
              <a:t>No blanket capacity subsidy assumed</a:t>
            </a:r>
          </a:p>
          <a:p>
            <a:r>
              <a:rPr dirty="0"/>
              <a:t>Hydro competition and Swiss access rules govern.</a:t>
            </a:r>
          </a:p>
          <a:p>
            <a:endParaRPr dirty="0"/>
          </a:p>
          <a:p>
            <a:r>
              <a:rPr dirty="0"/>
              <a:t>P01 | NESO | Capacity Market auction results | 2026-03</a:t>
            </a:r>
          </a:p>
          <a:p>
            <a:r>
              <a:rPr dirty="0"/>
              <a:t>https://www.neso.energy/what-we-do/energy-markets/electricity-market-reform-emr-delivery-body/capacity-market</a:t>
            </a:r>
          </a:p>
          <a:p>
            <a:r>
              <a:rPr dirty="0"/>
              <a:t>Official final-result links | Auction section</a:t>
            </a:r>
          </a:p>
          <a:p>
            <a:r>
              <a:rPr dirty="0"/>
              <a:t>2026 T-1 7,192.317 MW; T-4 40,108.608 MW, all technologies.</a:t>
            </a:r>
          </a:p>
          <a:p>
            <a:endParaRPr dirty="0"/>
          </a:p>
          <a:p>
            <a:r>
              <a:rPr dirty="0"/>
              <a:t>P02 | NESO | CM 2026 result commentary | 2026-03</a:t>
            </a:r>
          </a:p>
          <a:p>
            <a:r>
              <a:rPr dirty="0"/>
              <a:t>https://www.neso.energy/news/delivering-reliability-gb-consumers-capacity-market-action</a:t>
            </a:r>
          </a:p>
          <a:p>
            <a:r>
              <a:rPr dirty="0"/>
              <a:t>Official result commentary | T-1 / T-4 results</a:t>
            </a:r>
          </a:p>
          <a:p>
            <a:r>
              <a:rPr dirty="0"/>
              <a:t>GBP5/kW-year T-1 and GBP27.10/kW-year T-4. Landing pages differ on 10/11 March close date; this deck uses month only.</a:t>
            </a:r>
          </a:p>
          <a:p>
            <a:endParaRPr dirty="0"/>
          </a:p>
          <a:p>
            <a:r>
              <a:rPr dirty="0"/>
              <a:t>P03 | Modo Energy | 2029/30 T-4 battery results | 2026-03-11</a:t>
            </a:r>
          </a:p>
          <a:p>
            <a:r>
              <a:rPr dirty="0"/>
              <a:t>https://modoenergy.com/research/gb-capacity-market-t4-2029-30-battery-energy-storage-march-2026</a:t>
            </a:r>
          </a:p>
          <a:p>
            <a:r>
              <a:rPr dirty="0"/>
              <a:t>Public original consultancy analysis | Opening paragraphs</a:t>
            </a:r>
          </a:p>
          <a:p>
            <a:r>
              <a:rPr dirty="0"/>
              <a:t>Batteries 1.2 GW derated across 4.1 GW connection capacity; not incremental COD.</a:t>
            </a:r>
          </a:p>
          <a:p>
            <a:endParaRPr dirty="0"/>
          </a:p>
          <a:p>
            <a:r>
              <a:rPr dirty="0"/>
              <a:t>P04 | DESNZ | CM 2027 auction parameters | 2026-07-21</a:t>
            </a:r>
          </a:p>
          <a:p>
            <a:r>
              <a:rPr dirty="0"/>
              <a:t>https://www.gov.uk/government/publications/capacity-market-auction-parameters-letter-from-desnz-to-neso-july-2026/full-details-of-auction-parameters-and-interconnector-de-rating-factors</a:t>
            </a:r>
          </a:p>
          <a:p>
            <a:r>
              <a:rPr dirty="0"/>
              <a:t>Official published parameters | Table 1</a:t>
            </a:r>
          </a:p>
          <a:p>
            <a:r>
              <a:rPr dirty="0"/>
              <a:t>2030/31 T-4 target40.9 GW; demand curve39.4-42.4GW, price capGBP75/kW-year. T-1 target5GW for2027/28. All-technology, not BESS quota.</a:t>
            </a:r>
          </a:p>
          <a:p>
            <a:endParaRPr dirty="0"/>
          </a:p>
          <a:p>
            <a:r>
              <a:rPr dirty="0"/>
              <a:t>P05 | Energy UK | Expected next CM auction cycle | 2026-03</a:t>
            </a:r>
          </a:p>
          <a:p>
            <a:r>
              <a:rPr dirty="0"/>
              <a:t>https://www.energy-uk.org.uk/publications/energy-uk-explains-capacity-market-auction-results/</a:t>
            </a:r>
          </a:p>
          <a:p>
            <a:r>
              <a:rPr dirty="0"/>
              <a:t>Industry association expectation | Next steps</a:t>
            </a:r>
          </a:p>
          <a:p>
            <a:r>
              <a:rPr dirty="0"/>
              <a:t>March2027 expected for next T-4/T-1; precise dates not treated as confirmed.</a:t>
            </a:r>
          </a:p>
          <a:p>
            <a:endParaRPr dirty="0"/>
          </a:p>
          <a:p>
            <a:r>
              <a:rPr dirty="0"/>
              <a:t>P06 | Ofgem | LDES Window1 minded-to selection | 2026-06-26</a:t>
            </a:r>
          </a:p>
          <a:p>
            <a:r>
              <a:rPr dirty="0"/>
              <a:t>https://www.ofgem.gov.uk/press-release/ofgem-boosts-long-duration-storage-secure-more-homegrown-energy-customers</a:t>
            </a:r>
          </a:p>
          <a:p>
            <a:r>
              <a:rPr dirty="0"/>
              <a:t>Official provisional decision | Press release</a:t>
            </a:r>
          </a:p>
          <a:p>
            <a:r>
              <a:rPr dirty="0"/>
              <a:t>16 projects across four storage technologies. Provisional selection is not final award, nor all standalone Li-ion capacity.</a:t>
            </a:r>
          </a:p>
          <a:p>
            <a:endParaRPr dirty="0"/>
          </a:p>
          <a:p>
            <a:r>
              <a:rPr dirty="0"/>
              <a:t>P07 | DESNZ | Clean Flexibility Roadmap update | 2026-07</a:t>
            </a:r>
          </a:p>
          <a:p>
            <a:r>
              <a:rPr dirty="0"/>
              <a:t>https://www.gov.uk/government/publications/clean-flexibility-roadmap/clean-flexibility-roadmap-july-2026-update-accessible-webpage</a:t>
            </a:r>
          </a:p>
          <a:p>
            <a:r>
              <a:rPr dirty="0"/>
              <a:t>Official milestone plan | Action56a /56b</a:t>
            </a:r>
          </a:p>
          <a:p>
            <a:r>
              <a:rPr dirty="0"/>
              <a:t>Window1 final decisions targeted autumn2026; regulatory guidanceQ1 2027. No assumed final award as22Oct2026.</a:t>
            </a:r>
          </a:p>
          <a:p>
            <a:endParaRPr dirty="0"/>
          </a:p>
          <a:p>
            <a:r>
              <a:rPr dirty="0"/>
              <a:t>P08 | </a:t>
            </a:r>
            <a:r>
              <a:rPr dirty="0" err="1"/>
              <a:t>Bundesnetzagentur</a:t>
            </a:r>
            <a:r>
              <a:rPr dirty="0"/>
              <a:t> | </a:t>
            </a:r>
            <a:r>
              <a:rPr dirty="0" err="1"/>
              <a:t>StromVKG</a:t>
            </a:r>
            <a:r>
              <a:rPr dirty="0"/>
              <a:t> auction framework | 2026-07-21</a:t>
            </a:r>
          </a:p>
          <a:p>
            <a:r>
              <a:rPr dirty="0"/>
              <a:t>https://www.bundesnetzagentur.de/DE/Fachthemen/ElektrizitaetundGas/Kapazitaetsmarkt/Ausschreibung/start.html</a:t>
            </a:r>
          </a:p>
          <a:p>
            <a:r>
              <a:rPr dirty="0"/>
              <a:t>Official auction framework | Three procurement products</a:t>
            </a:r>
          </a:p>
          <a:p>
            <a:r>
              <a:rPr dirty="0"/>
              <a:t>2026 two4.5GW long-duration rounds;18May2027 generation2GW; broader2027/2029 volumes TBD. These are reduced/system capacity, not BESS allocations.</a:t>
            </a:r>
          </a:p>
          <a:p>
            <a:endParaRPr dirty="0"/>
          </a:p>
          <a:p>
            <a:r>
              <a:rPr dirty="0"/>
              <a:t>P09 | German federal legislation | </a:t>
            </a:r>
            <a:r>
              <a:rPr dirty="0" err="1"/>
              <a:t>StromVKG</a:t>
            </a:r>
            <a:r>
              <a:rPr dirty="0"/>
              <a:t> enacted law | 2026-07-21</a:t>
            </a:r>
          </a:p>
          <a:p>
            <a:r>
              <a:rPr dirty="0"/>
              <a:t>https://www.gesetze-im-internet.de/stromvkg/BJNR0D2AB0026.html</a:t>
            </a:r>
          </a:p>
          <a:p>
            <a:r>
              <a:rPr dirty="0"/>
              <a:t>Enacted law | Sections1,2,4-6,12(5); Annex4</a:t>
            </a:r>
          </a:p>
          <a:p>
            <a:r>
              <a:rPr dirty="0"/>
              <a:t>Delivery starts1Nov2031. Dates8Sep/29Dec2026;18May2027;1Dec2027;1Oct2029, subject statutory adjustment. Long-duration requires10h at80%nameplate and repeatability within3h; conventional2-4h BESS cannot assume eligibility.</a:t>
            </a:r>
          </a:p>
          <a:p>
            <a:endParaRPr dirty="0"/>
          </a:p>
          <a:p>
            <a:r>
              <a:rPr dirty="0"/>
              <a:t>P10 | RTE | New capacity mechanism first auction | 2026-07-21</a:t>
            </a:r>
          </a:p>
          <a:p>
            <a:r>
              <a:rPr dirty="0"/>
              <a:t>https://services-rte.org/fr/actualites/nouveau-mecanisme-de-capacite-resultats-de-l-enchere-unique-pour-la-periode-de-livraison-2026-2027.html</a:t>
            </a:r>
          </a:p>
          <a:p>
            <a:r>
              <a:rPr dirty="0"/>
              <a:t>Official result publication | First auction6Jul2026</a:t>
            </a:r>
          </a:p>
          <a:p>
            <a:r>
              <a:rPr dirty="0"/>
              <a:t>Delivery1Nov2026-31Mar2027. Supersedes April2026 consultation-only description.</a:t>
            </a:r>
          </a:p>
          <a:p>
            <a:endParaRPr dirty="0"/>
          </a:p>
          <a:p>
            <a:r>
              <a:rPr dirty="0"/>
              <a:t>P11 | RTE | PL2026/27 auction report | 2026-07</a:t>
            </a:r>
          </a:p>
          <a:p>
            <a:r>
              <a:rPr dirty="0"/>
              <a:t>https://www.services-rte.com/files/live/sites/services-rte/files/rapport-enchere-public-pl-26-27.pdf</a:t>
            </a:r>
          </a:p>
          <a:p>
            <a:r>
              <a:rPr dirty="0"/>
              <a:t>Official auction report | Printedpp9-12; battery tablep10 and payments p12</a:t>
            </a:r>
          </a:p>
          <a:p>
            <a:r>
              <a:rPr dirty="0"/>
              <a:t>82,446.8MW total;577MW battery contracted (certified basis). EquilibriumEUR28,182.99/MW per delivery period; many existing assets cappedEUR15,000/MW. Not uniform annual BESS remuneration.</a:t>
            </a:r>
          </a:p>
          <a:p>
            <a:endParaRPr dirty="0"/>
          </a:p>
          <a:p>
            <a:r>
              <a:rPr dirty="0"/>
              <a:t>P12 | Elia | 2026 auction calibration | 2025-12</a:t>
            </a:r>
          </a:p>
          <a:p>
            <a:r>
              <a:rPr dirty="0"/>
              <a:t>https://www.elia.be/-/media/project/elia/elia-site/electricity-market-and-system/adequacy/crm/2026_auction/calibration-report__y-1_a26d27_y-2_a26d28_y-4_a26d30.pdf</a:t>
            </a:r>
          </a:p>
          <a:p>
            <a:r>
              <a:rPr dirty="0"/>
              <a:t>Official proposal; index verified, PDF403 | English executive summary</a:t>
            </a:r>
          </a:p>
          <a:p>
            <a:r>
              <a:rPr dirty="0"/>
              <a:t>Three auctions October2026: delivery2027/28,2028/29,2030/31. Volume and derating require final ministerial parameters; no new result assumed.</a:t>
            </a:r>
          </a:p>
          <a:p>
            <a:endParaRPr dirty="0"/>
          </a:p>
          <a:p>
            <a:r>
              <a:rPr dirty="0"/>
              <a:t>P13 | SEMO | CRM calendar | accessed2026-10-22</a:t>
            </a:r>
          </a:p>
          <a:p>
            <a:r>
              <a:rPr dirty="0"/>
              <a:t>https://www.sem-o.com/markets/capacity-market-overview</a:t>
            </a:r>
          </a:p>
          <a:p>
            <a:r>
              <a:rPr dirty="0"/>
              <a:t>Official calendar | Auction timetable</a:t>
            </a:r>
          </a:p>
          <a:p>
            <a:r>
              <a:rPr dirty="0"/>
              <a:t>2029/30 T-4 auction26Mar2026;2030/31 T-4 scheduled25Mar2027. T-1 2027/28 scheduled24Jun2027.</a:t>
            </a:r>
          </a:p>
          <a:p>
            <a:endParaRPr dirty="0"/>
          </a:p>
          <a:p>
            <a:r>
              <a:rPr dirty="0"/>
              <a:t>P14 | SEMO | 2029/30 T-4 provisional results | 2026-04-14</a:t>
            </a:r>
          </a:p>
          <a:p>
            <a:r>
              <a:rPr dirty="0"/>
              <a:t>https://www.sem-o.com/sites/semo/files/2026-04/PCAR2930T-4%20report.pdf</a:t>
            </a:r>
          </a:p>
          <a:p>
            <a:r>
              <a:rPr dirty="0"/>
              <a:t>Provisional result; not final register | Table1</a:t>
            </a:r>
          </a:p>
          <a:p>
            <a:r>
              <a:rPr dirty="0"/>
              <a:t>3,862.323MW all-technology awarded; clearingEUR135,499.99/MW-year, averageEUR151,034.71/MW-year. BESS subset not isolated.</a:t>
            </a:r>
          </a:p>
          <a:p>
            <a:endParaRPr dirty="0"/>
          </a:p>
          <a:p>
            <a:r>
              <a:rPr dirty="0"/>
              <a:t>P26 | ENTSO-E | FCR Cooperation | accessed2026-10-22</a:t>
            </a:r>
          </a:p>
          <a:p>
            <a:r>
              <a:rPr dirty="0"/>
              <a:t>https://www.entsoe.eu/network_codes/eb/fcr/</a:t>
            </a:r>
          </a:p>
          <a:p>
            <a:r>
              <a:rPr dirty="0"/>
              <a:t>Official regional service market | </a:t>
            </a:r>
            <a:r>
              <a:rPr dirty="0" err="1"/>
              <a:t>ParticipatingTSOs</a:t>
            </a:r>
            <a:endParaRPr dirty="0"/>
          </a:p>
          <a:p>
            <a:r>
              <a:rPr dirty="0"/>
              <a:t>APG/Elia/</a:t>
            </a:r>
            <a:r>
              <a:rPr dirty="0" err="1"/>
              <a:t>Swissgrid</a:t>
            </a:r>
            <a:r>
              <a:rPr dirty="0"/>
              <a:t>/</a:t>
            </a:r>
            <a:r>
              <a:rPr dirty="0" err="1"/>
              <a:t>GermanTSOs</a:t>
            </a:r>
            <a:r>
              <a:rPr dirty="0"/>
              <a:t>/EnerginetDK1/RTE/</a:t>
            </a:r>
            <a:r>
              <a:rPr dirty="0" err="1"/>
              <a:t>TenneTNL</a:t>
            </a:r>
            <a:r>
              <a:rPr dirty="0"/>
              <a:t>/</a:t>
            </a:r>
            <a:r>
              <a:rPr dirty="0" err="1"/>
              <a:t>CEPSetc</a:t>
            </a:r>
            <a:r>
              <a:rPr dirty="0"/>
              <a:t>. </a:t>
            </a:r>
            <a:r>
              <a:rPr dirty="0" err="1"/>
              <a:t>Serviceprocurementnotlongtermnewbuildsupport</a:t>
            </a:r>
            <a:r>
              <a:rPr dirty="0"/>
              <a:t>.</a:t>
            </a:r>
          </a:p>
          <a:p>
            <a:endParaRPr dirty="0"/>
          </a:p>
          <a:p>
            <a:r>
              <a:rPr dirty="0"/>
              <a:t>S22 | GOPACS | Alternative Transport Rights | Live, accessed 2026-10-22</a:t>
            </a:r>
          </a:p>
          <a:p>
            <a:r>
              <a:rPr dirty="0"/>
              <a:t>https://www.gopacs.eu/en/glossary/alternative-transport-rights-atr/</a:t>
            </a:r>
          </a:p>
          <a:p>
            <a:r>
              <a:rPr dirty="0"/>
              <a:t>Joint grid-operator platform | ATR85 and TDTR85</a:t>
            </a:r>
          </a:p>
          <a:p>
            <a:r>
              <a:rPr dirty="0"/>
              <a:t>At least 85% transport availability. Restrictions correlate with congestion, not random revenue loss.</a:t>
            </a:r>
          </a:p>
          <a:p>
            <a:endParaRPr dirty="0"/>
          </a:p>
          <a:p>
            <a:r>
              <a:rPr dirty="0"/>
              <a:t>S23 | ACM | 2026 network tariffs | 2025-11-27</a:t>
            </a:r>
          </a:p>
          <a:p>
            <a:r>
              <a:rPr dirty="0"/>
              <a:t>https://www.acm.nl/en/publications/acm-sets-2026-tariffs-distribution-system-operators-and-tennet</a:t>
            </a:r>
          </a:p>
          <a:p>
            <a:r>
              <a:rPr dirty="0"/>
              <a:t>Official tariff release | Tariff setting</a:t>
            </a:r>
          </a:p>
          <a:p>
            <a:r>
              <a:rPr dirty="0"/>
              <a:t>Use connection-specific network tariff schedules.</a:t>
            </a:r>
          </a:p>
          <a:p>
            <a:endParaRPr dirty="0"/>
          </a:p>
          <a:p>
            <a:r>
              <a:rPr dirty="0"/>
              <a:t>S24 | Elia | CRM auction results | 2025-10-30</a:t>
            </a:r>
          </a:p>
          <a:p>
            <a:r>
              <a:rPr dirty="0"/>
              <a:t>https://www.elia.be/-/media/project/elia/shared/documents/press-releases/2025/20251030_elia-publishes-crm-auction-results_en.pdf</a:t>
            </a:r>
          </a:p>
          <a:p>
            <a:r>
              <a:rPr dirty="0"/>
              <a:t>Official auction results | Y-4 2029-30 results</a:t>
            </a:r>
          </a:p>
          <a:p>
            <a:r>
              <a:rPr dirty="0"/>
              <a:t>New batteries 525 MW nominal / 179 MW derated in this auction.</a:t>
            </a:r>
          </a:p>
          <a:p>
            <a:endParaRPr dirty="0"/>
          </a:p>
          <a:p>
            <a:r>
              <a:rPr dirty="0"/>
              <a:t>S25 | Timera Energy | Belgian CRM battery results | 2025-11</a:t>
            </a:r>
          </a:p>
          <a:p>
            <a:r>
              <a:rPr dirty="0"/>
              <a:t>https://timera-energy.com/blog/bess-continues-to-dominate-new-build-capacity-in-belgian-crm/</a:t>
            </a:r>
          </a:p>
          <a:p>
            <a:r>
              <a:rPr dirty="0"/>
              <a:t>Public consultancy analysis | Y-4 auction</a:t>
            </a:r>
          </a:p>
          <a:p>
            <a:r>
              <a:rPr dirty="0"/>
              <a:t>Weighted average about EUR27.3k/MW-year, derated auction basis. Not a uniform BESS toll.</a:t>
            </a:r>
          </a:p>
          <a:p>
            <a:endParaRPr dirty="0"/>
          </a:p>
          <a:p>
            <a:r>
              <a:rPr dirty="0"/>
              <a:t>S32 | SEM Committee | FASS </a:t>
            </a:r>
            <a:r>
              <a:rPr dirty="0" err="1"/>
              <a:t>licence</a:t>
            </a:r>
            <a:r>
              <a:rPr dirty="0"/>
              <a:t> consultation | 2026-09-15</a:t>
            </a:r>
          </a:p>
          <a:p>
            <a:r>
              <a:rPr dirty="0"/>
              <a:t>https://www.semcommittee.com/publications/fass-eirgrid-and-soni-tso-licence-modifications-consultation-paper</a:t>
            </a:r>
          </a:p>
          <a:p>
            <a:r>
              <a:rPr dirty="0"/>
              <a:t>Official consultation | SEM-26-58</a:t>
            </a:r>
          </a:p>
          <a:p>
            <a:r>
              <a:rPr dirty="0"/>
              <a:t>System-services transition. Avoid perpetuating historic DS3 tariff assumptions.</a:t>
            </a:r>
          </a:p>
          <a:p>
            <a:endParaRPr dirty="0"/>
          </a:p>
          <a:p>
            <a:r>
              <a:rPr dirty="0"/>
              <a:t>S43 | E-Control | Network-beneficial storage FAQ | 2026, live</a:t>
            </a:r>
          </a:p>
          <a:p>
            <a:r>
              <a:rPr dirty="0"/>
              <a:t>https://www.e-control.at/marktteilnehmer/strom/sne-g-v/faq-netzdienlichkeit</a:t>
            </a:r>
          </a:p>
          <a:p>
            <a:r>
              <a:rPr dirty="0"/>
              <a:t>Official regulator interpretation | Battery tariffs</a:t>
            </a:r>
          </a:p>
          <a:p>
            <a:r>
              <a:rPr dirty="0"/>
              <a:t>No blanket network-tariff exemption for batteries.</a:t>
            </a:r>
          </a:p>
          <a:p>
            <a:endParaRPr dirty="0"/>
          </a:p>
          <a:p>
            <a:r>
              <a:rPr dirty="0"/>
              <a:t>S44 | </a:t>
            </a:r>
            <a:r>
              <a:rPr dirty="0" err="1"/>
              <a:t>Swissgrid</a:t>
            </a:r>
            <a:r>
              <a:rPr dirty="0"/>
              <a:t> | Ancillary services | 2026, live</a:t>
            </a:r>
          </a:p>
          <a:p>
            <a:r>
              <a:rPr dirty="0"/>
              <a:t>https://www.swissgrid.ch/en/home/customers/topics/ancillary-services.html</a:t>
            </a:r>
          </a:p>
          <a:p>
            <a:r>
              <a:rPr dirty="0"/>
              <a:t>Official TSO market rules | Prequalification</a:t>
            </a:r>
          </a:p>
          <a:p>
            <a:r>
              <a:rPr dirty="0"/>
              <a:t>Technical and operational appraisal before market participation.</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Region inset: Natural Earth 1:110m countries, https://github.com/nvkelso/natural-earth-vector/blob/master/geojson/ne_110m_admin_0_countries.geojson . Common Lambert conformal conic European frame. Blue fill shows the exact country membership of this report region; grey is geographic context. Country borders are indicative.</a:t>
            </a:r>
          </a:p>
          <a:p>
            <a:endParaRPr dirty="0"/>
          </a:p>
          <a:p>
            <a:r>
              <a:rPr dirty="0"/>
              <a:t>GB: https://www.ofgem.gov.uk/sites/default/files/2025-09/annual-report-capacity-market-operations-2024-25.pdf</a:t>
            </a:r>
          </a:p>
          <a:p>
            <a:r>
              <a:rPr dirty="0"/>
              <a:t>LDES: https://www.ofgem.gov.uk/sites/default/files/2025-04/Application%20guidance%20LDES%20window%201.pdf</a:t>
            </a:r>
          </a:p>
          <a:p>
            <a:r>
              <a:rPr dirty="0"/>
              <a:t>DE: https://www.gesetze-im-internet.de/stromvkg/BJNR0D2AB0026.html</a:t>
            </a:r>
          </a:p>
          <a:p>
            <a:r>
              <a:rPr dirty="0"/>
              <a:t>FR: https://www.cre.fr/electricite/marche-de-gros-de-lelectricite/mecanisme-de-capacite-principes-et-procedures.html</a:t>
            </a:r>
          </a:p>
          <a:p>
            <a:r>
              <a:rPr dirty="0"/>
              <a:t>BE: https://www.elia.be/-/media/project/elia/elia-site/electricity-market-and-system/adequacy/crm/2023/20230404_elia__crm3-uk.pdf</a:t>
            </a:r>
          </a:p>
          <a:p>
            <a:r>
              <a:rPr dirty="0"/>
              <a:t>IE: https://www.sem-o.com/sites/semo/files/2025-02/Final-Auction-Information-Pack-for-the-2028_2029-T-4-Capacity-Auction-v1.0.pdf</a:t>
            </a:r>
          </a:p>
          <a:p>
            <a:r>
              <a:rPr dirty="0"/>
              <a:t>IT: https://www.terna.it/it/sistema-elettrico/mercato-capacita</a:t>
            </a:r>
          </a:p>
          <a:p>
            <a:r>
              <a:rPr dirty="0"/>
              <a:t>GR: https://greece.representation.ec.europa.eu/nea-kai-ekdiloseis/nea/i-epitropi-egkrinei-elliniko-kathestos-sto-plaisio-toy-mihanismoy-anakampsis-kai-anthektikotitas-gia-2022-09-05_el</a:t>
            </a:r>
          </a:p>
          <a:p>
            <a:r>
              <a:rPr dirty="0"/>
              <a:t>PL: https://www.gkpge.pl/grupa-pge/dla-mediow/komunikaty-prasowe/korporacyjne/pge-rozpoczela-budowe-jednego-z-najwiekszych-bateryjnych-magazynow-energii-elektrycznej-w-europie</a:t>
            </a:r>
          </a:p>
          <a:p>
            <a:r>
              <a:rPr dirty="0"/>
              <a:t>Blue inline highlights identify fixed/indexed capacity or storage premiums, not fixed total asset income. Tenors depend on project category, investment thresholds and auction rules. LDES is cap-and-floor, Greece revenue-adjusted aid, grants one-off and reserve services short-term. Future contract rights are not booked before award. France max15 years per current CRE procedure supersedes older March wording below15 years. Ireland max10 is conditional on auction/category parameters; no universal10-year award inferred. Poland17 years is observed project evidence for2029 under previous rules, not a promise for the post2030 reform.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a:t>Spain2027E is analyst timing only: announcedSep2026architecture precedes detailed auction notice; assumes implementation in2027. Volume/price are U and no unawarded revenue booked. PINALM </a:t>
            </a:r>
            <a:r>
              <a:rPr dirty="0" err="1"/>
              <a:t>executionbar</a:t>
            </a:r>
            <a:r>
              <a:rPr dirty="0"/>
              <a:t> is an allowed execution window, not a guaranteed commissioning trajectory; award-specific36month limit and31Dec2029hardstop both apply. Greekround2weightedoperatingaid47,680.380EUR/MW-year plus100kEUR/</a:t>
            </a:r>
            <a:r>
              <a:rPr dirty="0" err="1"/>
              <a:t>MWcapex</a:t>
            </a:r>
            <a:r>
              <a:rPr dirty="0"/>
              <a:t>; approximate round3~52.6kEUR/MW-year. No </a:t>
            </a:r>
            <a:r>
              <a:rPr dirty="0" err="1"/>
              <a:t>automaticfourthcall</a:t>
            </a:r>
            <a:r>
              <a:rPr dirty="0"/>
              <a:t>.</a:t>
            </a:r>
          </a:p>
          <a:p>
            <a:endParaRPr dirty="0"/>
          </a:p>
          <a:p>
            <a:r>
              <a:rPr dirty="0"/>
              <a:t>Italy: MACSE — first battery auction / 2029 delivery auction</a:t>
            </a:r>
          </a:p>
          <a:p>
            <a:r>
              <a:rPr dirty="0"/>
              <a:t>Historical 30September2025: 10GWh awarded for2028; &gt;4x demand offered; EUR12,959/</a:t>
            </a:r>
            <a:r>
              <a:rPr dirty="0" err="1"/>
              <a:t>qualifiedMWh</a:t>
            </a:r>
            <a:r>
              <a:rPr dirty="0"/>
              <a:t>-year weighted</a:t>
            </a:r>
          </a:p>
          <a:p>
            <a:r>
              <a:rPr dirty="0"/>
              <a:t>Next 24November2026 (Official announced auction)</a:t>
            </a:r>
          </a:p>
          <a:p>
            <a:r>
              <a:rPr dirty="0"/>
              <a:t>12.8-16GWh fill sensitivity; reference16GWh; premiumEUR10.4-18.1k stress only</a:t>
            </a:r>
          </a:p>
          <a:p>
            <a:r>
              <a:rPr dirty="0"/>
              <a:t>No North/Centre-North2029 volume; maintain construction/qualified energy separation.</a:t>
            </a:r>
          </a:p>
          <a:p>
            <a:endParaRPr dirty="0"/>
          </a:p>
          <a:p>
            <a:r>
              <a:rPr dirty="0"/>
              <a:t>Italy: Mercato della </a:t>
            </a:r>
            <a:r>
              <a:rPr dirty="0" err="1"/>
              <a:t>Capacità</a:t>
            </a:r>
            <a:endParaRPr dirty="0"/>
          </a:p>
          <a:p>
            <a:r>
              <a:rPr dirty="0"/>
              <a:t>Historical Past auctions: Historical all-technology awards exist; standalone BESS series not reconciled here; Cannot substitute gas/derated clearing price as nameplate BESS toll</a:t>
            </a:r>
          </a:p>
          <a:p>
            <a:r>
              <a:rPr dirty="0"/>
              <a:t>Next Later </a:t>
            </a:r>
            <a:r>
              <a:rPr dirty="0" err="1"/>
              <a:t>roundsU</a:t>
            </a:r>
            <a:r>
              <a:rPr dirty="0"/>
              <a:t> (No current round assumed in this study)</a:t>
            </a:r>
          </a:p>
          <a:p>
            <a:r>
              <a:rPr dirty="0"/>
              <a:t>Merchant/toll alternative to MACSE; zero unawarded public income in base</a:t>
            </a:r>
          </a:p>
          <a:p>
            <a:r>
              <a:rPr dirty="0"/>
              <a:t>MACSE/CM dispatch and exclusivity rules require project-specific legal check.</a:t>
            </a:r>
          </a:p>
          <a:p>
            <a:endParaRPr dirty="0"/>
          </a:p>
          <a:p>
            <a:r>
              <a:rPr dirty="0"/>
              <a:t>Spain: PINALM-FEDER21-27 — first call (TED/535/2025)</a:t>
            </a:r>
          </a:p>
          <a:p>
            <a:r>
              <a:rPr dirty="0"/>
              <a:t>Historical 26December2025 final;30December summary: 39standalone battery projects of126 total;818.3mEUR </a:t>
            </a:r>
            <a:r>
              <a:rPr dirty="0" err="1"/>
              <a:t>totalalltypes</a:t>
            </a:r>
            <a:r>
              <a:rPr dirty="0"/>
              <a:t>; Capital award; not annual revenue tariff</a:t>
            </a:r>
          </a:p>
          <a:p>
            <a:r>
              <a:rPr dirty="0"/>
              <a:t>Next 27April2026 appeal additions; no second pure-BESS call confirmed (Official historical update; next </a:t>
            </a:r>
            <a:r>
              <a:rPr dirty="0" err="1"/>
              <a:t>callU</a:t>
            </a:r>
            <a:r>
              <a:rPr dirty="0"/>
              <a:t>)</a:t>
            </a:r>
          </a:p>
          <a:p>
            <a:r>
              <a:rPr dirty="0"/>
              <a:t>Track execution of eligible39cohort; do not assign all9.4GWh to independent batteries</a:t>
            </a:r>
          </a:p>
          <a:p>
            <a:r>
              <a:rPr dirty="0"/>
              <a:t>Standalone count is dated; appeal register must update project cohort before current national sum.</a:t>
            </a:r>
          </a:p>
          <a:p>
            <a:endParaRPr dirty="0"/>
          </a:p>
          <a:p>
            <a:r>
              <a:rPr dirty="0"/>
              <a:t>Spain: Mercado de </a:t>
            </a:r>
            <a:r>
              <a:rPr dirty="0" err="1"/>
              <a:t>Capacidad</a:t>
            </a:r>
            <a:r>
              <a:rPr dirty="0"/>
              <a:t> — principal / adjustment / transitional auctions</a:t>
            </a:r>
          </a:p>
          <a:p>
            <a:r>
              <a:rPr dirty="0"/>
              <a:t>Historical 16September2026 design: Architecture announced; no clearing award verified; Pay-as-bid EUR/</a:t>
            </a:r>
            <a:r>
              <a:rPr dirty="0" err="1"/>
              <a:t>firmMW</a:t>
            </a:r>
            <a:r>
              <a:rPr dirty="0"/>
              <a:t>-year; new investment up15years</a:t>
            </a:r>
          </a:p>
          <a:p>
            <a:r>
              <a:rPr dirty="0"/>
              <a:t>Next 2027E first award planning window (Analyst timing; official detailed </a:t>
            </a:r>
            <a:r>
              <a:rPr dirty="0" err="1"/>
              <a:t>noticeU</a:t>
            </a:r>
            <a:r>
              <a:rPr dirty="0"/>
              <a:t>)</a:t>
            </a:r>
          </a:p>
          <a:p>
            <a:r>
              <a:rPr dirty="0"/>
              <a:t>Include0unawarded capacity income; add only after bid and counterparty terms known</a:t>
            </a:r>
          </a:p>
          <a:p>
            <a:r>
              <a:rPr dirty="0"/>
              <a:t>Do not treat the grant award register as capacity-market allocation.</a:t>
            </a:r>
          </a:p>
          <a:p>
            <a:endParaRPr dirty="0"/>
          </a:p>
          <a:p>
            <a:r>
              <a:rPr dirty="0"/>
              <a:t>Portugal: PRR — </a:t>
            </a:r>
            <a:r>
              <a:rPr dirty="0" err="1"/>
              <a:t>Flexibilidade</a:t>
            </a:r>
            <a:r>
              <a:rPr dirty="0"/>
              <a:t> de Rede e </a:t>
            </a:r>
            <a:r>
              <a:rPr dirty="0" err="1"/>
              <a:t>Armazenamento</a:t>
            </a:r>
            <a:endParaRPr dirty="0"/>
          </a:p>
          <a:p>
            <a:r>
              <a:rPr dirty="0"/>
              <a:t>Historical 16January2025 /11April2026: 43projects /≥500MW prior broad portfolio; revised budget180mEUR; Grant, not operating revenue</a:t>
            </a:r>
          </a:p>
          <a:p>
            <a:r>
              <a:rPr dirty="0"/>
              <a:t>Next 23April2026 deadline closed; new standalone </a:t>
            </a:r>
            <a:r>
              <a:rPr dirty="0" err="1"/>
              <a:t>callU</a:t>
            </a:r>
            <a:r>
              <a:rPr dirty="0"/>
              <a:t> (Official past deadline; no forward round confirmed)</a:t>
            </a:r>
          </a:p>
          <a:p>
            <a:r>
              <a:rPr dirty="0"/>
              <a:t>Merchant/balancing route only; excluded grant pipeline not converted to standalone MW</a:t>
            </a:r>
          </a:p>
          <a:p>
            <a:r>
              <a:rPr dirty="0"/>
              <a:t>Associated-generation eligibility is not proof of autonomous merchant BESS eligibility.</a:t>
            </a:r>
          </a:p>
          <a:p>
            <a:endParaRPr dirty="0"/>
          </a:p>
          <a:p>
            <a:r>
              <a:rPr dirty="0"/>
              <a:t>Greece: RAAEY investment + operating-aid auctions — round2</a:t>
            </a:r>
          </a:p>
          <a:p>
            <a:r>
              <a:rPr dirty="0"/>
              <a:t>Historical 15February2024 final list: 299.775MW /599.75MWh selected; WeightedEUR47,680.380/MW-year +EUR100k/MW capex aid</a:t>
            </a:r>
          </a:p>
          <a:p>
            <a:r>
              <a:rPr dirty="0"/>
              <a:t>Next </a:t>
            </a:r>
            <a:r>
              <a:rPr dirty="0" err="1"/>
              <a:t>Next</a:t>
            </a:r>
            <a:r>
              <a:rPr dirty="0"/>
              <a:t> </a:t>
            </a:r>
            <a:r>
              <a:rPr dirty="0" err="1"/>
              <a:t>subsidised</a:t>
            </a:r>
            <a:r>
              <a:rPr dirty="0"/>
              <a:t> </a:t>
            </a:r>
            <a:r>
              <a:rPr dirty="0" err="1"/>
              <a:t>roundU</a:t>
            </a:r>
            <a:r>
              <a:rPr dirty="0"/>
              <a:t> (No new round verified after round3)</a:t>
            </a:r>
          </a:p>
          <a:p>
            <a:r>
              <a:rPr dirty="0"/>
              <a:t>Zero repeat-subsidy allocation in base until official relaunch</a:t>
            </a:r>
          </a:p>
          <a:p>
            <a:r>
              <a:rPr dirty="0"/>
              <a:t>Regulator table takes precedence over JRC/media46,680second-round figure.</a:t>
            </a:r>
          </a:p>
          <a:p>
            <a:endParaRPr dirty="0"/>
          </a:p>
          <a:p>
            <a:r>
              <a:rPr dirty="0"/>
              <a:t>Greece: RAAEY storage aid — round3</a:t>
            </a:r>
          </a:p>
          <a:p>
            <a:r>
              <a:rPr dirty="0"/>
              <a:t>Historical 2025 round: ~189MW /9projects; date from round2relaunch to2025result differs by source; ~EUR52.6k/MW-year operating bid; capex separate</a:t>
            </a:r>
          </a:p>
          <a:p>
            <a:r>
              <a:rPr dirty="0"/>
              <a:t>Next New </a:t>
            </a:r>
            <a:r>
              <a:rPr dirty="0" err="1"/>
              <a:t>subsidised</a:t>
            </a:r>
            <a:r>
              <a:rPr dirty="0"/>
              <a:t> </a:t>
            </a:r>
            <a:r>
              <a:rPr dirty="0" err="1"/>
              <a:t>roundU</a:t>
            </a:r>
            <a:r>
              <a:rPr dirty="0"/>
              <a:t>; merchant route continues (No confirmed future grant round)</a:t>
            </a:r>
          </a:p>
          <a:p>
            <a:r>
              <a:rPr dirty="0" err="1"/>
              <a:t>Prioritise</a:t>
            </a:r>
            <a:r>
              <a:rPr dirty="0"/>
              <a:t> awarded / licensed projects, not assumed fourth grant round</a:t>
            </a:r>
          </a:p>
          <a:p>
            <a:r>
              <a:rPr dirty="0"/>
              <a:t>Third round primary PDF inaccessible; quantitative snapshot uses </a:t>
            </a:r>
            <a:r>
              <a:rPr dirty="0" err="1"/>
              <a:t>officialJRC</a:t>
            </a:r>
            <a:r>
              <a:rPr dirty="0"/>
              <a:t> synthesis, approximate.</a:t>
            </a:r>
          </a:p>
          <a:p>
            <a:endParaRPr dirty="0"/>
          </a:p>
          <a:p>
            <a:r>
              <a:rPr dirty="0"/>
              <a:t>P15 | Terna | First MACSE auction outcome | 2025</a:t>
            </a:r>
          </a:p>
          <a:p>
            <a:r>
              <a:rPr dirty="0"/>
              <a:t>https://www.terna-reports.it/2025/report-on-operations/main-events-of-2025</a:t>
            </a:r>
          </a:p>
          <a:p>
            <a:r>
              <a:rPr dirty="0"/>
              <a:t>Official annual report | 30September2025</a:t>
            </a:r>
          </a:p>
          <a:p>
            <a:r>
              <a:rPr dirty="0"/>
              <a:t>10GWh lithium-ion awarded for2028.</a:t>
            </a:r>
          </a:p>
          <a:p>
            <a:endParaRPr dirty="0"/>
          </a:p>
          <a:p>
            <a:r>
              <a:rPr dirty="0"/>
              <a:t>P16 | Terna | 9M2025 results | 2025-11</a:t>
            </a:r>
          </a:p>
          <a:p>
            <a:r>
              <a:rPr dirty="0"/>
              <a:t>https://download.terna.it/terna/Terna_risultati_30_settembre_2025_8de22c7addc9e21.pdf</a:t>
            </a:r>
          </a:p>
          <a:p>
            <a:r>
              <a:rPr dirty="0"/>
              <a:t>Official financial release | MACSE event</a:t>
            </a:r>
          </a:p>
          <a:p>
            <a:r>
              <a:rPr dirty="0"/>
              <a:t>Weighted awardEUR12,959/</a:t>
            </a:r>
            <a:r>
              <a:rPr dirty="0" err="1"/>
              <a:t>qualifiedMWh</a:t>
            </a:r>
            <a:r>
              <a:rPr dirty="0"/>
              <a:t>-year; supply over4x demand.</a:t>
            </a:r>
          </a:p>
          <a:p>
            <a:endParaRPr dirty="0"/>
          </a:p>
          <a:p>
            <a:r>
              <a:rPr dirty="0"/>
              <a:t>P17 | ARERA | Final MACSE2029 premium cap | 2026-09-24</a:t>
            </a:r>
          </a:p>
          <a:p>
            <a:r>
              <a:rPr dirty="0"/>
              <a:t>https://www.arera.it/fileadmin/allegati/docs/26/332-2026-R-eel.pdf</a:t>
            </a:r>
          </a:p>
          <a:p>
            <a:r>
              <a:rPr dirty="0"/>
              <a:t>Final decision332/2026/R/eel | Printedp11 decision1; pp9-10 cost methodology</a:t>
            </a:r>
          </a:p>
          <a:p>
            <a:r>
              <a:rPr dirty="0"/>
              <a:t>27,000EUR/MWh-year cap for24Nov2026 auction. Cap is not clearing forecast. Final law supersedes22,000 consultation proposal.</a:t>
            </a:r>
          </a:p>
          <a:p>
            <a:endParaRPr dirty="0"/>
          </a:p>
          <a:p>
            <a:r>
              <a:rPr dirty="0"/>
              <a:t>P18 | MITECO | PINALM-FEDER final awards | 2025-12-30</a:t>
            </a:r>
          </a:p>
          <a:p>
            <a:r>
              <a:rPr dirty="0"/>
              <a:t>https://www.miteco.gob.es/es/prensa/ultimas-noticias/2025/diciembre/el-miteco-asigna-818-millones-a-126-proyectos-que-reforzaran-el-.html</a:t>
            </a:r>
          </a:p>
          <a:p>
            <a:r>
              <a:rPr dirty="0"/>
              <a:t>Official final award summary | Project-type split</a:t>
            </a:r>
          </a:p>
          <a:p>
            <a:r>
              <a:rPr dirty="0"/>
              <a:t>39standalone battery projects of126total;818.3mEUR/2.2GW/9.4GWh coverall types. Completion within36months andbefore31Dec2029. </a:t>
            </a:r>
            <a:r>
              <a:rPr dirty="0" err="1"/>
              <a:t>StandaloneMW</a:t>
            </a:r>
            <a:r>
              <a:rPr dirty="0"/>
              <a:t>/MWh not separately summed here.</a:t>
            </a:r>
          </a:p>
          <a:p>
            <a:endParaRPr dirty="0"/>
          </a:p>
          <a:p>
            <a:r>
              <a:rPr dirty="0"/>
              <a:t>P19 | IDAE | PINALM award and appeal updates | updated2026-10-19</a:t>
            </a:r>
          </a:p>
          <a:p>
            <a:r>
              <a:rPr dirty="0"/>
              <a:t>https://sede.idae.gob.es/node/224</a:t>
            </a:r>
          </a:p>
          <a:p>
            <a:r>
              <a:rPr dirty="0"/>
              <a:t>Official grant portal | Final26Dec2025;appeals27Apr2026</a:t>
            </a:r>
          </a:p>
          <a:p>
            <a:r>
              <a:rPr dirty="0"/>
              <a:t>TED/535/2025, PINALM-FEDER21-27. Appeal additions exist, so39is datedDec2025 cohort, not asserted current final national total.</a:t>
            </a:r>
          </a:p>
          <a:p>
            <a:endParaRPr dirty="0"/>
          </a:p>
          <a:p>
            <a:r>
              <a:rPr dirty="0"/>
              <a:t>P20 | Portuguese Government | PRR </a:t>
            </a:r>
            <a:r>
              <a:rPr dirty="0" err="1"/>
              <a:t>Flexibilidade</a:t>
            </a:r>
            <a:r>
              <a:rPr dirty="0"/>
              <a:t> de Rede e </a:t>
            </a:r>
            <a:r>
              <a:rPr dirty="0" err="1"/>
              <a:t>Armazenamento</a:t>
            </a:r>
            <a:r>
              <a:rPr dirty="0"/>
              <a:t> | 2026-04-11</a:t>
            </a:r>
          </a:p>
          <a:p>
            <a:r>
              <a:rPr dirty="0"/>
              <a:t>https://portugal.gov.pt/api/media/edge/Project/Portal-do-Governo/Portal-do-Governo/gc25/Files/Comunicados/mais-20-milhoes-para-a-flexibilidade-da-rede-e-armazenamento-e-alargado-prazo-de-candidaturas/mais_20_milhoes_para_a_flexibilidade_da_rede_e_armazenamento_e_alargado_prazo_de_candidaturas.pdf</a:t>
            </a:r>
          </a:p>
          <a:p>
            <a:r>
              <a:rPr dirty="0"/>
              <a:t>Official scope statement | PDFp2</a:t>
            </a:r>
          </a:p>
          <a:p>
            <a:r>
              <a:rPr dirty="0"/>
              <a:t>2026callassociatedwithrenewablegeneration;180mEURenvelopeand23Aprdeadline. Not allocated to pure standalone base case.</a:t>
            </a:r>
          </a:p>
          <a:p>
            <a:endParaRPr dirty="0"/>
          </a:p>
          <a:p>
            <a:r>
              <a:rPr dirty="0"/>
              <a:t>P21 | RAAEY / CEER | Greek national report2025 | 2026-02</a:t>
            </a:r>
          </a:p>
          <a:p>
            <a:r>
              <a:rPr dirty="0"/>
              <a:t>https://www.ceer.eu/wp-content/uploads/2026/02/National-Report-2025_Greece.pdf</a:t>
            </a:r>
          </a:p>
          <a:p>
            <a:r>
              <a:rPr dirty="0"/>
              <a:t>Official regulator report | Printedp86 Table32</a:t>
            </a:r>
          </a:p>
          <a:p>
            <a:r>
              <a:rPr dirty="0"/>
              <a:t>Second round final15Feb2024:299.775MW/599.75MWh;weighted47,680.380EUR/MW-year, plus100kEUR/MW capex aid. Some summaries cite46,680: regulator table takes precedence.</a:t>
            </a:r>
          </a:p>
          <a:p>
            <a:endParaRPr dirty="0"/>
          </a:p>
          <a:p>
            <a:r>
              <a:rPr dirty="0"/>
              <a:t>P22 | European Commission JRC | Energy storage auctions case study | 2025</a:t>
            </a:r>
          </a:p>
          <a:p>
            <a:r>
              <a:rPr dirty="0"/>
              <a:t>https://publications.jrc.ec.europa.eu/repository/bitstream/JRC141463/JRC141463_01.pdf</a:t>
            </a:r>
          </a:p>
          <a:p>
            <a:r>
              <a:rPr dirty="0"/>
              <a:t>Official research synthesis | Printedp51/Table7</a:t>
            </a:r>
          </a:p>
          <a:p>
            <a:r>
              <a:rPr dirty="0"/>
              <a:t>Third Greek round approximately189MW/9projects;annualoperatingbidapproximately52.6kEUR/MW-year. Report timing/round2price differ </a:t>
            </a:r>
            <a:r>
              <a:rPr dirty="0" err="1"/>
              <a:t>fromregulator</a:t>
            </a:r>
            <a:r>
              <a:rPr dirty="0"/>
              <a:t>; round2not </a:t>
            </a:r>
            <a:r>
              <a:rPr dirty="0" err="1"/>
              <a:t>takenfromJRC</a:t>
            </a:r>
            <a:r>
              <a:rPr dirty="0"/>
              <a:t>.</a:t>
            </a:r>
          </a:p>
          <a:p>
            <a:endParaRPr dirty="0"/>
          </a:p>
          <a:p>
            <a:r>
              <a:rPr dirty="0"/>
              <a:t>S16 | Terna / MASE | 2029 storage requirement | 2026-05-20 approval</a:t>
            </a:r>
          </a:p>
          <a:p>
            <a:r>
              <a:rPr dirty="0"/>
              <a:t>https://download.terna.it/terna/Fabbisogno_di_nuova_capacita_di_stoccaggio_al_2029_8debcba830a85f3.pdf</a:t>
            </a:r>
          </a:p>
          <a:p>
            <a:r>
              <a:rPr dirty="0"/>
              <a:t>Approved procurement requirement | Zonal minimum / maximum table</a:t>
            </a:r>
          </a:p>
          <a:p>
            <a:r>
              <a:rPr dirty="0"/>
              <a:t>16 GWh requirement. North and Centre-North maximum zero in this procurement.</a:t>
            </a:r>
          </a:p>
          <a:p>
            <a:endParaRPr dirty="0"/>
          </a:p>
          <a:p>
            <a:r>
              <a:rPr dirty="0"/>
              <a:t>S17 | Modo Energy | MACSE 2026 auction rules | 2026-06</a:t>
            </a:r>
          </a:p>
          <a:p>
            <a:r>
              <a:rPr dirty="0"/>
              <a:t>https://modoenergy.com/research/it/italy-macse-2026-auction-bess-rules-terna</a:t>
            </a:r>
          </a:p>
          <a:p>
            <a:r>
              <a:rPr dirty="0"/>
              <a:t>Primary consultancy interpretation | Auction calendar and qualification</a:t>
            </a:r>
          </a:p>
          <a:p>
            <a:r>
              <a:rPr dirty="0"/>
              <a:t>24 November 2026 auction and 2029 delivery. Timing is prospective as of report date.</a:t>
            </a:r>
          </a:p>
          <a:p>
            <a:endParaRPr dirty="0"/>
          </a:p>
          <a:p>
            <a:r>
              <a:rPr dirty="0"/>
              <a:t>S18 | MITECO | Spanish capacity market | 2026-09-16</a:t>
            </a:r>
          </a:p>
          <a:p>
            <a:r>
              <a:rPr dirty="0"/>
              <a:t>https://www.miteco.gob.es/es/prensa/ultimas-noticias/2026/septiembre/el-miteco-incentiva-la-firmeza-y-la-flexibilidad-del-sistema-ele.html</a:t>
            </a:r>
          </a:p>
          <a:p>
            <a:r>
              <a:rPr dirty="0"/>
              <a:t>Official announcement of ministerial order | Auction types</a:t>
            </a:r>
          </a:p>
          <a:p>
            <a:r>
              <a:rPr dirty="0"/>
              <a:t>Technology-neutral firm-MW, pay-as-bid. New investment terms up to 15 years. Specific awards/clearing price not established.</a:t>
            </a:r>
          </a:p>
          <a:p>
            <a:endParaRPr dirty="0"/>
          </a:p>
          <a:p>
            <a:r>
              <a:rPr dirty="0"/>
              <a:t>S40 | Portuguese Government | 43 storage projects | 2025-01-16</a:t>
            </a:r>
          </a:p>
          <a:p>
            <a:r>
              <a:rPr dirty="0"/>
              <a:t>https://portugal.gov.pt/gc24/comunicacao/comunicados/100-milhoes-de-euros-para-43-projetos-de-armazenamento-de-energia</a:t>
            </a:r>
          </a:p>
          <a:p>
            <a:r>
              <a:rPr dirty="0"/>
              <a:t>Official provisional results | Funding decisions</a:t>
            </a:r>
          </a:p>
          <a:p>
            <a:r>
              <a:rPr dirty="0"/>
              <a:t>At least 500 MW, 43 projects, almost EUR100m aid. Standalone share not isolated.</a:t>
            </a:r>
          </a:p>
          <a:p>
            <a:endParaRPr dirty="0"/>
          </a:p>
          <a:p>
            <a:r>
              <a:rPr dirty="0"/>
              <a:t>S53 | Baringa | Italy after the first MACSE auction | 2025-12-18</a:t>
            </a:r>
          </a:p>
          <a:p>
            <a:r>
              <a:rPr dirty="0"/>
              <a:t>https://www.baringa.com/en/insights/low-carbon-capital/did-you-miss-out-on-italys-macse-auction/</a:t>
            </a:r>
          </a:p>
          <a:p>
            <a:r>
              <a:rPr dirty="0"/>
              <a:t>Public introduction, remaining article gated | Public opening</a:t>
            </a:r>
          </a:p>
          <a:p>
            <a:r>
              <a:rPr dirty="0"/>
              <a:t>Repeat auction strategy versus zonal merchant strategy. No gated numbers assumed.</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ITALY CM CORRECTION, verified23Oct2026. The19Oct2026 calendar was already available before the deck cutoff. CY means delivery year. Historical battery awards are not a standalone-only stock series.</a:t>
            </a:r>
          </a:p>
          <a:p>
            <a:r>
              <a:rPr dirty="0"/>
              <a:t>CM01 | Terna | CM Asta Madre 2028 announcement | 2026-10-19</a:t>
            </a:r>
          </a:p>
          <a:p>
            <a:r>
              <a:rPr dirty="0"/>
              <a:t>https://www.terna.it/en/electric-system/publications/operators-news/detail/asta-madre-mercato-capacita-periodo-consegna-2028</a:t>
            </a:r>
          </a:p>
          <a:p>
            <a:r>
              <a:rPr dirty="0"/>
              <a:t>Official final calendar, directly reviewed | Main deadline table</a:t>
            </a:r>
          </a:p>
          <a:p>
            <a:r>
              <a:rPr dirty="0"/>
              <a:t>3 Nov participation 12:00; 23 Nov qualification 12:00 / Art66 deposit; 14 Dec Art59 deposit; 21 Dec auction 10:00. Italy local time.</a:t>
            </a:r>
          </a:p>
          <a:p>
            <a:endParaRPr dirty="0"/>
          </a:p>
          <a:p>
            <a:r>
              <a:rPr dirty="0"/>
              <a:t>CM02 | Terna / MASE | Final CM 2028 DTF2 Annex4 | published 2026-10-19</a:t>
            </a:r>
          </a:p>
          <a:p>
            <a:r>
              <a:rPr dirty="0"/>
              <a:t>https://download.terna.it/terna/CM_DTF2_allegato_4_2028_mod_derating_8df2b9cd7b1db16.pdf</a:t>
            </a:r>
          </a:p>
          <a:p>
            <a:r>
              <a:rPr dirty="0"/>
              <a:t>Official final attachment, directly reviewed | pp3-4 areas; pp15-16 Tables2-4; p28 Table7; pp32-33 section8.3 Table11; p35</a:t>
            </a:r>
          </a:p>
          <a:p>
            <a:r>
              <a:rPr dirty="0"/>
              <a:t>8 national CM areas. National demand-curve B/C/D 66.2/67.0/67.8 GW CDP is all-tech system adequacy, not incremental procurement or BESS quota. Table11 values are ratings, not derating losses. Retained 2027 factors for specified legacy cohorts and MACSE2028 valuation.</a:t>
            </a:r>
          </a:p>
          <a:p>
            <a:endParaRPr dirty="0"/>
          </a:p>
          <a:p>
            <a:r>
              <a:rPr dirty="0"/>
              <a:t>CM03 | ARERA | 199/2024 coordinated with 263/2026 | 2026-07-07 amendment</a:t>
            </a:r>
          </a:p>
          <a:p>
            <a:r>
              <a:rPr dirty="0"/>
              <a:t>https://www.arera.it/fileadmin/allegati/docs/24/263-2026-R-eel_testo_integrato_199-24.pdf</a:t>
            </a:r>
          </a:p>
          <a:p>
            <a:r>
              <a:rPr dirty="0"/>
              <a:t>Official coordinated final text, directly reviewed | p21 Articles1-2; pp22-24 Article3</a:t>
            </a:r>
          </a:p>
          <a:p>
            <a:r>
              <a:rPr dirty="0"/>
              <a:t>2028 new cap 86000 EUR/MW_CDP-y; existing cap48000; demand-curve C premium73000. Minimum investment215000 EUR/MW. OCGT strike uses variable-cost formula, gas303 </a:t>
            </a:r>
            <a:r>
              <a:rPr dirty="0" err="1"/>
              <a:t>Smc</a:t>
            </a:r>
            <a:r>
              <a:rPr dirty="0"/>
              <a:t>/MWh for2028; no fixed strike assumed.</a:t>
            </a:r>
          </a:p>
          <a:p>
            <a:endParaRPr dirty="0"/>
          </a:p>
          <a:p>
            <a:r>
              <a:rPr dirty="0"/>
              <a:t>CM04 | Terna / MASE | CM </a:t>
            </a:r>
            <a:r>
              <a:rPr dirty="0" err="1"/>
              <a:t>Disciplina</a:t>
            </a:r>
            <a:r>
              <a:rPr dirty="0"/>
              <a:t> Prima </a:t>
            </a:r>
            <a:r>
              <a:rPr dirty="0" err="1"/>
              <a:t>Attuazione</a:t>
            </a:r>
            <a:r>
              <a:rPr dirty="0"/>
              <a:t>, Aug2026 | published 2026-10-19</a:t>
            </a:r>
          </a:p>
          <a:p>
            <a:r>
              <a:rPr dirty="0"/>
              <a:t>https://download.terna.it/terna/DISCIPLINA_PrimaAttuazione_25_ultima_versione_8df2b9e06fa69ea.pdf</a:t>
            </a:r>
          </a:p>
          <a:p>
            <a:r>
              <a:rPr dirty="0"/>
              <a:t>Official final rules, directly reviewed | p21 Art8.1a.X; p44 Art27; pp60-64 Art40; pp86-88 Art67; p94 Art72.2-72.4</a:t>
            </a:r>
          </a:p>
          <a:p>
            <a:r>
              <a:rPr dirty="0"/>
              <a:t>15-year option for qualifying new capacity above minimum investment. Marginal premium subject caps. Offer/availability and reliability-option settlement obligations. Delay to Dec2028 can be requested by30Apr2027; penalty1% of award premium per delayed month times affected CDP.</a:t>
            </a:r>
          </a:p>
          <a:p>
            <a:endParaRPr dirty="0"/>
          </a:p>
          <a:p>
            <a:r>
              <a:rPr dirty="0"/>
              <a:t>CM05 | ARERA | CM DTF2 conformity decision370/2026 | 2026-10-14 PDF</a:t>
            </a:r>
          </a:p>
          <a:p>
            <a:r>
              <a:rPr dirty="0"/>
              <a:t>https://www.arera.it/fileadmin/allegati/docs/26/370-2026-R-eel.pdf</a:t>
            </a:r>
          </a:p>
          <a:p>
            <a:r>
              <a:rPr dirty="0"/>
              <a:t>Official final decision, directly reviewed | pp9-11</a:t>
            </a:r>
          </a:p>
          <a:p>
            <a:r>
              <a:rPr dirty="0"/>
              <a:t>Revised September proposal validated only for delivery2028. Battery pipeline assumptions net expected MACSE2029 awards. Do not extrapolate ratings to later rounds.</a:t>
            </a:r>
          </a:p>
          <a:p>
            <a:endParaRPr dirty="0"/>
          </a:p>
          <a:p>
            <a:r>
              <a:rPr dirty="0"/>
              <a:t>CM06 | Terna | CM 2027 auction outcome report | auction 26-27Feb2025</a:t>
            </a:r>
          </a:p>
          <a:p>
            <a:r>
              <a:rPr dirty="0"/>
              <a:t>https://download.terna.it/terna/Rendiconto-Esiti-Asta-Madre_2027_8dd97982c75d724.pdf</a:t>
            </a:r>
          </a:p>
          <a:p>
            <a:r>
              <a:rPr dirty="0"/>
              <a:t>Official final outcome, directly reviewed | p4 summary; p8 Figure1; pp9-10 Table4</a:t>
            </a:r>
          </a:p>
          <a:p>
            <a:r>
              <a:rPr dirty="0"/>
              <a:t>594 MW new CDP at47000 EUR/MW_CDP-y. Electrochemical storage94.8% of new CDP, implying approx563 MW from rounded published share. Standalone-only subset not separately disclosed.</a:t>
            </a:r>
          </a:p>
          <a:p>
            <a:endParaRPr dirty="0"/>
          </a:p>
          <a:p>
            <a:r>
              <a:rPr dirty="0"/>
              <a:t>CM07 | ARERA | 2025 Annual Report summary | 2025-09-10</a:t>
            </a:r>
          </a:p>
          <a:p>
            <a:r>
              <a:rPr dirty="0"/>
              <a:t>https://www.arera.it/fileadmin/allegati/relaz_ann/25/Sintesi_Relazione_Annuale_2025_10settembre.pdf</a:t>
            </a:r>
          </a:p>
          <a:p>
            <a:r>
              <a:rPr dirty="0"/>
              <a:t>Official annual summary | printed p53, capacity market paragraph</a:t>
            </a:r>
          </a:p>
          <a:p>
            <a:r>
              <a:rPr dirty="0"/>
              <a:t>Delivery2025:89 MW battery CDP, new premium67500 EUR/MW_CDP-y. Delivery2026:84 MW battery CDP, new premium56160. Battery cohorts are not an independent-only commissioned-stock series.</a:t>
            </a:r>
          </a:p>
          <a:p>
            <a:endParaRPr dirty="0"/>
          </a:p>
          <a:p>
            <a:r>
              <a:rPr dirty="0"/>
              <a:t>CM08 | Terna | CM 2025 final outcome report | auction 25-26Jul2024</a:t>
            </a:r>
          </a:p>
          <a:p>
            <a:r>
              <a:rPr dirty="0"/>
              <a:t>https://download.terna.it/terna/Rendiconto_Esiti_Asta_Madre_2025_8dcf4ef84018b81.pdf</a:t>
            </a:r>
          </a:p>
          <a:p>
            <a:r>
              <a:rPr dirty="0"/>
              <a:t>Official final outcome | p4</a:t>
            </a:r>
          </a:p>
          <a:p>
            <a:r>
              <a:rPr dirty="0"/>
              <a:t>174 MW total new authorized CDP at67500 EUR/MW_CDP-y. Initial provisional233 MW superseded.</a:t>
            </a:r>
          </a:p>
          <a:p>
            <a:endParaRPr dirty="0"/>
          </a:p>
          <a:p>
            <a:r>
              <a:rPr dirty="0"/>
              <a:t>CM09 | Terna | Capacity Market operating explanation | live, checked2026-10-23</a:t>
            </a:r>
          </a:p>
          <a:p>
            <a:r>
              <a:rPr dirty="0"/>
              <a:t>https://www.terna.it/it/sistema-elettrico/mercato-capacita</a:t>
            </a:r>
          </a:p>
          <a:p>
            <a:r>
              <a:rPr dirty="0"/>
              <a:t>Official TSO explanation | Opening mechanism description</a:t>
            </a:r>
          </a:p>
          <a:p>
            <a:r>
              <a:rPr dirty="0"/>
              <a:t>Fixed capacity premium plus obligation to offer and repay positive market-reference / strike difference. Existing capacity annual, new capacity may qualify for15years.</a:t>
            </a:r>
          </a:p>
          <a:p>
            <a:endParaRPr dirty="0"/>
          </a:p>
          <a:p>
            <a:r>
              <a:rPr dirty="0"/>
              <a:t>Region inset: Natural Earth 1:110m countries, https://github.com/nvkelso/natural-earth-vector/blob/master/geojson/ne_110m_admin_0_countries.geojson . Common Lambert conformal conic European frame. Blue fill shows the exact country membership of this report region; grey is geographic context. Country borders are indicative.</a:t>
            </a:r>
          </a:p>
          <a:p>
            <a:endParaRPr dirty="0"/>
          </a:p>
          <a:p>
            <a:r>
              <a:rPr dirty="0"/>
              <a:t>GB: https://www.ofgem.gov.uk/sites/default/files/2025-09/annual-report-capacity-market-operations-2024-25.pdf</a:t>
            </a:r>
          </a:p>
          <a:p>
            <a:r>
              <a:rPr dirty="0"/>
              <a:t>LDES: https://www.ofgem.gov.uk/sites/default/files/2025-04/Application%20guidance%20LDES%20window%201.pdf</a:t>
            </a:r>
          </a:p>
          <a:p>
            <a:r>
              <a:rPr dirty="0"/>
              <a:t>DE: https://www.gesetze-im-internet.de/stromvkg/BJNR0D2AB0026.html</a:t>
            </a:r>
          </a:p>
          <a:p>
            <a:r>
              <a:rPr dirty="0"/>
              <a:t>FR: https://www.cre.fr/electricite/marche-de-gros-de-lelectricite/mecanisme-de-capacite-principes-et-procedures.html</a:t>
            </a:r>
          </a:p>
          <a:p>
            <a:r>
              <a:rPr dirty="0"/>
              <a:t>BE: https://www.elia.be/-/media/project/elia/elia-site/electricity-market-and-system/adequacy/crm/2023/20230404_elia__crm3-uk.pdf</a:t>
            </a:r>
          </a:p>
          <a:p>
            <a:r>
              <a:rPr dirty="0"/>
              <a:t>IE: https://www.sem-o.com/sites/semo/files/2025-02/Final-Auction-Information-Pack-for-the-2028_2029-T-4-Capacity-Auction-v1.0.pdf</a:t>
            </a:r>
          </a:p>
          <a:p>
            <a:r>
              <a:rPr dirty="0"/>
              <a:t>IT: https://www.terna.it/it/sistema-elettrico/mercato-capacita</a:t>
            </a:r>
          </a:p>
          <a:p>
            <a:r>
              <a:rPr dirty="0"/>
              <a:t>GR: https://greece.representation.ec.europa.eu/nea-kai-ekdiloseis/nea/i-epitropi-egkrinei-elliniko-kathestos-sto-plaisio-toy-mihanismoy-anakampsis-kai-anthektikotitas-gia-2022-09-05_el</a:t>
            </a:r>
          </a:p>
          <a:p>
            <a:r>
              <a:rPr dirty="0"/>
              <a:t>PL: https://www.gkpge.pl/grupa-pge/dla-mediow/komunikaty-prasowe/korporacyjne/pge-rozpoczela-budowe-jednego-z-najwiekszych-bateryjnych-magazynow-energii-elektrycznej-w-europie</a:t>
            </a:r>
          </a:p>
          <a:p>
            <a:r>
              <a:rPr dirty="0"/>
              <a:t>Blue inline highlights identify fixed/indexed capacity or storage premiums, not fixed total asset income. Tenors depend on project category, investment thresholds and auction rules. LDES is cap-and-floor, Greece revenue-adjusted aid, grants one-off and reserve services short-term. Future contract rights are not booked before award. France max15 years per current CRE procedure supersedes older March wording below15 years. Ireland max10 is conditional on auction/category parameters; no universal10-year award inferred. Poland17 years is observed project evidence for2029 under previous rules, not a promise for the post2030 reform.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a:t>Nordic map unmodified Hou710SVGCCBYSA4.0, indicative geography </a:t>
            </a:r>
            <a:r>
              <a:rPr dirty="0" err="1"/>
              <a:t>crosscheckedNordPool</a:t>
            </a:r>
            <a:r>
              <a:rPr dirty="0"/>
              <a:t>. Expected annual/seasonal cycles are analogies to2026, not verified2027auction calendars. Finlandannualyear2027does not imply procurement itself occursin2027: </a:t>
            </a:r>
            <a:r>
              <a:rPr dirty="0" err="1"/>
              <a:t>exactprocurementdateU</a:t>
            </a:r>
            <a:r>
              <a:rPr dirty="0"/>
              <a:t>. </a:t>
            </a:r>
            <a:r>
              <a:rPr dirty="0" err="1"/>
              <a:t>Continuousbarsmean</a:t>
            </a:r>
            <a:r>
              <a:rPr dirty="0"/>
              <a:t> </a:t>
            </a:r>
            <a:r>
              <a:rPr dirty="0" err="1"/>
              <a:t>operationalqualification</a:t>
            </a:r>
            <a:r>
              <a:rPr dirty="0"/>
              <a:t>/access route—not </a:t>
            </a:r>
            <a:r>
              <a:rPr dirty="0" err="1"/>
              <a:t>securedprice</a:t>
            </a:r>
            <a:r>
              <a:rPr dirty="0"/>
              <a:t>, </a:t>
            </a:r>
            <a:r>
              <a:rPr dirty="0" err="1"/>
              <a:t>contracttenor</a:t>
            </a:r>
            <a:r>
              <a:rPr dirty="0"/>
              <a:t> or </a:t>
            </a:r>
            <a:r>
              <a:rPr dirty="0" err="1"/>
              <a:t>assetconstructionprogramme</a:t>
            </a:r>
            <a:r>
              <a:rPr dirty="0"/>
              <a:t>. FCR-</a:t>
            </a:r>
            <a:r>
              <a:rPr dirty="0" err="1"/>
              <a:t>Ddirectionvolumes</a:t>
            </a:r>
            <a:r>
              <a:rPr dirty="0"/>
              <a:t> are </a:t>
            </a:r>
            <a:r>
              <a:rPr dirty="0" err="1"/>
              <a:t>separateproducts</a:t>
            </a:r>
            <a:r>
              <a:rPr dirty="0"/>
              <a:t>; no </a:t>
            </a:r>
            <a:r>
              <a:rPr dirty="0" err="1"/>
              <a:t>newbuildsum</a:t>
            </a:r>
            <a:r>
              <a:rPr dirty="0"/>
              <a:t>. DK1FCRCooperation differsfromDK2NordicFCR-N/D/FFR.</a:t>
            </a:r>
          </a:p>
          <a:p>
            <a:endParaRPr dirty="0"/>
          </a:p>
          <a:p>
            <a:r>
              <a:rPr dirty="0"/>
              <a:t>Finland: </a:t>
            </a:r>
            <a:r>
              <a:rPr dirty="0" err="1"/>
              <a:t>Fingrid</a:t>
            </a:r>
            <a:r>
              <a:rPr dirty="0"/>
              <a:t> FCR yearly / hourly; </a:t>
            </a:r>
            <a:r>
              <a:rPr dirty="0" err="1"/>
              <a:t>aFRR</a:t>
            </a:r>
            <a:r>
              <a:rPr dirty="0"/>
              <a:t> / </a:t>
            </a:r>
            <a:r>
              <a:rPr dirty="0" err="1"/>
              <a:t>mFRR</a:t>
            </a:r>
            <a:endParaRPr dirty="0"/>
          </a:p>
          <a:p>
            <a:r>
              <a:rPr dirty="0"/>
              <a:t>Historical 3November2025 for2026: FCR-Dup237MW;down163MW;FCR-Nyearly0MW; UpEUR3.50/MW/h;downEUR6.00/MW/h</a:t>
            </a:r>
          </a:p>
          <a:p>
            <a:r>
              <a:rPr dirty="0"/>
              <a:t>Next Autumn2026 /hourly continuing;2027parametersU (Recurring schedule; no2027result asserted)</a:t>
            </a:r>
          </a:p>
          <a:p>
            <a:r>
              <a:rPr dirty="0"/>
              <a:t>Do not extrapolate annual guaranteed new-build MW from reserve tenders</a:t>
            </a:r>
          </a:p>
          <a:p>
            <a:r>
              <a:rPr dirty="0"/>
              <a:t>Products/directions overlap; no additive market sizing.</a:t>
            </a:r>
          </a:p>
          <a:p>
            <a:endParaRPr dirty="0"/>
          </a:p>
          <a:p>
            <a:r>
              <a:rPr dirty="0"/>
              <a:t>Sweden: Svenska </a:t>
            </a:r>
            <a:r>
              <a:rPr dirty="0" err="1"/>
              <a:t>kraftnat</a:t>
            </a:r>
            <a:r>
              <a:rPr dirty="0"/>
              <a:t> FFR / FCR / </a:t>
            </a:r>
            <a:r>
              <a:rPr dirty="0" err="1"/>
              <a:t>aFRR</a:t>
            </a:r>
            <a:r>
              <a:rPr dirty="0"/>
              <a:t> / </a:t>
            </a:r>
            <a:r>
              <a:rPr dirty="0" err="1"/>
              <a:t>mFRR</a:t>
            </a:r>
            <a:endParaRPr dirty="0"/>
          </a:p>
          <a:p>
            <a:r>
              <a:rPr dirty="0"/>
              <a:t>Historical 27April2026 service start: 132MW FFR accepted for12months; Contract-specific / service-clearing</a:t>
            </a:r>
          </a:p>
          <a:p>
            <a:r>
              <a:rPr dirty="0"/>
              <a:t>Next 2027seasonE; daily reserve procurement ongoing (Cycle estimate; </a:t>
            </a:r>
            <a:r>
              <a:rPr dirty="0" err="1"/>
              <a:t>volumesTBD</a:t>
            </a:r>
            <a:r>
              <a:rPr dirty="0"/>
              <a:t>)</a:t>
            </a:r>
          </a:p>
          <a:p>
            <a:r>
              <a:rPr dirty="0"/>
              <a:t>Reference2026FFR volume is all-supplier, not batteries commissioned</a:t>
            </a:r>
          </a:p>
          <a:p>
            <a:r>
              <a:rPr dirty="0"/>
              <a:t>Finite reserve market and central-control restrictions; SE1-4.</a:t>
            </a:r>
          </a:p>
          <a:p>
            <a:endParaRPr dirty="0"/>
          </a:p>
          <a:p>
            <a:r>
              <a:rPr dirty="0"/>
              <a:t>Norway: Statnett FFR </a:t>
            </a:r>
            <a:r>
              <a:rPr dirty="0" err="1"/>
              <a:t>Profil</a:t>
            </a:r>
            <a:r>
              <a:rPr dirty="0"/>
              <a:t> / FFR Flex; FCR</a:t>
            </a:r>
          </a:p>
          <a:p>
            <a:r>
              <a:rPr dirty="0"/>
              <a:t>Historical 26January2026 invitation: 150MW FFR procurement TARGET, not verified awarded capacity; Seasonal offer / dispatch terms</a:t>
            </a:r>
          </a:p>
          <a:p>
            <a:r>
              <a:rPr dirty="0"/>
              <a:t>Next 2027seasonE; FCR day-ahead ongoing (Analyst recurrence; future volume unknown)</a:t>
            </a:r>
          </a:p>
          <a:p>
            <a:r>
              <a:rPr dirty="0"/>
              <a:t>No unverified seasonal target treated as historical award</a:t>
            </a:r>
          </a:p>
          <a:p>
            <a:r>
              <a:rPr dirty="0"/>
              <a:t>Hydro competition; seasonal demand is not fixed lifetime revenue.</a:t>
            </a:r>
          </a:p>
          <a:p>
            <a:endParaRPr dirty="0"/>
          </a:p>
          <a:p>
            <a:r>
              <a:rPr dirty="0"/>
              <a:t>Denmark: Energinet DK1 FCR Cooperation; DK2 FCR-N/D / FFR</a:t>
            </a:r>
          </a:p>
          <a:p>
            <a:r>
              <a:rPr dirty="0"/>
              <a:t>Historical Recurring services: No annual new-build BESS award pool established; Product-specific</a:t>
            </a:r>
          </a:p>
          <a:p>
            <a:r>
              <a:rPr dirty="0"/>
              <a:t>Next Daily / ongoing2026-27 tenders (Recurring service cadence)</a:t>
            </a:r>
          </a:p>
          <a:p>
            <a:r>
              <a:rPr dirty="0"/>
              <a:t>Model DK1 and DK2 separately; no one Danish reserve tariff</a:t>
            </a:r>
          </a:p>
          <a:p>
            <a:r>
              <a:rPr dirty="0"/>
              <a:t>Country-average power price cannot replace zonal dispatch </a:t>
            </a:r>
            <a:r>
              <a:rPr dirty="0" err="1"/>
              <a:t>backtest</a:t>
            </a:r>
            <a:r>
              <a:rPr dirty="0"/>
              <a:t>.</a:t>
            </a:r>
          </a:p>
          <a:p>
            <a:endParaRPr dirty="0"/>
          </a:p>
          <a:p>
            <a:r>
              <a:rPr dirty="0"/>
              <a:t>MAPNO | Hou710 / Wikimedia Commons | Electricity Price Area Nordic | 2015-12-15</a:t>
            </a:r>
          </a:p>
          <a:p>
            <a:r>
              <a:rPr dirty="0"/>
              <a:t>https://commons.wikimedia.org/wiki/File:Hou710_ElectricityPriceArea.svg</a:t>
            </a:r>
          </a:p>
          <a:p>
            <a:r>
              <a:rPr dirty="0"/>
              <a:t>CC BY-SA 4.0, unmodified | Original SVG. Author: Hou710. https://creativecommons.org/licenses/by-sa/4.0/</a:t>
            </a:r>
          </a:p>
          <a:p>
            <a:r>
              <a:rPr dirty="0"/>
              <a:t>Indicative zone geography. Zone counts and codes cross-checked against Nord Pool: https://www.nordpoolgroup.com/en/the-power-market/Bidding-areas/</a:t>
            </a:r>
          </a:p>
          <a:p>
            <a:endParaRPr dirty="0"/>
          </a:p>
          <a:p>
            <a:r>
              <a:rPr dirty="0"/>
              <a:t>P23 | </a:t>
            </a:r>
            <a:r>
              <a:rPr dirty="0" err="1"/>
              <a:t>Fingrid</a:t>
            </a:r>
            <a:r>
              <a:rPr dirty="0"/>
              <a:t> | FCR2026 yearly market result | 2025-11-03</a:t>
            </a:r>
          </a:p>
          <a:p>
            <a:r>
              <a:rPr dirty="0"/>
              <a:t>https://www.fingrid.fi/en/news/news/2025/procurement-of-frequency-containment-reserves-from-yearly-market-2026/</a:t>
            </a:r>
          </a:p>
          <a:p>
            <a:r>
              <a:rPr dirty="0"/>
              <a:t>Official service procurement result | Volumes / prices</a:t>
            </a:r>
          </a:p>
          <a:p>
            <a:r>
              <a:rPr dirty="0"/>
              <a:t>FCR-Dup237MWat3.50EUR/MW/h;down163MWat6.00. FCR-Nyearly0MW. All </a:t>
            </a:r>
            <a:r>
              <a:rPr dirty="0" err="1"/>
              <a:t>suppliers,notBESSawardornewbuild</a:t>
            </a:r>
            <a:r>
              <a:rPr dirty="0"/>
              <a:t>.</a:t>
            </a:r>
          </a:p>
          <a:p>
            <a:endParaRPr dirty="0"/>
          </a:p>
          <a:p>
            <a:r>
              <a:rPr dirty="0"/>
              <a:t>P24 | Svenska </a:t>
            </a:r>
            <a:r>
              <a:rPr dirty="0" err="1"/>
              <a:t>kraftnat</a:t>
            </a:r>
            <a:r>
              <a:rPr dirty="0"/>
              <a:t> | FFR2026 selected procurement | 2026</a:t>
            </a:r>
          </a:p>
          <a:p>
            <a:r>
              <a:rPr dirty="0"/>
              <a:t>https://www.svk.se/press-och-nyheter/nyheter/balansansvar/2026/ffr-ar-upphandlad-for-2026/</a:t>
            </a:r>
          </a:p>
          <a:p>
            <a:r>
              <a:rPr dirty="0"/>
              <a:t>Official service award | </a:t>
            </a:r>
            <a:r>
              <a:rPr dirty="0" err="1"/>
              <a:t>Resultparagraph</a:t>
            </a:r>
            <a:endParaRPr dirty="0"/>
          </a:p>
          <a:p>
            <a:r>
              <a:rPr dirty="0"/>
              <a:t>132MW accepted;12monthagreementfrom27Apr2026. All </a:t>
            </a:r>
            <a:r>
              <a:rPr dirty="0" err="1"/>
              <a:t>technologies,notBESSnewbuild</a:t>
            </a:r>
            <a:r>
              <a:rPr dirty="0"/>
              <a:t>.</a:t>
            </a:r>
          </a:p>
          <a:p>
            <a:endParaRPr dirty="0"/>
          </a:p>
          <a:p>
            <a:r>
              <a:rPr dirty="0"/>
              <a:t>P25 | Statnett | FFR2026 seasonal invitation | 2026-01-26</a:t>
            </a:r>
          </a:p>
          <a:p>
            <a:r>
              <a:rPr dirty="0"/>
              <a:t>https://www.statnett.no/for-aktorer-i-kraftbransjen/nyhetsarkiv/statnett-inviterer-aktorer-til-a-sende-inn-bud-i-sesongmarkedet-for-ffr2026/</a:t>
            </a:r>
          </a:p>
          <a:p>
            <a:r>
              <a:rPr dirty="0"/>
              <a:t>Official procurement </a:t>
            </a:r>
            <a:r>
              <a:rPr dirty="0" err="1"/>
              <a:t>target,not</a:t>
            </a:r>
            <a:r>
              <a:rPr dirty="0"/>
              <a:t> result | </a:t>
            </a:r>
            <a:r>
              <a:rPr dirty="0" err="1"/>
              <a:t>FFRProfil</a:t>
            </a:r>
            <a:r>
              <a:rPr dirty="0"/>
              <a:t>/Flex</a:t>
            </a:r>
          </a:p>
          <a:p>
            <a:r>
              <a:rPr dirty="0"/>
              <a:t>150MW target,season25Apr-23Oct2026;notawardedvolume.</a:t>
            </a:r>
          </a:p>
          <a:p>
            <a:endParaRPr dirty="0"/>
          </a:p>
          <a:p>
            <a:r>
              <a:rPr dirty="0"/>
              <a:t>P26 | ENTSO-E | FCR Cooperation | accessed2026-10-22</a:t>
            </a:r>
          </a:p>
          <a:p>
            <a:r>
              <a:rPr dirty="0"/>
              <a:t>https://www.entsoe.eu/network_codes/eb/fcr/</a:t>
            </a:r>
          </a:p>
          <a:p>
            <a:r>
              <a:rPr dirty="0"/>
              <a:t>Official regional service market | </a:t>
            </a:r>
            <a:r>
              <a:rPr dirty="0" err="1"/>
              <a:t>ParticipatingTSOs</a:t>
            </a:r>
            <a:endParaRPr dirty="0"/>
          </a:p>
          <a:p>
            <a:r>
              <a:rPr dirty="0"/>
              <a:t>APG/Elia/</a:t>
            </a:r>
            <a:r>
              <a:rPr dirty="0" err="1"/>
              <a:t>Swissgrid</a:t>
            </a:r>
            <a:r>
              <a:rPr dirty="0"/>
              <a:t>/</a:t>
            </a:r>
            <a:r>
              <a:rPr dirty="0" err="1"/>
              <a:t>GermanTSOs</a:t>
            </a:r>
            <a:r>
              <a:rPr dirty="0"/>
              <a:t>/EnerginetDK1/RTE/</a:t>
            </a:r>
            <a:r>
              <a:rPr dirty="0" err="1"/>
              <a:t>TenneTNL</a:t>
            </a:r>
            <a:r>
              <a:rPr dirty="0"/>
              <a:t>/</a:t>
            </a:r>
            <a:r>
              <a:rPr dirty="0" err="1"/>
              <a:t>CEPSetc</a:t>
            </a:r>
            <a:r>
              <a:rPr dirty="0"/>
              <a:t>. </a:t>
            </a:r>
            <a:r>
              <a:rPr dirty="0" err="1"/>
              <a:t>Serviceprocurementnotlongtermnewbuildsupport</a:t>
            </a:r>
            <a:r>
              <a:rPr dirty="0"/>
              <a:t>.</a:t>
            </a:r>
          </a:p>
          <a:p>
            <a:endParaRPr dirty="0"/>
          </a:p>
          <a:p>
            <a:r>
              <a:rPr dirty="0"/>
              <a:t>S29 | </a:t>
            </a:r>
            <a:r>
              <a:rPr dirty="0" err="1"/>
              <a:t>Fingrid</a:t>
            </a:r>
            <a:r>
              <a:rPr dirty="0"/>
              <a:t> | Power system reserves | 2026, live</a:t>
            </a:r>
          </a:p>
          <a:p>
            <a:r>
              <a:rPr dirty="0"/>
              <a:t>https://www.fingrid.fi/en/electricity-market/reserves/power-system-reserves/</a:t>
            </a:r>
          </a:p>
          <a:p>
            <a:r>
              <a:rPr dirty="0"/>
              <a:t>Official market rules | 2026 reserve procurement</a:t>
            </a:r>
          </a:p>
          <a:p>
            <a:r>
              <a:rPr dirty="0"/>
              <a:t>Procurement volumes finite and product-specific.</a:t>
            </a:r>
          </a:p>
          <a:p>
            <a:endParaRPr dirty="0"/>
          </a:p>
          <a:p>
            <a:r>
              <a:rPr dirty="0"/>
              <a:t>S30 | Svenska </a:t>
            </a:r>
            <a:r>
              <a:rPr dirty="0" err="1"/>
              <a:t>kraftnat</a:t>
            </a:r>
            <a:r>
              <a:rPr dirty="0"/>
              <a:t> | 2026 FCR procurement | 2025-12</a:t>
            </a:r>
          </a:p>
          <a:p>
            <a:r>
              <a:rPr dirty="0"/>
              <a:t>https://www.svk.se/press-och-nyheter/nyheter/balansansvar/2025/beslut-om-upphandlingsvolym-for-frekvenshallningsreserver-fcr-for-2026/</a:t>
            </a:r>
          </a:p>
          <a:p>
            <a:r>
              <a:rPr dirty="0"/>
              <a:t>Official procurement statement | FCR volumes</a:t>
            </a:r>
          </a:p>
          <a:p>
            <a:r>
              <a:rPr dirty="0"/>
              <a:t>Assess qualified competing supply against awarded product volume.</a:t>
            </a:r>
          </a:p>
          <a:p>
            <a:endParaRPr dirty="0"/>
          </a:p>
          <a:p>
            <a:r>
              <a:rPr dirty="0"/>
              <a:t>S31 | Flower | Ancillary service price compression | 2026</a:t>
            </a:r>
          </a:p>
          <a:p>
            <a:r>
              <a:rPr dirty="0"/>
              <a:t>https://www.flower.se/insights/market-insight/why-are-prices-in-ancillary-services-markets-falling/</a:t>
            </a:r>
          </a:p>
          <a:p>
            <a:r>
              <a:rPr dirty="0"/>
              <a:t>Primary </a:t>
            </a:r>
            <a:r>
              <a:rPr dirty="0" err="1"/>
              <a:t>optimiser</a:t>
            </a:r>
            <a:r>
              <a:rPr dirty="0"/>
              <a:t> commentary | FCR and </a:t>
            </a:r>
            <a:r>
              <a:rPr dirty="0" err="1"/>
              <a:t>mFRR</a:t>
            </a:r>
            <a:endParaRPr dirty="0"/>
          </a:p>
          <a:p>
            <a:r>
              <a:rPr dirty="0"/>
              <a:t>Swedish market saturation signals. Commercial participant perspective.</a:t>
            </a:r>
          </a:p>
          <a:p>
            <a:endParaRPr dirty="0"/>
          </a:p>
          <a:p>
            <a:r>
              <a:rPr dirty="0"/>
              <a:t>S45 | NVE | Batteries in the power system | 2026-03-24</a:t>
            </a:r>
          </a:p>
          <a:p>
            <a:r>
              <a:rPr dirty="0"/>
              <a:t>https://www.nve.no/energi/energisystem/energilagring/batterier-i-energisystemet/</a:t>
            </a:r>
          </a:p>
          <a:p>
            <a:r>
              <a:rPr dirty="0"/>
              <a:t>Official regulator analysis | Market participation</a:t>
            </a:r>
          </a:p>
          <a:p>
            <a:r>
              <a:rPr dirty="0"/>
              <a:t>Reserve markets currently important. Wider wholesale participation expected.</a:t>
            </a:r>
          </a:p>
          <a:p>
            <a:endParaRPr dirty="0"/>
          </a:p>
          <a:p>
            <a:r>
              <a:rPr dirty="0"/>
              <a:t>S46 | Energinet | Future ancillary services 2024-2040 | 2024, public projection</a:t>
            </a:r>
          </a:p>
          <a:p>
            <a:r>
              <a:rPr dirty="0"/>
              <a:t>https://energinet.dk/media/aj1frc1q/151124da_forventninger-til-fremtidens-systemydelser-2024-2040.pdf</a:t>
            </a:r>
          </a:p>
          <a:p>
            <a:r>
              <a:rPr dirty="0"/>
              <a:t>Official projection, older edition | System services</a:t>
            </a:r>
          </a:p>
          <a:p>
            <a:r>
              <a:rPr dirty="0"/>
              <a:t>DK1 and DK2 have different reserve products and system context. Refresh at project DD.</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Region inset: Natural Earth 1:110m countries, https://github.com/nvkelso/natural-earth-vector/blob/master/geojson/ne_110m_admin_0_countries.geojson . Common Lambert conformal conic European frame. Blue fill shows the exact country membership of this report region; grey is geographic context. Country borders are indicative.</a:t>
            </a:r>
          </a:p>
          <a:p>
            <a:endParaRPr dirty="0"/>
          </a:p>
          <a:p>
            <a:r>
              <a:rPr dirty="0"/>
              <a:t>GB: https://www.ofgem.gov.uk/sites/default/files/2025-09/annual-report-capacity-market-operations-2024-25.pdf</a:t>
            </a:r>
          </a:p>
          <a:p>
            <a:r>
              <a:rPr dirty="0"/>
              <a:t>LDES: https://www.ofgem.gov.uk/sites/default/files/2025-04/Application%20guidance%20LDES%20window%201.pdf</a:t>
            </a:r>
          </a:p>
          <a:p>
            <a:r>
              <a:rPr dirty="0"/>
              <a:t>DE: https://www.gesetze-im-internet.de/stromvkg/BJNR0D2AB0026.html</a:t>
            </a:r>
          </a:p>
          <a:p>
            <a:r>
              <a:rPr dirty="0"/>
              <a:t>FR: https://www.cre.fr/electricite/marche-de-gros-de-lelectricite/mecanisme-de-capacite-principes-et-procedures.html</a:t>
            </a:r>
          </a:p>
          <a:p>
            <a:r>
              <a:rPr dirty="0"/>
              <a:t>BE: https://www.elia.be/-/media/project/elia/elia-site/electricity-market-and-system/adequacy/crm/2023/20230404_elia__crm3-uk.pdf</a:t>
            </a:r>
          </a:p>
          <a:p>
            <a:r>
              <a:rPr dirty="0"/>
              <a:t>IE: https://www.sem-o.com/sites/semo/files/2025-02/Final-Auction-Information-Pack-for-the-2028_2029-T-4-Capacity-Auction-v1.0.pdf</a:t>
            </a:r>
          </a:p>
          <a:p>
            <a:r>
              <a:rPr dirty="0"/>
              <a:t>IT: https://www.terna.it/it/sistema-elettrico/mercato-capacita</a:t>
            </a:r>
          </a:p>
          <a:p>
            <a:r>
              <a:rPr dirty="0"/>
              <a:t>GR: https://greece.representation.ec.europa.eu/nea-kai-ekdiloseis/nea/i-epitropi-egkrinei-elliniko-kathestos-sto-plaisio-toy-mihanismoy-anakampsis-kai-anthektikotitas-gia-2022-09-05_el</a:t>
            </a:r>
          </a:p>
          <a:p>
            <a:r>
              <a:rPr dirty="0"/>
              <a:t>PL: https://www.gkpge.pl/grupa-pge/dla-mediow/komunikaty-prasowe/korporacyjne/pge-rozpoczela-budowe-jednego-z-najwiekszych-bateryjnych-magazynow-energii-elektrycznej-w-europie</a:t>
            </a:r>
          </a:p>
          <a:p>
            <a:r>
              <a:rPr dirty="0"/>
              <a:t>Blue inline highlights identify fixed/indexed capacity or storage premiums, not fixed total asset income. Tenors depend on project category, investment thresholds and auction rules. LDES is cap-and-floor, Greece revenue-adjusted aid, grants one-off and reserve services short-term. Future contract rights are not booked before award. France max15 years per current CRE procedure supersedes older March wording below15 years. Ireland max10 is conditional on auction/category parameters; no universal10-year award inferred. Poland17 years is observed project evidence for2029 under previous rules, not a promise for the post2030 reform.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a:t>Romania source: EC150mEURSA121308approval plusPMstatementreportedAGERPRES17Aug2026; </a:t>
            </a:r>
            <a:r>
              <a:rPr dirty="0" err="1"/>
              <a:t>ministryguideunretrieved</a:t>
            </a:r>
            <a:r>
              <a:rPr dirty="0"/>
              <a:t>. </a:t>
            </a:r>
            <a:r>
              <a:rPr dirty="0" err="1"/>
              <a:t>Bothclosingandcontractdatesaremarkedannounced</a:t>
            </a:r>
            <a:r>
              <a:rPr dirty="0"/>
              <a:t>/E </a:t>
            </a:r>
            <a:r>
              <a:rPr dirty="0" err="1"/>
              <a:t>ratherthanverifiedfinalnotice</a:t>
            </a:r>
            <a:r>
              <a:rPr dirty="0"/>
              <a:t>. PolandMarch2027isconditionalTSOexpectation, </a:t>
            </a:r>
            <a:r>
              <a:rPr dirty="0" err="1"/>
              <a:t>pointplacedatmonthcentreforvisualizationonly</a:t>
            </a:r>
            <a:r>
              <a:rPr dirty="0"/>
              <a:t>, not exact15March date. No2031BESSquota inferred. </a:t>
            </a:r>
            <a:r>
              <a:rPr dirty="0" err="1"/>
              <a:t>Urows</a:t>
            </a:r>
            <a:r>
              <a:rPr dirty="0"/>
              <a:t> carry no date node. </a:t>
            </a:r>
            <a:r>
              <a:rPr dirty="0" err="1"/>
              <a:t>Longservicebars</a:t>
            </a:r>
            <a:r>
              <a:rPr dirty="0"/>
              <a:t> show </a:t>
            </a:r>
            <a:r>
              <a:rPr dirty="0" err="1"/>
              <a:t>operatingaccessonly</a:t>
            </a:r>
            <a:r>
              <a:rPr dirty="0"/>
              <a:t>. Lithuania scheme </a:t>
            </a:r>
            <a:r>
              <a:rPr dirty="0" err="1"/>
              <a:t>mixedscope</a:t>
            </a:r>
            <a:r>
              <a:rPr dirty="0"/>
              <a:t>; no </a:t>
            </a:r>
            <a:r>
              <a:rPr dirty="0" err="1"/>
              <a:t>automaticstandaloneGWconversion</a:t>
            </a:r>
            <a:r>
              <a:rPr dirty="0"/>
              <a:t>.</a:t>
            </a:r>
          </a:p>
          <a:p>
            <a:endParaRPr dirty="0"/>
          </a:p>
          <a:p>
            <a:r>
              <a:rPr dirty="0"/>
              <a:t>Poland: Rynek </a:t>
            </a:r>
            <a:r>
              <a:rPr dirty="0" err="1"/>
              <a:t>mocy</a:t>
            </a:r>
            <a:r>
              <a:rPr dirty="0"/>
              <a:t> — main auction2030 / post2030 reform</a:t>
            </a:r>
          </a:p>
          <a:p>
            <a:r>
              <a:rPr dirty="0"/>
              <a:t>Historical 11December2025: ~6.9GW </a:t>
            </a:r>
            <a:r>
              <a:rPr dirty="0" err="1"/>
              <a:t>totalobligation</a:t>
            </a:r>
            <a:r>
              <a:rPr dirty="0"/>
              <a:t>; BESS subset not reconciled from final register; 465.02PLN/kW-year obligation, not nameplate</a:t>
            </a:r>
          </a:p>
          <a:p>
            <a:r>
              <a:rPr dirty="0"/>
              <a:t>Next March2027 target statement;2027-28E planning range (Conditional TSO intention; no final schedule verified)</a:t>
            </a:r>
          </a:p>
          <a:p>
            <a:r>
              <a:rPr dirty="0"/>
              <a:t>Do not assume Dec2026 continuation under old scheme</a:t>
            </a:r>
          </a:p>
          <a:p>
            <a:r>
              <a:rPr dirty="0"/>
              <a:t>Newmarket legislation, derating and contract tenor are release gates.</a:t>
            </a:r>
          </a:p>
          <a:p>
            <a:endParaRPr dirty="0"/>
          </a:p>
          <a:p>
            <a:r>
              <a:rPr dirty="0"/>
              <a:t>Romania: </a:t>
            </a:r>
            <a:r>
              <a:rPr dirty="0" err="1"/>
              <a:t>Modernisation</a:t>
            </a:r>
            <a:r>
              <a:rPr dirty="0"/>
              <a:t> Fund — Programul-cheie1 standalone BESS / SA.121308</a:t>
            </a:r>
          </a:p>
          <a:p>
            <a:r>
              <a:rPr dirty="0"/>
              <a:t>Historical 6March2026 approval: 150mEUR scheme approved; no allocation awarded yet in this call; Competitive grant request; not annual revenue</a:t>
            </a:r>
          </a:p>
          <a:p>
            <a:r>
              <a:rPr dirty="0"/>
              <a:t>Next 1Sep-30Oct2026 applications;Jan-Feb2027 contracts announced (Announced calendar </a:t>
            </a:r>
            <a:r>
              <a:rPr dirty="0" err="1"/>
              <a:t>viaPM</a:t>
            </a:r>
            <a:r>
              <a:rPr dirty="0"/>
              <a:t>/wire; ministry guide not retrieved)</a:t>
            </a:r>
          </a:p>
          <a:p>
            <a:r>
              <a:rPr dirty="0"/>
              <a:t>2027E grant commitment EUR120-150m at80-100%take-up; not MW forecast</a:t>
            </a:r>
          </a:p>
          <a:p>
            <a:r>
              <a:rPr dirty="0"/>
              <a:t>Do not confuse public-body/self-consumption or household </a:t>
            </a:r>
            <a:r>
              <a:rPr dirty="0" err="1"/>
              <a:t>programmes</a:t>
            </a:r>
            <a:r>
              <a:rPr dirty="0"/>
              <a:t> with this standalone call.</a:t>
            </a:r>
          </a:p>
          <a:p>
            <a:endParaRPr dirty="0"/>
          </a:p>
          <a:p>
            <a:r>
              <a:rPr dirty="0"/>
              <a:t>Bulgaria: RESTORE — BG-RRP-4.032</a:t>
            </a:r>
          </a:p>
          <a:p>
            <a:r>
              <a:rPr dirty="0"/>
              <a:t>Historical 17April2025 original awards: 82projects /9,712.89MWhusable;BGN1.149bn awarded; </a:t>
            </a:r>
            <a:r>
              <a:rPr dirty="0" err="1"/>
              <a:t>Investmentgrant</a:t>
            </a:r>
            <a:r>
              <a:rPr dirty="0"/>
              <a:t>, not annual tariff</a:t>
            </a:r>
          </a:p>
          <a:p>
            <a:r>
              <a:rPr dirty="0"/>
              <a:t>Next RESTORE2 /BG-RRP-4.036 follow-up; current award </a:t>
            </a:r>
            <a:r>
              <a:rPr dirty="0" err="1"/>
              <a:t>registerU</a:t>
            </a:r>
            <a:r>
              <a:rPr dirty="0"/>
              <a:t> (Follow-up existence; dates/volumes not reconciled)</a:t>
            </a:r>
          </a:p>
          <a:p>
            <a:r>
              <a:rPr dirty="0"/>
              <a:t>Original awards and later81/9750MWhimplementation update not additive</a:t>
            </a:r>
          </a:p>
          <a:p>
            <a:r>
              <a:rPr dirty="0"/>
              <a:t>Reconcile cancellations, capacity revisions, technical acceptance and grant payments.</a:t>
            </a:r>
          </a:p>
          <a:p>
            <a:endParaRPr dirty="0"/>
          </a:p>
          <a:p>
            <a:r>
              <a:rPr dirty="0"/>
              <a:t>Czechia: CEPS balancing services / FCR Cooperation; Lex OZE III</a:t>
            </a:r>
          </a:p>
          <a:p>
            <a:r>
              <a:rPr dirty="0"/>
              <a:t>Historical 2025-26 reforms: Not an investment award; standalone grant register not established; Market-clearing services</a:t>
            </a:r>
          </a:p>
          <a:p>
            <a:r>
              <a:rPr dirty="0"/>
              <a:t>Next Recurring qualification/tenders2026-27 (Ongoing market access, no </a:t>
            </a:r>
            <a:r>
              <a:rPr dirty="0" err="1"/>
              <a:t>verifiednewbuildcall</a:t>
            </a:r>
            <a:r>
              <a:rPr dirty="0"/>
              <a:t>)</a:t>
            </a:r>
          </a:p>
          <a:p>
            <a:r>
              <a:rPr dirty="0"/>
              <a:t>Merchant/reserve pipeline; grant award assumed0untilproven</a:t>
            </a:r>
          </a:p>
          <a:p>
            <a:r>
              <a:rPr dirty="0" err="1"/>
              <a:t>LexOZEIII</a:t>
            </a:r>
            <a:r>
              <a:rPr dirty="0"/>
              <a:t> is a legal enabler, not a cash-flow allocation.</a:t>
            </a:r>
          </a:p>
          <a:p>
            <a:endParaRPr dirty="0"/>
          </a:p>
          <a:p>
            <a:r>
              <a:rPr dirty="0"/>
              <a:t>Slovakia: SEPS ancillary services / storage support calls (reconciliation pending)</a:t>
            </a:r>
          </a:p>
          <a:p>
            <a:r>
              <a:rPr dirty="0"/>
              <a:t>Historical Earlier calls identified, not reconciled: Standalone MW/grant award not verified in this study; Not verified</a:t>
            </a:r>
          </a:p>
          <a:p>
            <a:r>
              <a:rPr dirty="0"/>
              <a:t>Next 2027diligence </a:t>
            </a:r>
            <a:r>
              <a:rPr dirty="0" err="1"/>
              <a:t>windowE</a:t>
            </a:r>
            <a:r>
              <a:rPr dirty="0"/>
              <a:t>; no announced new round booked (Evidence gap, not absence of </a:t>
            </a:r>
            <a:r>
              <a:rPr dirty="0" err="1"/>
              <a:t>programmes</a:t>
            </a:r>
            <a:r>
              <a:rPr dirty="0"/>
              <a:t>)</a:t>
            </a:r>
          </a:p>
          <a:p>
            <a:r>
              <a:rPr dirty="0"/>
              <a:t>Hold grant income and award volume outside base until exact eligible call supplied</a:t>
            </a:r>
          </a:p>
          <a:p>
            <a:r>
              <a:rPr dirty="0"/>
              <a:t>Public </a:t>
            </a:r>
            <a:r>
              <a:rPr dirty="0" err="1"/>
              <a:t>mixedPV</a:t>
            </a:r>
            <a:r>
              <a:rPr dirty="0"/>
              <a:t>/storage and pumped-hydro budgets are not pure battery awards.</a:t>
            </a:r>
          </a:p>
          <a:p>
            <a:endParaRPr dirty="0"/>
          </a:p>
          <a:p>
            <a:r>
              <a:rPr dirty="0"/>
              <a:t>Hungary: RRP C6.I4 — grid energy-storage facilities for market participants</a:t>
            </a:r>
          </a:p>
          <a:p>
            <a:r>
              <a:rPr dirty="0"/>
              <a:t>Historical 2023 revised RRP;2026deliverycontext: 885MWh revised </a:t>
            </a:r>
            <a:r>
              <a:rPr dirty="0" err="1"/>
              <a:t>programme</a:t>
            </a:r>
            <a:r>
              <a:rPr dirty="0"/>
              <a:t> objective, not proven allocation; No project-level public clearing price reconciled</a:t>
            </a:r>
          </a:p>
          <a:p>
            <a:r>
              <a:rPr dirty="0"/>
              <a:t>Next No verified new utility-scale round / date (Implementation objective; future </a:t>
            </a:r>
            <a:r>
              <a:rPr dirty="0" err="1"/>
              <a:t>reopeningU</a:t>
            </a:r>
            <a:r>
              <a:rPr dirty="0"/>
              <a:t>)</a:t>
            </a:r>
          </a:p>
          <a:p>
            <a:r>
              <a:rPr dirty="0"/>
              <a:t>Exclude Jedlik business self-use and household </a:t>
            </a:r>
            <a:r>
              <a:rPr dirty="0" err="1"/>
              <a:t>programme</a:t>
            </a:r>
            <a:r>
              <a:rPr dirty="0"/>
              <a:t> totals from independent BESS</a:t>
            </a:r>
          </a:p>
          <a:p>
            <a:r>
              <a:rPr dirty="0"/>
              <a:t>Objective, award, grid-owned asset and merchant standalone fleet remain distinct.</a:t>
            </a:r>
          </a:p>
          <a:p>
            <a:endParaRPr dirty="0"/>
          </a:p>
          <a:p>
            <a:r>
              <a:rPr dirty="0"/>
              <a:t>Estonia: KIK storage pilots + BBCM</a:t>
            </a:r>
          </a:p>
          <a:p>
            <a:r>
              <a:rPr dirty="0"/>
              <a:t>Historical Since2025BBCM /</a:t>
            </a:r>
            <a:r>
              <a:rPr dirty="0" err="1"/>
              <a:t>earlierpilots</a:t>
            </a:r>
            <a:r>
              <a:rPr dirty="0"/>
              <a:t>: No new-build MW inferred from service auction results; Grant/service basis separate</a:t>
            </a:r>
          </a:p>
          <a:p>
            <a:r>
              <a:rPr dirty="0"/>
              <a:t>Next Day-ahead services </a:t>
            </a:r>
            <a:r>
              <a:rPr dirty="0" err="1"/>
              <a:t>ongoing;newgrantcallU</a:t>
            </a:r>
            <a:r>
              <a:rPr dirty="0"/>
              <a:t> (Recurring services; no confirmed new investment round)</a:t>
            </a:r>
          </a:p>
          <a:p>
            <a:r>
              <a:rPr dirty="0"/>
              <a:t>No automatic new-build grant or reserve-volume conversion</a:t>
            </a:r>
          </a:p>
          <a:p>
            <a:r>
              <a:rPr dirty="0"/>
              <a:t>BBCM is operational revenue access, not a construction-capacity award.</a:t>
            </a:r>
          </a:p>
          <a:p>
            <a:endParaRPr dirty="0"/>
          </a:p>
          <a:p>
            <a:r>
              <a:rPr dirty="0"/>
              <a:t>Latvia: Baltic Balancing Capacity Market (BBCM)</a:t>
            </a:r>
          </a:p>
          <a:p>
            <a:r>
              <a:rPr dirty="0"/>
              <a:t>Historical Since2025BBCM /</a:t>
            </a:r>
            <a:r>
              <a:rPr dirty="0" err="1"/>
              <a:t>earlierpilots</a:t>
            </a:r>
            <a:r>
              <a:rPr dirty="0"/>
              <a:t>: No new-build MW inferred from service auction results; Grant/service basis separate</a:t>
            </a:r>
          </a:p>
          <a:p>
            <a:r>
              <a:rPr dirty="0"/>
              <a:t>Next Day-ahead services </a:t>
            </a:r>
            <a:r>
              <a:rPr dirty="0" err="1"/>
              <a:t>ongoing;newgrantcallU</a:t>
            </a:r>
            <a:r>
              <a:rPr dirty="0"/>
              <a:t> (Recurring services; no confirmed new investment round)</a:t>
            </a:r>
          </a:p>
          <a:p>
            <a:r>
              <a:rPr dirty="0"/>
              <a:t>No automatic new-build grant or reserve-volume conversion</a:t>
            </a:r>
          </a:p>
          <a:p>
            <a:r>
              <a:rPr dirty="0"/>
              <a:t>BBCM is operational revenue access, not a construction-capacity award.</a:t>
            </a:r>
          </a:p>
          <a:p>
            <a:endParaRPr dirty="0"/>
          </a:p>
          <a:p>
            <a:r>
              <a:rPr dirty="0"/>
              <a:t>Lithuania: </a:t>
            </a:r>
            <a:r>
              <a:rPr dirty="0" err="1"/>
              <a:t>Modernisation</a:t>
            </a:r>
            <a:r>
              <a:rPr dirty="0"/>
              <a:t> Fund large-scale storage + BBCM</a:t>
            </a:r>
          </a:p>
          <a:p>
            <a:r>
              <a:rPr dirty="0"/>
              <a:t>Historical 2025: First large-scale call102mEUR/27projects;Q4call44.7mEUR;standalone </a:t>
            </a:r>
            <a:r>
              <a:rPr dirty="0" err="1"/>
              <a:t>subsetU</a:t>
            </a:r>
            <a:r>
              <a:rPr dirty="0"/>
              <a:t>; Grant/service basis separate</a:t>
            </a:r>
          </a:p>
          <a:p>
            <a:r>
              <a:rPr dirty="0"/>
              <a:t>Next 2026award/implementation reconciliation; new2027roundU (Recurring services; no confirmed new investment round)</a:t>
            </a:r>
          </a:p>
          <a:p>
            <a:r>
              <a:rPr dirty="0"/>
              <a:t>Reconcile direct-to-grid vs co-located grant cohort before restating standalone forecast</a:t>
            </a:r>
          </a:p>
          <a:p>
            <a:r>
              <a:rPr dirty="0"/>
              <a:t>Large battery grant evidence exceeds old public snapshots, but mixed scope prevents automatic fleet restatement.</a:t>
            </a:r>
          </a:p>
          <a:p>
            <a:endParaRPr dirty="0"/>
          </a:p>
          <a:p>
            <a:r>
              <a:rPr dirty="0"/>
              <a:t>P27 | URE | Final Polish2030 CM results | 2026</a:t>
            </a:r>
          </a:p>
          <a:p>
            <a:r>
              <a:rPr dirty="0"/>
              <a:t>https://www.ure.gov.pl/en/communication/news/504%2CThe-President-of-URE-announces-the-final-results-of-the-main-capacity-market-auc.html</a:t>
            </a:r>
          </a:p>
          <a:p>
            <a:r>
              <a:rPr dirty="0"/>
              <a:t>Official final result | Mainauction11Dec2025</a:t>
            </a:r>
          </a:p>
          <a:p>
            <a:r>
              <a:rPr dirty="0"/>
              <a:t>Nearly6.9GW all-</a:t>
            </a:r>
            <a:r>
              <a:rPr dirty="0" err="1"/>
              <a:t>technologyobligation</a:t>
            </a:r>
            <a:r>
              <a:rPr dirty="0"/>
              <a:t>. Price465.02PLN/kW-year </a:t>
            </a:r>
            <a:r>
              <a:rPr dirty="0" err="1"/>
              <a:t>perPSE</a:t>
            </a:r>
            <a:r>
              <a:rPr dirty="0"/>
              <a:t>. Do </a:t>
            </a:r>
            <a:r>
              <a:rPr dirty="0" err="1"/>
              <a:t>nottreatnationalGW</a:t>
            </a:r>
            <a:r>
              <a:rPr dirty="0"/>
              <a:t> </a:t>
            </a:r>
            <a:r>
              <a:rPr dirty="0" err="1"/>
              <a:t>asnewBESS</a:t>
            </a:r>
            <a:r>
              <a:rPr dirty="0"/>
              <a:t>.</a:t>
            </a:r>
          </a:p>
          <a:p>
            <a:endParaRPr dirty="0"/>
          </a:p>
          <a:p>
            <a:r>
              <a:rPr dirty="0"/>
              <a:t>P28 | PSE | 2031 CRM timing expectation | 2026-09</a:t>
            </a:r>
          </a:p>
          <a:p>
            <a:r>
              <a:rPr dirty="0"/>
              <a:t>https://pl.linkedin.com/posts/polskie-sieci-elektroenergetyczne_aukcja-rynku-mocy-na-2031-rok-powinna-zosta%C4%87-activity-7510328009409822720-v2Ni</a:t>
            </a:r>
          </a:p>
          <a:p>
            <a:r>
              <a:rPr dirty="0"/>
              <a:t>TSO official account; conditional expectation | </a:t>
            </a:r>
            <a:r>
              <a:rPr dirty="0" err="1"/>
              <a:t>CEOquoted</a:t>
            </a:r>
            <a:endParaRPr dirty="0"/>
          </a:p>
          <a:p>
            <a:r>
              <a:rPr dirty="0"/>
              <a:t>2031auctionshouldbeheldMarch2027subjectlegislation. Planningrange2027-28isanalysttimingrisk,notfinalnotice.</a:t>
            </a:r>
          </a:p>
          <a:p>
            <a:endParaRPr dirty="0"/>
          </a:p>
          <a:p>
            <a:r>
              <a:rPr dirty="0"/>
              <a:t>P29 | EC Romania | Standalone aid SA.121308 | 2026-03-06</a:t>
            </a:r>
          </a:p>
          <a:p>
            <a:r>
              <a:rPr dirty="0"/>
              <a:t>https://romania.representation.ec.europa.eu/stiri-evenimente-si-resurse-pentru-presa/stiri/comisia-aproba-o-schema-de-ajutoare-de-stat-notificata-de-romania-valoare-de-150-de-milioane-eur-2026-03-06_ro</a:t>
            </a:r>
          </a:p>
          <a:p>
            <a:r>
              <a:rPr dirty="0"/>
              <a:t>Official aid approval | </a:t>
            </a:r>
            <a:r>
              <a:rPr dirty="0" err="1"/>
              <a:t>Schemepurpose</a:t>
            </a:r>
            <a:endParaRPr dirty="0"/>
          </a:p>
          <a:p>
            <a:r>
              <a:rPr dirty="0"/>
              <a:t>150mEURModernisationFundstandalonebatterygrants;approvalnotaward.</a:t>
            </a:r>
          </a:p>
          <a:p>
            <a:endParaRPr dirty="0"/>
          </a:p>
          <a:p>
            <a:r>
              <a:rPr dirty="0"/>
              <a:t>P30 | AGERPRES / Romanian Prime Minister | Standalone call calendar | 2026-08-17</a:t>
            </a:r>
          </a:p>
          <a:p>
            <a:r>
              <a:rPr dirty="0"/>
              <a:t>https://agerpres.ro/politic/2026/08/17/x--1585910</a:t>
            </a:r>
          </a:p>
          <a:p>
            <a:r>
              <a:rPr dirty="0" err="1"/>
              <a:t>Nationalwire</a:t>
            </a:r>
            <a:r>
              <a:rPr dirty="0"/>
              <a:t> </a:t>
            </a:r>
            <a:r>
              <a:rPr dirty="0" err="1"/>
              <a:t>reportofPMstatement;ministryguideunavailable</a:t>
            </a:r>
            <a:r>
              <a:rPr dirty="0"/>
              <a:t> | </a:t>
            </a:r>
            <a:r>
              <a:rPr dirty="0" err="1"/>
              <a:t>Callcalendar</a:t>
            </a:r>
            <a:endParaRPr dirty="0"/>
          </a:p>
          <a:p>
            <a:r>
              <a:rPr dirty="0"/>
              <a:t>Applications1Sep-30Oct2026;provisionalNov;contractsJan-Feb2027announced;48monthCOD. Keep verification qualifier.</a:t>
            </a:r>
          </a:p>
          <a:p>
            <a:endParaRPr dirty="0"/>
          </a:p>
          <a:p>
            <a:r>
              <a:rPr dirty="0"/>
              <a:t>P31 | Bulgarian Ministry of Energy | RESTORE grant selection | 2025-04-17</a:t>
            </a:r>
          </a:p>
          <a:p>
            <a:r>
              <a:rPr dirty="0"/>
              <a:t>https://me.government.bg/bg/news/82-proekta-na-obshta-stoinost-pochti-1-150-mlrd-lv-shte-badat-finansirani-po-restore-3640.html</a:t>
            </a:r>
          </a:p>
          <a:p>
            <a:r>
              <a:rPr dirty="0"/>
              <a:t>Official original award | 82projectsselection</a:t>
            </a:r>
          </a:p>
          <a:p>
            <a:r>
              <a:rPr dirty="0"/>
              <a:t>82projects;9,712.89MWhusable;BGN1,149,013,428.49. Later81/9750MWhimplementationupdateisaseparatedatedcohort.</a:t>
            </a:r>
          </a:p>
          <a:p>
            <a:endParaRPr dirty="0"/>
          </a:p>
          <a:p>
            <a:r>
              <a:rPr dirty="0"/>
              <a:t>P32 | ERU | Storage market access | 2026-07-20</a:t>
            </a:r>
          </a:p>
          <a:p>
            <a:r>
              <a:rPr dirty="0"/>
              <a:t>https://eru.gov.cz/ukladani-elektriny</a:t>
            </a:r>
          </a:p>
          <a:p>
            <a:r>
              <a:rPr dirty="0"/>
              <a:t>Official current licensing guidance | </a:t>
            </a:r>
            <a:r>
              <a:rPr dirty="0" err="1"/>
              <a:t>Independentconnection</a:t>
            </a:r>
            <a:endParaRPr dirty="0"/>
          </a:p>
          <a:p>
            <a:r>
              <a:rPr dirty="0"/>
              <a:t>LexOZEIIIenablesstandalonestorage;notaninvestmentawardprogramme.</a:t>
            </a:r>
          </a:p>
          <a:p>
            <a:endParaRPr dirty="0"/>
          </a:p>
          <a:p>
            <a:r>
              <a:rPr dirty="0"/>
              <a:t>P33 | Lithuanian Ministry of Energy | 2025 annual report | 2026</a:t>
            </a:r>
          </a:p>
          <a:p>
            <a:r>
              <a:rPr dirty="0"/>
              <a:t>https://enmin.lrv.lt/public/canonical/1779969607/7081/EM_2025_m_veiklos_ataskaita.pdf</a:t>
            </a:r>
          </a:p>
          <a:p>
            <a:r>
              <a:rPr dirty="0"/>
              <a:t>Officialannualreport;search-indextextverified,PDF403 | Large-scale storage </a:t>
            </a:r>
            <a:r>
              <a:rPr dirty="0" err="1"/>
              <a:t>supportsection</a:t>
            </a:r>
            <a:endParaRPr dirty="0"/>
          </a:p>
          <a:p>
            <a:r>
              <a:rPr dirty="0"/>
              <a:t>102mEUR/27projectsfirstcall;44.7mEURfollow-upQ4 2025.Underlying180mEURschemeincludesdirect-to-gridandconnected-to-generation;purestandaloneMWnotisolated.</a:t>
            </a:r>
          </a:p>
          <a:p>
            <a:endParaRPr dirty="0"/>
          </a:p>
          <a:p>
            <a:r>
              <a:rPr dirty="0"/>
              <a:t>P34 | European Commission | Hungary RRP grid storage measure C6.I4 | 2023</a:t>
            </a:r>
          </a:p>
          <a:p>
            <a:r>
              <a:rPr dirty="0"/>
              <a:t>https://commission.europa.eu/system/files/2023-11/SWD_2023_384_1_EN_autre_document_travail_service_part1_v5.pdf</a:t>
            </a:r>
          </a:p>
          <a:p>
            <a:r>
              <a:rPr dirty="0" err="1"/>
              <a:t>OfficialRRPassessment</a:t>
            </a:r>
            <a:r>
              <a:rPr dirty="0"/>
              <a:t> | C6.I4</a:t>
            </a:r>
          </a:p>
          <a:p>
            <a:r>
              <a:rPr dirty="0"/>
              <a:t>885MWh revised objective for </a:t>
            </a:r>
            <a:r>
              <a:rPr dirty="0" err="1"/>
              <a:t>gridstoragefor</a:t>
            </a:r>
            <a:r>
              <a:rPr dirty="0"/>
              <a:t> </a:t>
            </a:r>
            <a:r>
              <a:rPr dirty="0" err="1"/>
              <a:t>marketparticipants;notconfirmedaward</a:t>
            </a:r>
            <a:r>
              <a:rPr dirty="0"/>
              <a:t>. 2026Jedlikbusiness/self-</a:t>
            </a:r>
            <a:r>
              <a:rPr dirty="0" err="1"/>
              <a:t>useandhouseholdprogrammesexcluded</a:t>
            </a:r>
            <a:r>
              <a:rPr dirty="0"/>
              <a:t>.</a:t>
            </a:r>
          </a:p>
          <a:p>
            <a:endParaRPr dirty="0"/>
          </a:p>
          <a:p>
            <a:r>
              <a:rPr dirty="0"/>
              <a:t>P35 | KIK | Storage pilot </a:t>
            </a:r>
            <a:r>
              <a:rPr dirty="0" err="1"/>
              <a:t>programme</a:t>
            </a:r>
            <a:r>
              <a:rPr dirty="0"/>
              <a:t> | accessed2026-10-22</a:t>
            </a:r>
          </a:p>
          <a:p>
            <a:r>
              <a:rPr dirty="0"/>
              <a:t>https://kik.ee/et/toetatavad-tegevused/energiasalvestuse-seadmete-pilootprojektide-arendamine</a:t>
            </a:r>
          </a:p>
          <a:p>
            <a:r>
              <a:rPr dirty="0" err="1"/>
              <a:t>Programme</a:t>
            </a:r>
            <a:r>
              <a:rPr dirty="0"/>
              <a:t> </a:t>
            </a:r>
            <a:r>
              <a:rPr dirty="0" err="1"/>
              <a:t>existence,round</a:t>
            </a:r>
            <a:r>
              <a:rPr dirty="0"/>
              <a:t> reconciliation incomplete | </a:t>
            </a:r>
            <a:r>
              <a:rPr dirty="0" err="1"/>
              <a:t>Programme</a:t>
            </a:r>
            <a:r>
              <a:rPr dirty="0"/>
              <a:t> page</a:t>
            </a:r>
          </a:p>
          <a:p>
            <a:r>
              <a:rPr dirty="0"/>
              <a:t>EstonianstoragepilotsareseparatefromBBCM;new2027roundnotassumed.</a:t>
            </a:r>
          </a:p>
          <a:p>
            <a:endParaRPr dirty="0"/>
          </a:p>
          <a:p>
            <a:r>
              <a:rPr dirty="0"/>
              <a:t>P36 | AST | Baltic Balancing Capacity Market | 2026</a:t>
            </a:r>
          </a:p>
          <a:p>
            <a:r>
              <a:rPr dirty="0"/>
              <a:t>https://www.ast.lv/en/content/balancing-and-other-ancillary-services</a:t>
            </a:r>
          </a:p>
          <a:p>
            <a:r>
              <a:rPr dirty="0" err="1"/>
              <a:t>Officialoperator</a:t>
            </a:r>
            <a:r>
              <a:rPr dirty="0"/>
              <a:t>/</a:t>
            </a:r>
            <a:r>
              <a:rPr dirty="0" err="1"/>
              <a:t>serviceinformation</a:t>
            </a:r>
            <a:r>
              <a:rPr dirty="0"/>
              <a:t> | Report10.2025-07.2026</a:t>
            </a:r>
          </a:p>
          <a:p>
            <a:r>
              <a:rPr dirty="0"/>
              <a:t>BBCMserviceawardsmustnotbeinterpretedasnew-buildgrantallocations.</a:t>
            </a:r>
          </a:p>
          <a:p>
            <a:endParaRPr dirty="0"/>
          </a:p>
          <a:p>
            <a:r>
              <a:rPr dirty="0"/>
              <a:t>S26 | PSE | Main capacity auction for 2030 | 2025-12</a:t>
            </a:r>
          </a:p>
          <a:p>
            <a:r>
              <a:rPr dirty="0"/>
              <a:t>https://www.pse.pl/aukcja-glowna-na-rok-dostaw-2030</a:t>
            </a:r>
          </a:p>
          <a:p>
            <a:r>
              <a:rPr dirty="0"/>
              <a:t>Official auction page | Preliminary results / rounds</a:t>
            </a:r>
          </a:p>
          <a:p>
            <a:r>
              <a:rPr dirty="0"/>
              <a:t>Closing price 465.02 PLN/kW-year for capacity obligation, not nameplate BESS.</a:t>
            </a:r>
          </a:p>
          <a:p>
            <a:endParaRPr dirty="0"/>
          </a:p>
          <a:p>
            <a:r>
              <a:rPr dirty="0"/>
              <a:t>S27 | Modo Energy | Poland obligations and derating | 2026, live</a:t>
            </a:r>
          </a:p>
          <a:p>
            <a:r>
              <a:rPr dirty="0"/>
              <a:t>https://modoenergy.github.io/modo-charts/charts/europe/poland/poland-bess-capacity-kwd-v2.html</a:t>
            </a:r>
          </a:p>
          <a:p>
            <a:r>
              <a:rPr dirty="0"/>
              <a:t>Consultancy chart citing PSE | Chart note</a:t>
            </a:r>
          </a:p>
          <a:p>
            <a:r>
              <a:rPr dirty="0"/>
              <a:t>Delivery 2030 battery factor about 13%. Verify exact certified factor for investment.</a:t>
            </a:r>
          </a:p>
          <a:p>
            <a:endParaRPr dirty="0"/>
          </a:p>
          <a:p>
            <a:r>
              <a:rPr dirty="0"/>
              <a:t>S37 | Bulgarian Ministry of Energy | RESTORE project progress | 2026-04-17</a:t>
            </a:r>
          </a:p>
          <a:p>
            <a:r>
              <a:rPr dirty="0"/>
              <a:t>https://me.government.bg/bg/news/ministar-traikov-proveri-na-myasto-investiciya-v-industrialni-baterii-s-finansirane-po-plana-za-vazstanovyavane-i-ustoichivost-3824.html</a:t>
            </a:r>
          </a:p>
          <a:p>
            <a:r>
              <a:rPr dirty="0"/>
              <a:t>Official progress release | 81 projects</a:t>
            </a:r>
          </a:p>
          <a:p>
            <a:r>
              <a:rPr dirty="0"/>
              <a:t>About 9750 MWh under implementation. Does not establish operating or standalone-only capacity.</a:t>
            </a:r>
          </a:p>
          <a:p>
            <a:endParaRPr dirty="0"/>
          </a:p>
          <a:p>
            <a:r>
              <a:rPr dirty="0"/>
              <a:t>S38 | European Commission | RESTORE </a:t>
            </a:r>
            <a:r>
              <a:rPr dirty="0" err="1"/>
              <a:t>programme</a:t>
            </a:r>
            <a:r>
              <a:rPr dirty="0"/>
              <a:t> | Live, accessed 2026-10-22</a:t>
            </a:r>
          </a:p>
          <a:p>
            <a:r>
              <a:rPr dirty="0"/>
              <a:t>https://reforms-investments.ec.europa.eu/projects/national-infrastructure-storage-electricity-restore_en</a:t>
            </a:r>
          </a:p>
          <a:p>
            <a:r>
              <a:rPr dirty="0"/>
              <a:t>Official </a:t>
            </a:r>
            <a:r>
              <a:rPr dirty="0" err="1"/>
              <a:t>programme</a:t>
            </a:r>
            <a:r>
              <a:rPr dirty="0"/>
              <a:t> | EUR603m RRF</a:t>
            </a:r>
          </a:p>
          <a:p>
            <a:r>
              <a:rPr dirty="0"/>
              <a:t>Public capital support. Award and delivery risk remain project-specific.</a:t>
            </a:r>
          </a:p>
          <a:p>
            <a:endParaRPr dirty="0"/>
          </a:p>
          <a:p>
            <a:r>
              <a:rPr dirty="0"/>
              <a:t>S60 | European Commission | Hungary NECP assessment | 2025</a:t>
            </a:r>
          </a:p>
          <a:p>
            <a:r>
              <a:rPr dirty="0"/>
              <a:t>https://commission.europa.eu/document/download/af5b3050-1fa6-4977-a129-fd3161913d01_en?filename=HU_Extract_SWD+2025_140.pdf</a:t>
            </a:r>
          </a:p>
          <a:p>
            <a:r>
              <a:rPr dirty="0"/>
              <a:t>Official plan assessment | Flexibility</a:t>
            </a:r>
          </a:p>
          <a:p>
            <a:r>
              <a:rPr dirty="0"/>
              <a:t>Published target / policy context. Current project eligibility requires local DD.</a:t>
            </a:r>
          </a:p>
          <a:p>
            <a:endParaRPr dirty="0"/>
          </a:p>
          <a:p>
            <a:r>
              <a:rPr dirty="0"/>
              <a:t>S61 | European Commission JRC | European energy storage inventory | 2026-05-04</a:t>
            </a:r>
          </a:p>
          <a:p>
            <a:r>
              <a:rPr dirty="0"/>
              <a:t>https://joint-research-centre.ec.europa.eu/jrc-news-and-updates/european-energy-storage-inventory-now-tracks-storage-deployment-evolution-2026-05-04_en</a:t>
            </a:r>
          </a:p>
          <a:p>
            <a:r>
              <a:rPr dirty="0"/>
              <a:t>Official inventory description | Deployment evolution</a:t>
            </a:r>
          </a:p>
          <a:p>
            <a:r>
              <a:rPr dirty="0"/>
              <a:t>Inventory useful for project-level reconciliation. Not a pure standalone census.</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Region inset: Natural Earth 1:110m countries, https://github.com/nvkelso/natural-earth-vector/blob/master/geojson/ne_110m_admin_0_countries.geojson . Common Lambert conformal conic European frame. Blue fill shows the exact country membership of this report region; grey is geographic context. Country borders are indicative.</a:t>
            </a:r>
          </a:p>
          <a:p>
            <a:endParaRPr dirty="0"/>
          </a:p>
          <a:p>
            <a:r>
              <a:rPr dirty="0"/>
              <a:t>GB: https://www.ofgem.gov.uk/sites/default/files/2025-09/annual-report-capacity-market-operations-2024-25.pdf</a:t>
            </a:r>
          </a:p>
          <a:p>
            <a:r>
              <a:rPr dirty="0"/>
              <a:t>LDES: https://www.ofgem.gov.uk/sites/default/files/2025-04/Application%20guidance%20LDES%20window%201.pdf</a:t>
            </a:r>
          </a:p>
          <a:p>
            <a:r>
              <a:rPr dirty="0"/>
              <a:t>DE: https://www.gesetze-im-internet.de/stromvkg/BJNR0D2AB0026.html</a:t>
            </a:r>
          </a:p>
          <a:p>
            <a:r>
              <a:rPr dirty="0"/>
              <a:t>FR: https://www.cre.fr/electricite/marche-de-gros-de-lelectricite/mecanisme-de-capacite-principes-et-procedures.html</a:t>
            </a:r>
          </a:p>
          <a:p>
            <a:r>
              <a:rPr dirty="0"/>
              <a:t>BE: https://www.elia.be/-/media/project/elia/elia-site/electricity-market-and-system/adequacy/crm/2023/20230404_elia__crm3-uk.pdf</a:t>
            </a:r>
          </a:p>
          <a:p>
            <a:r>
              <a:rPr dirty="0"/>
              <a:t>IE: https://www.sem-o.com/sites/semo/files/2025-02/Final-Auction-Information-Pack-for-the-2028_2029-T-4-Capacity-Auction-v1.0.pdf</a:t>
            </a:r>
          </a:p>
          <a:p>
            <a:r>
              <a:rPr dirty="0"/>
              <a:t>IT: https://www.terna.it/it/sistema-elettrico/mercato-capacita</a:t>
            </a:r>
          </a:p>
          <a:p>
            <a:r>
              <a:rPr dirty="0"/>
              <a:t>GR: https://greece.representation.ec.europa.eu/nea-kai-ekdiloseis/nea/i-epitropi-egkrinei-elliniko-kathestos-sto-plaisio-toy-mihanismoy-anakampsis-kai-anthektikotitas-gia-2022-09-05_el</a:t>
            </a:r>
          </a:p>
          <a:p>
            <a:r>
              <a:rPr dirty="0"/>
              <a:t>PL: https://www.gkpge.pl/grupa-pge/dla-mediow/komunikaty-prasowe/korporacyjne/pge-rozpoczela-budowe-jednego-z-najwiekszych-bateryjnych-magazynow-energii-elektrycznej-w-europie</a:t>
            </a:r>
          </a:p>
          <a:p>
            <a:r>
              <a:rPr dirty="0"/>
              <a:t>Blue inline highlights identify fixed/indexed capacity or storage premiums, not fixed total asset income. Tenors depend on project category, investment thresholds and auction rules. LDES is cap-and-floor, Greece revenue-adjusted aid, grants one-off and reserve services short-term. Future contract rights are not booked before award. France max15 years per current CRE procedure supersedes older March wording below15 years. Ireland max10 is conditional on auction/category parameters; no universal10-year award inferred. Poland17 years is observed project evidence for2029 under previous rules, not a promise for the post2030 reform.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err="1"/>
              <a:t>Milestonesaresequence</a:t>
            </a:r>
            <a:r>
              <a:rPr dirty="0"/>
              <a:t>, not an </a:t>
            </a:r>
            <a:r>
              <a:rPr dirty="0" err="1"/>
              <a:t>axiswithproportionatedates;deliveryyearsnotspecificCODdays</a:t>
            </a:r>
            <a:r>
              <a:rPr dirty="0"/>
              <a:t>. July2026admissionwindowclosed. Bothfuture16GWhrequirementand27kEUR/MWh-</a:t>
            </a:r>
            <a:r>
              <a:rPr dirty="0" err="1"/>
              <a:t>yearcapofficial</a:t>
            </a:r>
            <a:r>
              <a:rPr dirty="0"/>
              <a:t>; </a:t>
            </a:r>
            <a:r>
              <a:rPr dirty="0" err="1"/>
              <a:t>noawardyetassumed</a:t>
            </a:r>
            <a:r>
              <a:rPr dirty="0"/>
              <a:t>. Fillfactor80-100%isanalyststress;2025supply&gt;4xdemandprovidesfull-fillreferencebutdoesnotguaranteefutureparticipation. </a:t>
            </a:r>
            <a:r>
              <a:rPr dirty="0" err="1"/>
              <a:t>Qualifiedvsconstructionenergyandcostboundariesmustbereconciled</a:t>
            </a:r>
            <a:r>
              <a:rPr dirty="0"/>
              <a:t>. </a:t>
            </a:r>
            <a:r>
              <a:rPr dirty="0" err="1"/>
              <a:t>Allzonalmin</a:t>
            </a:r>
            <a:r>
              <a:rPr dirty="0"/>
              <a:t>/maxaspreviousvalidateddeck;noNorthernprocurement2029. Later2030rounddate/</a:t>
            </a:r>
            <a:r>
              <a:rPr dirty="0" err="1"/>
              <a:t>volumeU</a:t>
            </a:r>
            <a:r>
              <a:rPr dirty="0"/>
              <a:t>.</a:t>
            </a:r>
          </a:p>
          <a:p>
            <a:endParaRPr dirty="0"/>
          </a:p>
          <a:p>
            <a:r>
              <a:rPr dirty="0"/>
              <a:t>MAPIT | Terna | </a:t>
            </a:r>
            <a:r>
              <a:rPr dirty="0" err="1"/>
              <a:t>Contesto</a:t>
            </a:r>
            <a:r>
              <a:rPr dirty="0"/>
              <a:t> ed </a:t>
            </a:r>
            <a:r>
              <a:rPr dirty="0" err="1"/>
              <a:t>evoluzione</a:t>
            </a:r>
            <a:r>
              <a:rPr dirty="0"/>
              <a:t> del Sistema </a:t>
            </a:r>
            <a:r>
              <a:rPr dirty="0" err="1"/>
              <a:t>Elettrico</a:t>
            </a:r>
            <a:r>
              <a:rPr dirty="0"/>
              <a:t> | 2019</a:t>
            </a:r>
          </a:p>
          <a:p>
            <a:r>
              <a:rPr dirty="0"/>
              <a:t>https://download.terna.it/terna/Contesto%20ed%20evoluzione%20del%20Sistema%20Elettrico_8d75639fa148d01.pdf</a:t>
            </a:r>
          </a:p>
          <a:p>
            <a:r>
              <a:rPr dirty="0"/>
              <a:t>Official map, cropped | Printed p.52, Figure 54, right-hand 2021 configuration</a:t>
            </a:r>
          </a:p>
          <a:p>
            <a:r>
              <a:rPr dirty="0"/>
              <a:t>Seven-zone geography; verified against current GME glossary and Terna Lightbox: https://lightbox.terna.it/it/insight/riorganizzazione-zone-mercato-elettrico</a:t>
            </a:r>
          </a:p>
          <a:p>
            <a:endParaRPr dirty="0"/>
          </a:p>
          <a:p>
            <a:r>
              <a:rPr dirty="0"/>
              <a:t>P15 | Terna | First MACSE auction outcome | 2025</a:t>
            </a:r>
          </a:p>
          <a:p>
            <a:r>
              <a:rPr dirty="0"/>
              <a:t>https://www.terna-reports.it/2025/report-on-operations/main-events-of-2025</a:t>
            </a:r>
          </a:p>
          <a:p>
            <a:r>
              <a:rPr dirty="0"/>
              <a:t>Official annual report | 30September2025</a:t>
            </a:r>
          </a:p>
          <a:p>
            <a:r>
              <a:rPr dirty="0"/>
              <a:t>10GWh lithium-ion awarded for2028.</a:t>
            </a:r>
          </a:p>
          <a:p>
            <a:endParaRPr dirty="0"/>
          </a:p>
          <a:p>
            <a:r>
              <a:rPr dirty="0"/>
              <a:t>P16 | Terna | 9M2025 results | 2025-11</a:t>
            </a:r>
          </a:p>
          <a:p>
            <a:r>
              <a:rPr dirty="0"/>
              <a:t>https://download.terna.it/terna/Terna_risultati_30_settembre_2025_8de22c7addc9e21.pdf</a:t>
            </a:r>
          </a:p>
          <a:p>
            <a:r>
              <a:rPr dirty="0"/>
              <a:t>Official financial release | MACSE event</a:t>
            </a:r>
          </a:p>
          <a:p>
            <a:r>
              <a:rPr dirty="0"/>
              <a:t>Weighted awardEUR12,959/</a:t>
            </a:r>
            <a:r>
              <a:rPr dirty="0" err="1"/>
              <a:t>qualifiedMWh</a:t>
            </a:r>
            <a:r>
              <a:rPr dirty="0"/>
              <a:t>-year; supply over4x demand.</a:t>
            </a:r>
          </a:p>
          <a:p>
            <a:endParaRPr dirty="0"/>
          </a:p>
          <a:p>
            <a:r>
              <a:rPr dirty="0"/>
              <a:t>P17 | ARERA | Final MACSE2029 premium cap | 2026-09-24</a:t>
            </a:r>
          </a:p>
          <a:p>
            <a:r>
              <a:rPr dirty="0"/>
              <a:t>https://www.arera.it/fileadmin/allegati/docs/26/332-2026-R-eel.pdf</a:t>
            </a:r>
          </a:p>
          <a:p>
            <a:r>
              <a:rPr dirty="0"/>
              <a:t>Final decision332/2026/R/eel | Printedp11 decision1; pp9-10 cost methodology</a:t>
            </a:r>
          </a:p>
          <a:p>
            <a:r>
              <a:rPr dirty="0"/>
              <a:t>27,000EUR/MWh-year cap for24Nov2026 auction. Cap is not clearing forecast. Final law supersedes22,000 consultation proposal.</a:t>
            </a:r>
          </a:p>
          <a:p>
            <a:endParaRPr dirty="0"/>
          </a:p>
          <a:p>
            <a:r>
              <a:rPr dirty="0"/>
              <a:t>S16 | Terna / MASE | 2029 storage requirement | 2026-05-20 approval</a:t>
            </a:r>
          </a:p>
          <a:p>
            <a:r>
              <a:rPr dirty="0"/>
              <a:t>https://download.terna.it/terna/Fabbisogno_di_nuova_capacita_di_stoccaggio_al_2029_8debcba830a85f3.pdf</a:t>
            </a:r>
          </a:p>
          <a:p>
            <a:r>
              <a:rPr dirty="0"/>
              <a:t>Approved procurement requirement | Zonal minimum / maximum table</a:t>
            </a:r>
          </a:p>
          <a:p>
            <a:r>
              <a:rPr dirty="0"/>
              <a:t>16 GWh requirement. North and Centre-North maximum zero in this procurement.</a:t>
            </a:r>
          </a:p>
          <a:p>
            <a:endParaRPr dirty="0"/>
          </a:p>
          <a:p>
            <a:r>
              <a:rPr dirty="0"/>
              <a:t>S17 | Modo Energy | MACSE 2026 auction rules | 2026-06</a:t>
            </a:r>
          </a:p>
          <a:p>
            <a:r>
              <a:rPr dirty="0"/>
              <a:t>https://modoenergy.com/research/it/italy-macse-2026-auction-bess-rules-terna</a:t>
            </a:r>
          </a:p>
          <a:p>
            <a:r>
              <a:rPr dirty="0"/>
              <a:t>Primary consultancy interpretation | Auction calendar and qualification</a:t>
            </a:r>
          </a:p>
          <a:p>
            <a:r>
              <a:rPr dirty="0"/>
              <a:t>24 November 2026 auction and 2029 delivery. Timing is prospective as of report date.</a:t>
            </a:r>
          </a:p>
          <a:p>
            <a:endParaRPr dirty="0"/>
          </a:p>
          <a:p>
            <a:r>
              <a:rPr dirty="0"/>
              <a:t>S53 | Baringa | Italy after the first MACSE auction | 2025-12-18</a:t>
            </a:r>
          </a:p>
          <a:p>
            <a:r>
              <a:rPr dirty="0"/>
              <a:t>https://www.baringa.com/en/insights/low-carbon-capital/did-you-miss-out-on-italys-macse-auction/</a:t>
            </a:r>
          </a:p>
          <a:p>
            <a:r>
              <a:rPr dirty="0"/>
              <a:t>Public introduction, remaining article gated | Public opening</a:t>
            </a:r>
          </a:p>
          <a:p>
            <a:r>
              <a:rPr dirty="0"/>
              <a:t>Repeat auction strategy versus zonal merchant strategy. No gated numbers assumed.</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CM2028 calendar and final rating rules are on slide8. MACSE2028 retained CM rating in DTF2 Annex4 p32 is an adequacy valuation rule, not evidence of permission to receive both capacity premiums. Check same-asset eligibility and dispatch rights.</a:t>
            </a:r>
          </a:p>
          <a:p>
            <a:r>
              <a:rPr dirty="0"/>
              <a:t>CM01 | Terna | CM Asta Madre 2028 announcement | 2026-10-19</a:t>
            </a:r>
          </a:p>
          <a:p>
            <a:r>
              <a:rPr dirty="0"/>
              <a:t>https://www.terna.it/en/electric-system/publications/operators-news/detail/asta-madre-mercato-capacita-periodo-consegna-2028</a:t>
            </a:r>
          </a:p>
          <a:p>
            <a:r>
              <a:rPr dirty="0"/>
              <a:t>Official final calendar, directly reviewed | Main deadline table</a:t>
            </a:r>
          </a:p>
          <a:p>
            <a:r>
              <a:rPr dirty="0"/>
              <a:t>3 Nov participation 12:00; 23 Nov qualification 12:00 / Art66 deposit; 14 Dec Art59 deposit; 21 Dec auction 10:00. Italy local time.</a:t>
            </a:r>
          </a:p>
          <a:p>
            <a:endParaRPr dirty="0"/>
          </a:p>
          <a:p>
            <a:r>
              <a:rPr dirty="0"/>
              <a:t>CM02 | Terna / MASE | Final CM 2028 DTF2 Annex4 | published 2026-10-19</a:t>
            </a:r>
          </a:p>
          <a:p>
            <a:r>
              <a:rPr dirty="0"/>
              <a:t>https://download.terna.it/terna/CM_DTF2_allegato_4_2028_mod_derating_8df2b9cd7b1db16.pdf</a:t>
            </a:r>
          </a:p>
          <a:p>
            <a:r>
              <a:rPr dirty="0"/>
              <a:t>Official final attachment, directly reviewed | pp3-4 areas; pp15-16 Tables2-4; p28 Table7; pp32-33 section8.3 Table11; p35</a:t>
            </a:r>
          </a:p>
          <a:p>
            <a:r>
              <a:rPr dirty="0"/>
              <a:t>8 national CM areas. National demand-curve B/C/D 66.2/67.0/67.8 GW CDP is all-tech system adequacy, not incremental procurement or BESS quota. Table11 values are ratings, not derating losses. Retained 2027 factors for specified legacy cohorts and MACSE2028 valuation.</a:t>
            </a:r>
          </a:p>
          <a:p>
            <a:endParaRPr dirty="0"/>
          </a:p>
          <a:p>
            <a:r>
              <a:rPr dirty="0"/>
              <a:t>CM03 | ARERA | 199/2024 coordinated with 263/2026 | 2026-07-07 amendment</a:t>
            </a:r>
          </a:p>
          <a:p>
            <a:r>
              <a:rPr dirty="0"/>
              <a:t>https://www.arera.it/fileadmin/allegati/docs/24/263-2026-R-eel_testo_integrato_199-24.pdf</a:t>
            </a:r>
          </a:p>
          <a:p>
            <a:r>
              <a:rPr dirty="0"/>
              <a:t>Official coordinated final text, directly reviewed | p21 Articles1-2; pp22-24 Article3</a:t>
            </a:r>
          </a:p>
          <a:p>
            <a:r>
              <a:rPr dirty="0"/>
              <a:t>2028 new cap 86000 EUR/MW_CDP-y; existing cap48000; demand-curve C premium73000. Minimum investment215000 EUR/MW. OCGT strike uses variable-cost formula, gas303 </a:t>
            </a:r>
            <a:r>
              <a:rPr dirty="0" err="1"/>
              <a:t>Smc</a:t>
            </a:r>
            <a:r>
              <a:rPr dirty="0"/>
              <a:t>/MWh for2028; no fixed strike assumed.</a:t>
            </a:r>
          </a:p>
          <a:p>
            <a:endParaRPr dirty="0"/>
          </a:p>
          <a:p>
            <a:r>
              <a:rPr dirty="0"/>
              <a:t>CM04 | Terna / MASE | CM </a:t>
            </a:r>
            <a:r>
              <a:rPr dirty="0" err="1"/>
              <a:t>Disciplina</a:t>
            </a:r>
            <a:r>
              <a:rPr dirty="0"/>
              <a:t> Prima </a:t>
            </a:r>
            <a:r>
              <a:rPr dirty="0" err="1"/>
              <a:t>Attuazione</a:t>
            </a:r>
            <a:r>
              <a:rPr dirty="0"/>
              <a:t>, Aug2026 | published 2026-10-19</a:t>
            </a:r>
          </a:p>
          <a:p>
            <a:r>
              <a:rPr dirty="0"/>
              <a:t>https://download.terna.it/terna/DISCIPLINA_PrimaAttuazione_25_ultima_versione_8df2b9e06fa69ea.pdf</a:t>
            </a:r>
          </a:p>
          <a:p>
            <a:r>
              <a:rPr dirty="0"/>
              <a:t>Official final rules, directly reviewed | p21 Art8.1a.X; p44 Art27; pp60-64 Art40; pp86-88 Art67; p94 Art72.2-72.4</a:t>
            </a:r>
          </a:p>
          <a:p>
            <a:r>
              <a:rPr dirty="0"/>
              <a:t>15-year option for qualifying new capacity above minimum investment. Marginal premium subject caps. Offer/availability and reliability-option settlement obligations. Delay to Dec2028 can be requested by30Apr2027; penalty1% of award premium per delayed month times affected CDP.</a:t>
            </a:r>
          </a:p>
          <a:p>
            <a:endParaRPr dirty="0"/>
          </a:p>
          <a:p>
            <a:r>
              <a:rPr dirty="0"/>
              <a:t>CM05 | ARERA | CM DTF2 conformity decision370/2026 | 2026-10-14 PDF</a:t>
            </a:r>
          </a:p>
          <a:p>
            <a:r>
              <a:rPr dirty="0"/>
              <a:t>https://www.arera.it/fileadmin/allegati/docs/26/370-2026-R-eel.pdf</a:t>
            </a:r>
          </a:p>
          <a:p>
            <a:r>
              <a:rPr dirty="0"/>
              <a:t>Official final decision, directly reviewed | pp9-11</a:t>
            </a:r>
          </a:p>
          <a:p>
            <a:r>
              <a:rPr dirty="0"/>
              <a:t>Revised September proposal validated only for delivery2028. Battery pipeline assumptions net expected MACSE2029 awards. Do not extrapolate ratings to later rounds.</a:t>
            </a:r>
          </a:p>
          <a:p>
            <a:endParaRPr dirty="0"/>
          </a:p>
          <a:p>
            <a:r>
              <a:rPr dirty="0"/>
              <a:t>CM06 | Terna | CM 2027 auction outcome report | auction 26-27Feb2025</a:t>
            </a:r>
          </a:p>
          <a:p>
            <a:r>
              <a:rPr dirty="0"/>
              <a:t>https://download.terna.it/terna/Rendiconto-Esiti-Asta-Madre_2027_8dd97982c75d724.pdf</a:t>
            </a:r>
          </a:p>
          <a:p>
            <a:r>
              <a:rPr dirty="0"/>
              <a:t>Official final outcome, directly reviewed | p4 summary; p8 Figure1; pp9-10 Table4</a:t>
            </a:r>
          </a:p>
          <a:p>
            <a:r>
              <a:rPr dirty="0"/>
              <a:t>594 MW new CDP at47000 EUR/MW_CDP-y. Electrochemical storage94.8% of new CDP, implying approx563 MW from rounded published share. Standalone-only subset not separately disclosed.</a:t>
            </a:r>
          </a:p>
          <a:p>
            <a:endParaRPr dirty="0"/>
          </a:p>
          <a:p>
            <a:r>
              <a:rPr dirty="0"/>
              <a:t>CM07 | ARERA | 2025 Annual Report summary | 2025-09-10</a:t>
            </a:r>
          </a:p>
          <a:p>
            <a:r>
              <a:rPr dirty="0"/>
              <a:t>https://www.arera.it/fileadmin/allegati/relaz_ann/25/Sintesi_Relazione_Annuale_2025_10settembre.pdf</a:t>
            </a:r>
          </a:p>
          <a:p>
            <a:r>
              <a:rPr dirty="0"/>
              <a:t>Official annual summary | printed p53, capacity market paragraph</a:t>
            </a:r>
          </a:p>
          <a:p>
            <a:r>
              <a:rPr dirty="0"/>
              <a:t>Delivery2025:89 MW battery CDP, new premium67500 EUR/MW_CDP-y. Delivery2026:84 MW battery CDP, new premium56160. Battery cohorts are not an independent-only commissioned-stock series.</a:t>
            </a:r>
          </a:p>
          <a:p>
            <a:endParaRPr dirty="0"/>
          </a:p>
          <a:p>
            <a:r>
              <a:rPr dirty="0"/>
              <a:t>CM08 | Terna | CM 2025 final outcome report | auction 25-26Jul2024</a:t>
            </a:r>
          </a:p>
          <a:p>
            <a:r>
              <a:rPr dirty="0"/>
              <a:t>https://download.terna.it/terna/Rendiconto_Esiti_Asta_Madre_2025_8dcf4ef84018b81.pdf</a:t>
            </a:r>
          </a:p>
          <a:p>
            <a:r>
              <a:rPr dirty="0"/>
              <a:t>Official final outcome | p4</a:t>
            </a:r>
          </a:p>
          <a:p>
            <a:r>
              <a:rPr dirty="0"/>
              <a:t>174 MW total new authorized CDP at67500 EUR/MW_CDP-y. Initial provisional233 MW superseded.</a:t>
            </a:r>
          </a:p>
          <a:p>
            <a:endParaRPr dirty="0"/>
          </a:p>
          <a:p>
            <a:r>
              <a:rPr dirty="0"/>
              <a:t>CM09 | Terna | Capacity Market operating explanation | live, checked2026-10-23</a:t>
            </a:r>
          </a:p>
          <a:p>
            <a:r>
              <a:rPr dirty="0"/>
              <a:t>https://www.terna.it/it/sistema-elettrico/mercato-capacita</a:t>
            </a:r>
          </a:p>
          <a:p>
            <a:r>
              <a:rPr dirty="0"/>
              <a:t>Official TSO explanation | Opening mechanism description</a:t>
            </a:r>
          </a:p>
          <a:p>
            <a:r>
              <a:rPr dirty="0"/>
              <a:t>Fixed capacity premium plus obligation to offer and repay positive market-reference / strike difference. Existing capacity annual, new capacity may qualify for15years.</a:t>
            </a:r>
          </a:p>
          <a:p>
            <a:endParaRPr dirty="0"/>
          </a:p>
          <a:p>
            <a:r>
              <a:rPr dirty="0"/>
              <a:t>MERGED MACSE / CM: all exact source notes from former CM slide retained below. Shared timeline on Southern regional slide4 includes upcoming auction dates. CM participation closes3Nov2026 12:00, qualification23Nov2026 12:00, applicable Art66 deposit same date, Art59deposit14Dec2026, auction21Dec2026 10:00. Italy local time.</a:t>
            </a:r>
          </a:p>
          <a:p>
            <a:r>
              <a:rPr dirty="0" err="1"/>
              <a:t>ItalyCM</a:t>
            </a:r>
            <a:r>
              <a:rPr dirty="0"/>
              <a:t> checked23Oct2026. Replaces missing/undated CM placeholder.</a:t>
            </a:r>
          </a:p>
          <a:p>
            <a:r>
              <a:rPr dirty="0"/>
              <a:t>CM01 | Terna | CM Asta Madre 2028 announcement | 2026-10-19</a:t>
            </a:r>
          </a:p>
          <a:p>
            <a:r>
              <a:rPr dirty="0"/>
              <a:t>https://www.terna.it/en/electric-system/publications/operators-news/detail/asta-madre-mercato-capacita-periodo-consegna-2028</a:t>
            </a:r>
          </a:p>
          <a:p>
            <a:r>
              <a:rPr dirty="0"/>
              <a:t>Official final calendar, directly reviewed | Main deadline table</a:t>
            </a:r>
          </a:p>
          <a:p>
            <a:r>
              <a:rPr dirty="0"/>
              <a:t>3 Nov participation 12:00; 23 Nov qualification 12:00 / Art66 deposit; 14 Dec Art59 deposit; 21 Dec auction 10:00. Italy local time.</a:t>
            </a:r>
          </a:p>
          <a:p>
            <a:endParaRPr dirty="0"/>
          </a:p>
          <a:p>
            <a:r>
              <a:rPr dirty="0"/>
              <a:t>CM02 | Terna / MASE | Final CM 2028 DTF2 Annex4 | published 2026-10-19</a:t>
            </a:r>
          </a:p>
          <a:p>
            <a:r>
              <a:rPr dirty="0"/>
              <a:t>https://download.terna.it/terna/CM_DTF2_allegato_4_2028_mod_derating_8df2b9cd7b1db16.pdf</a:t>
            </a:r>
          </a:p>
          <a:p>
            <a:r>
              <a:rPr dirty="0"/>
              <a:t>Official final attachment, directly reviewed | pp3-4 areas; pp15-16 Tables2-4; p28 Table7; pp32-33 section8.3 Table11; p35</a:t>
            </a:r>
          </a:p>
          <a:p>
            <a:r>
              <a:rPr dirty="0"/>
              <a:t>8 national CM areas. National demand-curve B/C/D 66.2/67.0/67.8 GW CDP is all-tech system adequacy, not incremental procurement or BESS quota. Table11 values are ratings, not derating losses. Retained 2027 factors for specified legacy cohorts and MACSE2028 valuation.</a:t>
            </a:r>
          </a:p>
          <a:p>
            <a:endParaRPr dirty="0"/>
          </a:p>
          <a:p>
            <a:r>
              <a:rPr dirty="0"/>
              <a:t>CM03 | ARERA | 199/2024 coordinated with 263/2026 | 2026-07-07 amendment</a:t>
            </a:r>
          </a:p>
          <a:p>
            <a:r>
              <a:rPr dirty="0"/>
              <a:t>https://www.arera.it/fileadmin/allegati/docs/24/263-2026-R-eel_testo_integrato_199-24.pdf</a:t>
            </a:r>
          </a:p>
          <a:p>
            <a:r>
              <a:rPr dirty="0"/>
              <a:t>Official coordinated final text, directly reviewed | p21 Articles1-2; pp22-24 Article3</a:t>
            </a:r>
          </a:p>
          <a:p>
            <a:r>
              <a:rPr dirty="0"/>
              <a:t>2028 new cap 86000 EUR/MW_CDP-y; existing cap48000; demand-curve C premium73000. Minimum investment215000 EUR/MW. OCGT strike uses variable-cost formula, gas303 </a:t>
            </a:r>
            <a:r>
              <a:rPr dirty="0" err="1"/>
              <a:t>Smc</a:t>
            </a:r>
            <a:r>
              <a:rPr dirty="0"/>
              <a:t>/MWh for2028; no fixed strike assumed.</a:t>
            </a:r>
          </a:p>
          <a:p>
            <a:endParaRPr dirty="0"/>
          </a:p>
          <a:p>
            <a:r>
              <a:rPr dirty="0"/>
              <a:t>CM04 | Terna / MASE | CM </a:t>
            </a:r>
            <a:r>
              <a:rPr dirty="0" err="1"/>
              <a:t>Disciplina</a:t>
            </a:r>
            <a:r>
              <a:rPr dirty="0"/>
              <a:t> Prima </a:t>
            </a:r>
            <a:r>
              <a:rPr dirty="0" err="1"/>
              <a:t>Attuazione</a:t>
            </a:r>
            <a:r>
              <a:rPr dirty="0"/>
              <a:t>, Aug2026 | published 2026-10-19</a:t>
            </a:r>
          </a:p>
          <a:p>
            <a:r>
              <a:rPr dirty="0"/>
              <a:t>https://download.terna.it/terna/DISCIPLINA_PrimaAttuazione_25_ultima_versione_8df2b9e06fa69ea.pdf</a:t>
            </a:r>
          </a:p>
          <a:p>
            <a:r>
              <a:rPr dirty="0"/>
              <a:t>Official final rules, directly reviewed | p21 Art8.1a.X; p44 Art27; pp60-64 Art40; pp86-88 Art67; p94 Art72.2-72.4</a:t>
            </a:r>
          </a:p>
          <a:p>
            <a:r>
              <a:rPr dirty="0"/>
              <a:t>15-year option for qualifying new capacity above minimum investment. Marginal premium subject caps. Offer/availability and reliability-option settlement obligations. Delay to Dec2028 can be requested by30Apr2027; penalty1% of award premium per delayed month times affected CDP.</a:t>
            </a:r>
          </a:p>
          <a:p>
            <a:endParaRPr dirty="0"/>
          </a:p>
          <a:p>
            <a:r>
              <a:rPr dirty="0"/>
              <a:t>CM05 | ARERA | CM DTF2 conformity decision370/2026 | 2026-10-14 PDF</a:t>
            </a:r>
          </a:p>
          <a:p>
            <a:r>
              <a:rPr dirty="0"/>
              <a:t>https://www.arera.it/fileadmin/allegati/docs/26/370-2026-R-eel.pdf</a:t>
            </a:r>
          </a:p>
          <a:p>
            <a:r>
              <a:rPr dirty="0"/>
              <a:t>Official final decision, directly reviewed | pp9-11</a:t>
            </a:r>
          </a:p>
          <a:p>
            <a:r>
              <a:rPr dirty="0"/>
              <a:t>Revised September proposal validated only for delivery2028. Battery pipeline assumptions net expected MACSE2029 awards. Do not extrapolate ratings to later rounds.</a:t>
            </a:r>
          </a:p>
          <a:p>
            <a:endParaRPr dirty="0"/>
          </a:p>
          <a:p>
            <a:r>
              <a:rPr dirty="0"/>
              <a:t>CM06 | Terna | CM 2027 auction outcome report | auction 26-27Feb2025</a:t>
            </a:r>
          </a:p>
          <a:p>
            <a:r>
              <a:rPr dirty="0"/>
              <a:t>https://download.terna.it/terna/Rendiconto-Esiti-Asta-Madre_2027_8dd97982c75d724.pdf</a:t>
            </a:r>
          </a:p>
          <a:p>
            <a:r>
              <a:rPr dirty="0"/>
              <a:t>Official final outcome, directly reviewed | p4 summary; p8 Figure1; pp9-10 Table4</a:t>
            </a:r>
          </a:p>
          <a:p>
            <a:r>
              <a:rPr dirty="0"/>
              <a:t>594 MW new CDP at47000 EUR/MW_CDP-y. Electrochemical storage94.8% of new CDP, implying approx563 MW from rounded published share. Standalone-only subset not separately disclosed.</a:t>
            </a:r>
          </a:p>
          <a:p>
            <a:endParaRPr dirty="0"/>
          </a:p>
          <a:p>
            <a:r>
              <a:rPr dirty="0"/>
              <a:t>CM07 | ARERA | 2025 Annual Report summary | 2025-09-10</a:t>
            </a:r>
          </a:p>
          <a:p>
            <a:r>
              <a:rPr dirty="0"/>
              <a:t>https://www.arera.it/fileadmin/allegati/relaz_ann/25/Sintesi_Relazione_Annuale_2025_10settembre.pdf</a:t>
            </a:r>
          </a:p>
          <a:p>
            <a:r>
              <a:rPr dirty="0"/>
              <a:t>Official annual summary | printed p53, capacity market paragraph</a:t>
            </a:r>
          </a:p>
          <a:p>
            <a:r>
              <a:rPr dirty="0"/>
              <a:t>Delivery2025:89 MW battery CDP, new premium67500 EUR/MW_CDP-y. Delivery2026:84 MW battery CDP, new premium56160. Battery cohorts are not an independent-only commissioned-stock series.</a:t>
            </a:r>
          </a:p>
          <a:p>
            <a:endParaRPr dirty="0"/>
          </a:p>
          <a:p>
            <a:r>
              <a:rPr dirty="0"/>
              <a:t>CM08 | Terna | CM 2025 final outcome report | auction 25-26Jul2024</a:t>
            </a:r>
          </a:p>
          <a:p>
            <a:r>
              <a:rPr dirty="0"/>
              <a:t>https://download.terna.it/terna/Rendiconto_Esiti_Asta_Madre_2025_8dcf4ef84018b81.pdf</a:t>
            </a:r>
          </a:p>
          <a:p>
            <a:r>
              <a:rPr dirty="0"/>
              <a:t>Official final outcome | p4</a:t>
            </a:r>
          </a:p>
          <a:p>
            <a:r>
              <a:rPr dirty="0"/>
              <a:t>174 MW total new authorized CDP at67500 EUR/MW_CDP-y. Initial provisional233 MW superseded.</a:t>
            </a:r>
          </a:p>
          <a:p>
            <a:endParaRPr dirty="0"/>
          </a:p>
          <a:p>
            <a:r>
              <a:rPr dirty="0"/>
              <a:t>CM09 | Terna | Capacity Market operating explanation | live, checked2026-10-23</a:t>
            </a:r>
          </a:p>
          <a:p>
            <a:r>
              <a:rPr dirty="0"/>
              <a:t>https://www.terna.it/it/sistema-elettrico/mercato-capacita</a:t>
            </a:r>
          </a:p>
          <a:p>
            <a:r>
              <a:rPr dirty="0"/>
              <a:t>Official TSO explanation | Opening mechanism description</a:t>
            </a:r>
          </a:p>
          <a:p>
            <a:r>
              <a:rPr dirty="0"/>
              <a:t>Fixed capacity premium plus obligation to offer and repay positive market-reference / strike difference. Existing capacity annual, new capacity may qualify for15years.</a:t>
            </a:r>
          </a:p>
          <a:p>
            <a:endParaRPr dirty="0"/>
          </a:p>
          <a:p>
            <a:r>
              <a:rPr dirty="0"/>
              <a:t>NEW CAPACITY RATING applies to battery capacity absent from2027 supply curve or offered but not selected. Legacy scope in section8.3 retains2027 factors, including valuation of MACSE2028 Li-ion. This is not a double-payment permission. Do not generalize new factors to legacy cohorts or post2028 auctions.</a:t>
            </a:r>
          </a:p>
          <a:p>
            <a:r>
              <a:rPr dirty="0"/>
              <a:t>Historical2027 </a:t>
            </a:r>
            <a:r>
              <a:rPr dirty="0" err="1"/>
              <a:t>batteryCDP</a:t>
            </a:r>
            <a:r>
              <a:rPr dirty="0"/>
              <a:t> is594×94.8%=563.112MW using rounded published share, shown as~563, not exact register sum. Historical89/84MW fromARERA2025 annual report printedp53. All-tech demand B/C/D is system adequacy including existing/committed resources, not a new-BESS quota. Cap examples:0.4×86000=34400;0.51×86000=43860;0.21×86000=18060EUR/</a:t>
            </a:r>
            <a:r>
              <a:rPr dirty="0" err="1"/>
              <a:t>MWnameplate</a:t>
            </a:r>
            <a:r>
              <a:rPr dirty="0"/>
              <a:t>-year. Official minimuminvestment215000EUR/MW is in workbook; project eligibility denominator to be reconciled with final nomination. Native CM areas schematic in official Annex4 p4; geographical map shows7 GME market zones, annotated Sardegna capacity split. MACSE/CM same-asset eligibility is a legal diligence item, not </a:t>
            </a:r>
            <a:r>
              <a:rPr dirty="0" err="1"/>
              <a:t>assumedstacking</a:t>
            </a:r>
            <a:r>
              <a:rPr dirty="0"/>
              <a:t>.</a:t>
            </a:r>
          </a:p>
          <a:p>
            <a:endParaRPr dirty="0"/>
          </a:p>
          <a:p>
            <a:r>
              <a:rPr dirty="0"/>
              <a:t>CM01 | Terna | CM Asta Madre 2028 announcement | 2026-10-19</a:t>
            </a:r>
          </a:p>
          <a:p>
            <a:r>
              <a:rPr dirty="0"/>
              <a:t>https://www.terna.it/en/electric-system/publications/operators-news/detail/asta-madre-mercato-capacita-periodo-consegna-2028</a:t>
            </a:r>
          </a:p>
          <a:p>
            <a:r>
              <a:rPr dirty="0"/>
              <a:t>Official final calendar, directly reviewed | Main deadline table</a:t>
            </a:r>
          </a:p>
          <a:p>
            <a:r>
              <a:rPr dirty="0"/>
              <a:t>3 Nov participation 12:00; 23 Nov qualification 12:00 / Art66 deposit; 14 Dec Art59 deposit; 21 Dec auction 10:00. Italy local time.</a:t>
            </a:r>
          </a:p>
          <a:p>
            <a:endParaRPr dirty="0"/>
          </a:p>
          <a:p>
            <a:r>
              <a:rPr dirty="0"/>
              <a:t>CM02 | Terna / MASE | Final CM 2028 DTF2 Annex4 | published 2026-10-19</a:t>
            </a:r>
          </a:p>
          <a:p>
            <a:r>
              <a:rPr dirty="0"/>
              <a:t>https://download.terna.it/terna/CM_DTF2_allegato_4_2028_mod_derating_8df2b9cd7b1db16.pdf</a:t>
            </a:r>
          </a:p>
          <a:p>
            <a:r>
              <a:rPr dirty="0"/>
              <a:t>Official final attachment, directly reviewed | pp3-4 areas; pp15-16 Tables2-4; p28 Table7; pp32-33 section8.3 Table11; p35</a:t>
            </a:r>
          </a:p>
          <a:p>
            <a:r>
              <a:rPr dirty="0"/>
              <a:t>8 national CM areas. National demand-curve B/C/D 66.2/67.0/67.8 GW CDP is all-tech system adequacy, not incremental procurement or BESS quota. Table11 values are ratings, not derating losses. Retained 2027 factors for specified legacy cohorts and MACSE2028 valuation.</a:t>
            </a:r>
          </a:p>
          <a:p>
            <a:endParaRPr dirty="0"/>
          </a:p>
          <a:p>
            <a:r>
              <a:rPr dirty="0"/>
              <a:t>CM03 | ARERA | 199/2024 coordinated with 263/2026 | 2026-07-07 amendment</a:t>
            </a:r>
          </a:p>
          <a:p>
            <a:r>
              <a:rPr dirty="0"/>
              <a:t>https://www.arera.it/fileadmin/allegati/docs/24/263-2026-R-eel_testo_integrato_199-24.pdf</a:t>
            </a:r>
          </a:p>
          <a:p>
            <a:r>
              <a:rPr dirty="0"/>
              <a:t>Official coordinated final text, directly reviewed | p21 Articles1-2; pp22-24 Article3</a:t>
            </a:r>
          </a:p>
          <a:p>
            <a:r>
              <a:rPr dirty="0"/>
              <a:t>2028 new cap 86000 EUR/MW_CDP-y; existing cap48000; demand-curve C premium73000. Minimum investment215000 EUR/MW. OCGT strike uses variable-cost formula, gas303 </a:t>
            </a:r>
            <a:r>
              <a:rPr dirty="0" err="1"/>
              <a:t>Smc</a:t>
            </a:r>
            <a:r>
              <a:rPr dirty="0"/>
              <a:t>/MWh for2028; no fixed strike assumed.</a:t>
            </a:r>
          </a:p>
          <a:p>
            <a:endParaRPr dirty="0"/>
          </a:p>
          <a:p>
            <a:r>
              <a:rPr dirty="0"/>
              <a:t>CM04 | Terna / MASE | CM </a:t>
            </a:r>
            <a:r>
              <a:rPr dirty="0" err="1"/>
              <a:t>Disciplina</a:t>
            </a:r>
            <a:r>
              <a:rPr dirty="0"/>
              <a:t> Prima </a:t>
            </a:r>
            <a:r>
              <a:rPr dirty="0" err="1"/>
              <a:t>Attuazione</a:t>
            </a:r>
            <a:r>
              <a:rPr dirty="0"/>
              <a:t>, Aug2026 | published 2026-10-19</a:t>
            </a:r>
          </a:p>
          <a:p>
            <a:r>
              <a:rPr dirty="0"/>
              <a:t>https://download.terna.it/terna/DISCIPLINA_PrimaAttuazione_25_ultima_versione_8df2b9e06fa69ea.pdf</a:t>
            </a:r>
          </a:p>
          <a:p>
            <a:r>
              <a:rPr dirty="0"/>
              <a:t>Official final rules, directly reviewed | p21 Art8.1a.X; p44 Art27; pp60-64 Art40; pp86-88 Art67; p94 Art72.2-72.4</a:t>
            </a:r>
          </a:p>
          <a:p>
            <a:r>
              <a:rPr dirty="0"/>
              <a:t>15-year option for qualifying new capacity above minimum investment. Marginal premium subject caps. Offer/availability and reliability-option settlement obligations. Delay to Dec2028 can be requested by30Apr2027; penalty1% of award premium per delayed month times affected CDP.</a:t>
            </a:r>
          </a:p>
          <a:p>
            <a:endParaRPr dirty="0"/>
          </a:p>
          <a:p>
            <a:r>
              <a:rPr dirty="0"/>
              <a:t>CM05 | ARERA | CM DTF2 conformity decision370/2026 | 2026-10-14 PDF</a:t>
            </a:r>
          </a:p>
          <a:p>
            <a:r>
              <a:rPr dirty="0"/>
              <a:t>https://www.arera.it/fileadmin/allegati/docs/26/370-2026-R-eel.pdf</a:t>
            </a:r>
          </a:p>
          <a:p>
            <a:r>
              <a:rPr dirty="0"/>
              <a:t>Official final decision, directly reviewed | pp9-11</a:t>
            </a:r>
          </a:p>
          <a:p>
            <a:r>
              <a:rPr dirty="0"/>
              <a:t>Revised September proposal validated only for delivery2028. Battery pipeline assumptions net expected MACSE2029 awards. Do not extrapolate ratings to later rounds.</a:t>
            </a:r>
          </a:p>
          <a:p>
            <a:endParaRPr dirty="0"/>
          </a:p>
          <a:p>
            <a:r>
              <a:rPr dirty="0"/>
              <a:t>CM06 | Terna | CM 2027 auction outcome report | auction 26-27Feb2025</a:t>
            </a:r>
          </a:p>
          <a:p>
            <a:r>
              <a:rPr dirty="0"/>
              <a:t>https://download.terna.it/terna/Rendiconto-Esiti-Asta-Madre_2027_8dd97982c75d724.pdf</a:t>
            </a:r>
          </a:p>
          <a:p>
            <a:r>
              <a:rPr dirty="0"/>
              <a:t>Official final outcome, directly reviewed | p4 summary; p8 Figure1; pp9-10 Table4</a:t>
            </a:r>
          </a:p>
          <a:p>
            <a:r>
              <a:rPr dirty="0"/>
              <a:t>594 MW new CDP at47000 EUR/MW_CDP-y. Electrochemical storage94.8% of new CDP, implying approx563 MW from rounded published share. Standalone-only subset not separately disclosed.</a:t>
            </a:r>
          </a:p>
          <a:p>
            <a:endParaRPr dirty="0"/>
          </a:p>
          <a:p>
            <a:r>
              <a:rPr dirty="0"/>
              <a:t>CM07 | ARERA | 2025 Annual Report summary | 2025-09-10</a:t>
            </a:r>
          </a:p>
          <a:p>
            <a:r>
              <a:rPr dirty="0"/>
              <a:t>https://www.arera.it/fileadmin/allegati/relaz_ann/25/Sintesi_Relazione_Annuale_2025_10settembre.pdf</a:t>
            </a:r>
          </a:p>
          <a:p>
            <a:r>
              <a:rPr dirty="0"/>
              <a:t>Official annual summary | printed p53, capacity market paragraph</a:t>
            </a:r>
          </a:p>
          <a:p>
            <a:r>
              <a:rPr dirty="0"/>
              <a:t>Delivery2025:89 MW battery CDP, new premium67500 EUR/MW_CDP-y. Delivery2026:84 MW battery CDP, new premium56160. Battery cohorts are not an independent-only commissioned-stock series.</a:t>
            </a:r>
          </a:p>
          <a:p>
            <a:endParaRPr dirty="0"/>
          </a:p>
          <a:p>
            <a:r>
              <a:rPr dirty="0"/>
              <a:t>CM08 | Terna | CM 2025 final outcome report | auction 25-26Jul2024</a:t>
            </a:r>
          </a:p>
          <a:p>
            <a:r>
              <a:rPr dirty="0"/>
              <a:t>https://download.terna.it/terna/Rendiconto_Esiti_Asta_Madre_2025_8dcf4ef84018b81.pdf</a:t>
            </a:r>
          </a:p>
          <a:p>
            <a:r>
              <a:rPr dirty="0"/>
              <a:t>Official final outcome | p4</a:t>
            </a:r>
          </a:p>
          <a:p>
            <a:r>
              <a:rPr dirty="0"/>
              <a:t>174 MW total new authorized CDP at67500 EUR/MW_CDP-y. Initial provisional233 MW superseded.</a:t>
            </a:r>
          </a:p>
          <a:p>
            <a:endParaRPr dirty="0"/>
          </a:p>
          <a:p>
            <a:r>
              <a:rPr dirty="0"/>
              <a:t>CM09 | Terna | Capacity Market operating explanation | live, checked2026-10-23</a:t>
            </a:r>
          </a:p>
          <a:p>
            <a:r>
              <a:rPr dirty="0"/>
              <a:t>https://www.terna.it/it/sistema-elettrico/mercato-capacita</a:t>
            </a:r>
          </a:p>
          <a:p>
            <a:r>
              <a:rPr dirty="0"/>
              <a:t>Official TSO explanation | Opening mechanism description</a:t>
            </a:r>
          </a:p>
          <a:p>
            <a:r>
              <a:rPr dirty="0"/>
              <a:t>Fixed capacity premium plus obligation to offer and repay positive market-reference / strike difference. Existing capacity annual, new capacity may qualify for15years.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err="1"/>
              <a:t>StandaloneutilityscaleBESSonly</a:t>
            </a:r>
            <a:r>
              <a:rPr dirty="0"/>
              <a:t>. No on-</a:t>
            </a:r>
            <a:r>
              <a:rPr dirty="0" err="1"/>
              <a:t>siteUPS</a:t>
            </a:r>
            <a:r>
              <a:rPr dirty="0"/>
              <a:t>, residential </a:t>
            </a:r>
            <a:r>
              <a:rPr dirty="0" err="1"/>
              <a:t>orC&amp;Istock</a:t>
            </a:r>
            <a:r>
              <a:rPr dirty="0"/>
              <a:t>. </a:t>
            </a:r>
            <a:r>
              <a:rPr dirty="0" err="1"/>
              <a:t>Diagramiscommercialinference</a:t>
            </a:r>
            <a:r>
              <a:rPr dirty="0"/>
              <a:t>; ENGIE-Google primary release verifies portfolio integration but not a dedicated </a:t>
            </a:r>
            <a:r>
              <a:rPr dirty="0" err="1"/>
              <a:t>offsiteSPV</a:t>
            </a:r>
            <a:r>
              <a:rPr dirty="0"/>
              <a:t> contract or disclosed </a:t>
            </a:r>
            <a:r>
              <a:rPr dirty="0" err="1"/>
              <a:t>batteryMW</a:t>
            </a:r>
            <a:r>
              <a:rPr dirty="0"/>
              <a:t>/fees. 100MWIT×1.2PUE×8760/1000=1051.2GWhannualconsumption.100MW×4h×365/1000=146GWhdischarge;146/1051.2=13.8889%. Chargingat88%RTE=165.9GWh. 365cyclesupperillustration </a:t>
            </a:r>
            <a:r>
              <a:rPr dirty="0" err="1"/>
              <a:t>beforeavailability</a:t>
            </a:r>
            <a:r>
              <a:rPr dirty="0"/>
              <a:t>/degradation; </a:t>
            </a:r>
            <a:r>
              <a:rPr dirty="0" err="1"/>
              <a:t>thisisnotbackupdurationorAIDCmarketdemandforecast</a:t>
            </a:r>
            <a:r>
              <a:rPr dirty="0"/>
              <a:t>. Reserve and energy overlap cannot be naively added. Capacity penalties, MACSE dispatch obligations and </a:t>
            </a:r>
            <a:r>
              <a:rPr dirty="0" err="1"/>
              <a:t>grantstackingcheckedprojectbyproject</a:t>
            </a:r>
            <a:r>
              <a:rPr dirty="0"/>
              <a:t>.</a:t>
            </a:r>
          </a:p>
          <a:p>
            <a:endParaRPr dirty="0"/>
          </a:p>
          <a:p>
            <a:r>
              <a:rPr dirty="0"/>
              <a:t>S54 | ENGIE | Google Germany 24/7 CFE partnership | 2026-01-15</a:t>
            </a:r>
          </a:p>
          <a:p>
            <a:r>
              <a:rPr dirty="0"/>
              <a:t>https://www.engie-deutschland.de/en/press/engie-and-google-extend-their-partnership-247-carbon-free-energy-germany</a:t>
            </a:r>
          </a:p>
          <a:p>
            <a:r>
              <a:rPr dirty="0"/>
              <a:t>Official counterparty release | Partnership expansion</a:t>
            </a:r>
          </a:p>
          <a:p>
            <a:r>
              <a:rPr dirty="0"/>
              <a:t>Includes batteries and additional PPAs through 2030. No disclosed dedicated BESS MW or fee.</a:t>
            </a:r>
          </a:p>
          <a:p>
            <a:endParaRPr dirty="0"/>
          </a:p>
          <a:p>
            <a:r>
              <a:rPr dirty="0"/>
              <a:t>S55 | ENTSO-E | Data </a:t>
            </a:r>
            <a:r>
              <a:rPr dirty="0" err="1"/>
              <a:t>centres</a:t>
            </a:r>
            <a:r>
              <a:rPr dirty="0"/>
              <a:t> as grid participants | 2026-05-08</a:t>
            </a:r>
          </a:p>
          <a:p>
            <a:r>
              <a:rPr dirty="0"/>
              <a:t>https://www.entsoe.eu/news/2026/05/08/from-energy-demand-to-grid-support-entso-e-explores-data-centres-dual-role/</a:t>
            </a:r>
          </a:p>
          <a:p>
            <a:r>
              <a:rPr dirty="0"/>
              <a:t>Official TSO association | System integration</a:t>
            </a:r>
          </a:p>
          <a:p>
            <a:r>
              <a:rPr dirty="0"/>
              <a:t>Data </a:t>
            </a:r>
            <a:r>
              <a:rPr dirty="0" err="1"/>
              <a:t>centre</a:t>
            </a:r>
            <a:r>
              <a:rPr dirty="0"/>
              <a:t> grid integration and flexibility. Not a guarantee of remote backup.</a:t>
            </a:r>
          </a:p>
          <a:p>
            <a:endParaRPr dirty="0"/>
          </a:p>
          <a:p>
            <a:r>
              <a:rPr dirty="0"/>
              <a:t>S56 | European Commission | AI grids and data </a:t>
            </a:r>
            <a:r>
              <a:rPr dirty="0" err="1"/>
              <a:t>centre</a:t>
            </a:r>
            <a:r>
              <a:rPr dirty="0"/>
              <a:t> sustainability | 2026-06-04</a:t>
            </a:r>
          </a:p>
          <a:p>
            <a:r>
              <a:rPr dirty="0"/>
              <a:t>https://energy.ec.europa.eu/news/flagship-projects-ai-grids-and-data-centre-sustainability-2026-06-04_en</a:t>
            </a:r>
          </a:p>
          <a:p>
            <a:r>
              <a:rPr dirty="0"/>
              <a:t>Official initiative | Tripartite collaboration</a:t>
            </a:r>
          </a:p>
          <a:p>
            <a:r>
              <a:rPr dirty="0"/>
              <a:t>Cooperation among data </a:t>
            </a:r>
            <a:r>
              <a:rPr dirty="0" err="1"/>
              <a:t>centre</a:t>
            </a:r>
            <a:r>
              <a:rPr dirty="0"/>
              <a:t> operators, energy actors and public authorities.</a:t>
            </a:r>
          </a:p>
          <a:p>
            <a:endParaRPr dirty="0"/>
          </a:p>
          <a:p>
            <a:r>
              <a:rPr dirty="0"/>
              <a:t>S63 | Kingdom research assumptions | Illustrative project economics and AIDC | 2026-10-22</a:t>
            </a:r>
          </a:p>
          <a:p>
            <a:endParaRPr dirty="0"/>
          </a:p>
          <a:p>
            <a:r>
              <a:rPr dirty="0"/>
              <a:t>Analyst calculation, editable | Model inputs and formulas</a:t>
            </a:r>
          </a:p>
          <a:p>
            <a:r>
              <a:rPr dirty="0"/>
              <a:t>Illustrative nominal EUR, pre-tax, unlevered, constant annual cash flow. No project valuation or quoted toll.</a:t>
            </a:r>
          </a:p>
          <a:p>
            <a:endParaRPr dirty="0"/>
          </a:p>
          <a:p>
            <a:r>
              <a:rPr dirty="0"/>
              <a:t>P11 | RTE | PL2026/27 auction report | 2026-07</a:t>
            </a:r>
          </a:p>
          <a:p>
            <a:r>
              <a:rPr dirty="0"/>
              <a:t>https://www.services-rte.com/files/live/sites/services-rte/files/rapport-enchere-public-pl-26-27.pdf</a:t>
            </a:r>
          </a:p>
          <a:p>
            <a:r>
              <a:rPr dirty="0"/>
              <a:t>Official auction report | Printedpp9-12; battery tablep10 and payments p12</a:t>
            </a:r>
          </a:p>
          <a:p>
            <a:r>
              <a:rPr dirty="0"/>
              <a:t>82,446.8MW total;577MW battery contracted (certified basis). EquilibriumEUR28,182.99/MW per delivery period; many existing assets cappedEUR15,000/MW. Not uniform annual BESS remuneration.</a:t>
            </a:r>
          </a:p>
          <a:p>
            <a:endParaRPr dirty="0"/>
          </a:p>
          <a:p>
            <a:r>
              <a:rPr dirty="0"/>
              <a:t>P17 | ARERA | Final MACSE2029 premium cap | 2026-09-24</a:t>
            </a:r>
          </a:p>
          <a:p>
            <a:r>
              <a:rPr dirty="0"/>
              <a:t>https://www.arera.it/fileadmin/allegati/docs/26/332-2026-R-eel.pdf</a:t>
            </a:r>
          </a:p>
          <a:p>
            <a:r>
              <a:rPr dirty="0"/>
              <a:t>Final decision332/2026/R/eel | Printedp11 decision1; pp9-10 cost methodology</a:t>
            </a:r>
          </a:p>
          <a:p>
            <a:r>
              <a:rPr dirty="0"/>
              <a:t>27,000EUR/MWh-year cap for24Nov2026 auction. Cap is not clearing forecast. Final law supersedes22,000 consultation proposal.</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SCOPE: Independent, utility-scale BESS only; no residential, C&amp;I or on-site/UPS AIDC battery demand. </a:t>
            </a:r>
            <a:r>
              <a:rPr dirty="0" err="1"/>
              <a:t>FoM</a:t>
            </a:r>
            <a:r>
              <a:rPr dirty="0"/>
              <a:t> benchmarks can include co-location and are explicitly labelled. Research as of 22 October 2026.</a:t>
            </a:r>
          </a:p>
          <a:p>
            <a:endParaRPr dirty="0"/>
          </a:p>
          <a:p>
            <a:r>
              <a:rPr dirty="0" err="1"/>
              <a:t>Qualitativeinvestmentsequencingisanalystjudgement</a:t>
            </a:r>
            <a:r>
              <a:rPr dirty="0"/>
              <a:t>, </a:t>
            </a:r>
            <a:r>
              <a:rPr dirty="0" err="1"/>
              <a:t>notanIRRranking</a:t>
            </a:r>
            <a:r>
              <a:rPr dirty="0"/>
              <a:t>. </a:t>
            </a:r>
            <a:r>
              <a:rPr dirty="0" err="1"/>
              <a:t>ProprietaryWoodMac</a:t>
            </a:r>
            <a:r>
              <a:rPr dirty="0"/>
              <a:t>/S&amp;P/BNEF/Aurora/</a:t>
            </a:r>
            <a:r>
              <a:rPr dirty="0" err="1"/>
              <a:t>Baringafullreportsandcurveswerenotaccessed</a:t>
            </a:r>
            <a:r>
              <a:rPr dirty="0"/>
              <a:t>. PublicoriginalconsultancyresearchusedwhereavailableandprimaryTSO/regulator/</a:t>
            </a:r>
            <a:r>
              <a:rPr dirty="0" err="1"/>
              <a:t>ministrymaterialanchorspolicystatus</a:t>
            </a:r>
            <a:r>
              <a:rPr dirty="0"/>
              <a:t>. </a:t>
            </a:r>
            <a:r>
              <a:rPr dirty="0" err="1"/>
              <a:t>S&amp;PGlobalCommodityInsights</a:t>
            </a:r>
            <a:r>
              <a:rPr dirty="0"/>
              <a:t>—notS&amp;P500index—</a:t>
            </a:r>
            <a:r>
              <a:rPr dirty="0" err="1"/>
              <a:t>istherelevantresearchprovider</a:t>
            </a:r>
            <a:r>
              <a:rPr dirty="0"/>
              <a:t>. ThecompanionProgramsregistercontains31programmeentriesacross25countries; </a:t>
            </a:r>
            <a:r>
              <a:rPr dirty="0" err="1"/>
              <a:t>countrycoverageincludesGB</a:t>
            </a:r>
            <a:r>
              <a:rPr dirty="0"/>
              <a:t>(</a:t>
            </a:r>
            <a:r>
              <a:rPr dirty="0" err="1"/>
              <a:t>notNI</a:t>
            </a:r>
            <a:r>
              <a:rPr dirty="0"/>
              <a:t>), </a:t>
            </a:r>
            <a:r>
              <a:rPr dirty="0" err="1"/>
              <a:t>Irelandall</a:t>
            </a:r>
            <a:r>
              <a:rPr dirty="0"/>
              <a:t>-</a:t>
            </a:r>
            <a:r>
              <a:rPr dirty="0" err="1"/>
              <a:t>islandI</a:t>
            </a:r>
            <a:r>
              <a:rPr dirty="0"/>
              <a:t>-SEM, </a:t>
            </a:r>
            <a:r>
              <a:rPr dirty="0" err="1"/>
              <a:t>andEE</a:t>
            </a:r>
            <a:r>
              <a:rPr dirty="0"/>
              <a:t>/LV/</a:t>
            </a:r>
            <a:r>
              <a:rPr dirty="0" err="1"/>
              <a:t>LTseparateprogrammeentries</a:t>
            </a:r>
            <a:r>
              <a:rPr dirty="0"/>
              <a:t>. MarketstockassumptionsretainBalticsasgroupandresidualEuropeexplicitly. Do not </a:t>
            </a:r>
            <a:r>
              <a:rPr dirty="0" err="1"/>
              <a:t>interpretpublicevidencegapsasproofthatnocallorawardexists</a:t>
            </a:r>
            <a:r>
              <a:rPr dirty="0"/>
              <a:t>.</a:t>
            </a:r>
          </a:p>
          <a:p>
            <a:endParaRPr dirty="0"/>
          </a:p>
          <a:p>
            <a:r>
              <a:rPr dirty="0"/>
              <a:t>S01 | LCP Delta | EMMES 10 | 2026-06-22</a:t>
            </a:r>
          </a:p>
          <a:p>
            <a:r>
              <a:rPr dirty="0"/>
              <a:t>https://www.lcp.com/en/insights/publications/european-market-monitor-on-energy-storage</a:t>
            </a:r>
          </a:p>
          <a:p>
            <a:r>
              <a:rPr dirty="0"/>
              <a:t>Public publisher page | Utility-scale section and FAQ</a:t>
            </a:r>
          </a:p>
          <a:p>
            <a:r>
              <a:rPr dirty="0"/>
              <a:t>End-2025 </a:t>
            </a:r>
            <a:r>
              <a:rPr dirty="0" err="1"/>
              <a:t>FoM</a:t>
            </a:r>
            <a:r>
              <a:rPr dirty="0"/>
              <a:t> 18.5 GW / 34.4 GWh. Includes co-location. GB 7.2 GW and Italy 1.9 GW use this same definition.</a:t>
            </a:r>
          </a:p>
          <a:p>
            <a:endParaRPr dirty="0"/>
          </a:p>
          <a:p>
            <a:r>
              <a:rPr dirty="0"/>
              <a:t>S10 | Modo Energy | October 2026 forecast changelog | 2026-10</a:t>
            </a:r>
          </a:p>
          <a:p>
            <a:r>
              <a:rPr dirty="0"/>
              <a:t>https://docs.modoenergy.com/pages/oct-2026/uk-europe/changelog/</a:t>
            </a:r>
          </a:p>
          <a:p>
            <a:r>
              <a:rPr dirty="0"/>
              <a:t>Public model methodology | October and July release notes</a:t>
            </a:r>
          </a:p>
          <a:p>
            <a:r>
              <a:rPr dirty="0"/>
              <a:t>Forecasts change by duration, market-access constraints and trading assumptions. Proprietary absolute curves not accessed.</a:t>
            </a:r>
          </a:p>
          <a:p>
            <a:endParaRPr dirty="0"/>
          </a:p>
          <a:p>
            <a:r>
              <a:rPr dirty="0"/>
              <a:t>S47 | Wood Mackenzie | Europe utility storage outlook | 2025-12-15</a:t>
            </a:r>
          </a:p>
          <a:p>
            <a:r>
              <a:rPr dirty="0"/>
              <a:t>https://www.woodmac.com/store/outlook/europe/</a:t>
            </a:r>
          </a:p>
          <a:p>
            <a:r>
              <a:rPr dirty="0"/>
              <a:t>Publisher catalogue, full report not accessed | Europe utility-scale energy storage outlook 2025</a:t>
            </a:r>
          </a:p>
          <a:p>
            <a:r>
              <a:rPr dirty="0"/>
              <a:t>25-country, ten-year forecast product confirmed. No country curves reproduced.</a:t>
            </a:r>
          </a:p>
          <a:p>
            <a:endParaRPr dirty="0"/>
          </a:p>
          <a:p>
            <a:r>
              <a:rPr dirty="0"/>
              <a:t>S48 | Wood Mackenzie | European battery deployment and bottlenecks | 2025</a:t>
            </a:r>
          </a:p>
          <a:p>
            <a:r>
              <a:rPr dirty="0"/>
              <a:t>https://www.woodmac.com/press-releases/european-battery-storage-deployment-expected-to-grow-45-year-over-year-to-16gw-in-2025-as-german-market-faces-500-gw-connection-requests-grid-bottlenecks-and-looming-revenue-canniblisation/</a:t>
            </a:r>
          </a:p>
          <a:p>
            <a:r>
              <a:rPr dirty="0"/>
              <a:t>Public publisher release, vintage-specific | Grid bottlenecks and </a:t>
            </a:r>
            <a:r>
              <a:rPr dirty="0" err="1"/>
              <a:t>cannibalisation</a:t>
            </a:r>
            <a:endParaRPr dirty="0"/>
          </a:p>
          <a:p>
            <a:r>
              <a:rPr dirty="0"/>
              <a:t>Older forecast numbers are not mixed with newer actuals.</a:t>
            </a:r>
          </a:p>
          <a:p>
            <a:endParaRPr dirty="0"/>
          </a:p>
          <a:p>
            <a:r>
              <a:rPr dirty="0"/>
              <a:t>S49 | S&amp;P Global | EU battery market review commentary | 2026-01-29</a:t>
            </a:r>
          </a:p>
          <a:p>
            <a:r>
              <a:rPr dirty="0"/>
              <a:t>https://www.spglobal.com/energy/en/news-research/latest-news/electric-power/012926-eu-installs-record-27-gwh-of-battery-storage-capacity-in-2025-solarpower-europe</a:t>
            </a:r>
          </a:p>
          <a:p>
            <a:r>
              <a:rPr dirty="0"/>
              <a:t>Public publisher article | Sustainable1 forecast paragraph</a:t>
            </a:r>
          </a:p>
          <a:p>
            <a:r>
              <a:rPr dirty="0"/>
              <a:t>About 43 GW Europe </a:t>
            </a:r>
            <a:r>
              <a:rPr dirty="0" err="1"/>
              <a:t>FoM</a:t>
            </a:r>
            <a:r>
              <a:rPr dirty="0"/>
              <a:t> expected end-2026. Forecast, includes co-location, not standalone actual.</a:t>
            </a:r>
          </a:p>
          <a:p>
            <a:endParaRPr dirty="0"/>
          </a:p>
          <a:p>
            <a:r>
              <a:rPr dirty="0"/>
              <a:t>S50 | </a:t>
            </a:r>
            <a:r>
              <a:rPr dirty="0" err="1"/>
              <a:t>BloombergNEF</a:t>
            </a:r>
            <a:r>
              <a:rPr dirty="0"/>
              <a:t> | 100-gigawatt era | 2026-05-07</a:t>
            </a:r>
          </a:p>
          <a:p>
            <a:r>
              <a:rPr dirty="0"/>
              <a:t>https://about.bnef.com/insights/clean-energy/energy-storage-enters-the-100-gigawatt-era-three-things-to-know/</a:t>
            </a:r>
          </a:p>
          <a:p>
            <a:r>
              <a:rPr dirty="0"/>
              <a:t>Public publisher summary | Technology and cost backdrop</a:t>
            </a:r>
          </a:p>
          <a:p>
            <a:r>
              <a:rPr dirty="0"/>
              <a:t>LFP above 90% of 2025 global additions. Not a Europe standalone country forecast.</a:t>
            </a:r>
          </a:p>
          <a:p>
            <a:endParaRPr dirty="0"/>
          </a:p>
          <a:p>
            <a:r>
              <a:rPr dirty="0"/>
              <a:t>S51 | Timera Energy | GB location and trading strategy | 2026-09-21</a:t>
            </a:r>
          </a:p>
          <a:p>
            <a:r>
              <a:rPr dirty="0"/>
              <a:t>https://timera-energy.com/blog/location-and-trading-strategy-driving-gb-bess-value/</a:t>
            </a:r>
          </a:p>
          <a:p>
            <a:r>
              <a:rPr dirty="0"/>
              <a:t>Public consultancy analysis | Revenue capture</a:t>
            </a:r>
          </a:p>
          <a:p>
            <a:r>
              <a:rPr dirty="0"/>
              <a:t>Location and </a:t>
            </a:r>
            <a:r>
              <a:rPr dirty="0" err="1"/>
              <a:t>optimiser</a:t>
            </a:r>
            <a:r>
              <a:rPr dirty="0"/>
              <a:t> strategy differentiate </a:t>
            </a:r>
            <a:r>
              <a:rPr dirty="0" err="1"/>
              <a:t>realised</a:t>
            </a:r>
            <a:r>
              <a:rPr dirty="0"/>
              <a:t> value.</a:t>
            </a:r>
          </a:p>
          <a:p>
            <a:endParaRPr dirty="0"/>
          </a:p>
          <a:p>
            <a:r>
              <a:rPr dirty="0"/>
              <a:t>S52 | Baringa | Risk management and BESS flexibility | 2026-08-27</a:t>
            </a:r>
          </a:p>
          <a:p>
            <a:r>
              <a:rPr dirty="0"/>
              <a:t>https://www.baringa.com/en/industries/energy-resources/low-carbon-solutions/risk-management-for-bess-flexibility-monetisation/</a:t>
            </a:r>
          </a:p>
          <a:p>
            <a:r>
              <a:rPr dirty="0"/>
              <a:t>Public consultancy analysis | Technical constraints and risk control</a:t>
            </a:r>
          </a:p>
          <a:p>
            <a:r>
              <a:rPr dirty="0"/>
              <a:t>Short-term spread, execution, saturation, technical, credit and regulatory risks.</a:t>
            </a:r>
          </a:p>
          <a:p>
            <a:endParaRPr dirty="0"/>
          </a:p>
          <a:p>
            <a:r>
              <a:rPr dirty="0"/>
              <a:t>S53 | Baringa | Italy after the first MACSE auction | 2025-12-18</a:t>
            </a:r>
          </a:p>
          <a:p>
            <a:r>
              <a:rPr dirty="0"/>
              <a:t>https://www.baringa.com/en/insights/low-carbon-capital/did-you-miss-out-on-italys-macse-auction/</a:t>
            </a:r>
          </a:p>
          <a:p>
            <a:r>
              <a:rPr dirty="0"/>
              <a:t>Public introduction, remaining article gated | Public opening</a:t>
            </a:r>
          </a:p>
          <a:p>
            <a:r>
              <a:rPr dirty="0"/>
              <a:t>Repeat auction strategy versus zonal merchant strategy. No gated numbers assumed.</a:t>
            </a:r>
          </a:p>
          <a:p>
            <a:endParaRPr dirty="0"/>
          </a:p>
          <a:p>
            <a:r>
              <a:rPr dirty="0"/>
              <a:t>S62 | Kingdom research assumptions | Standalone planning scenarios | 2026-10-22</a:t>
            </a:r>
          </a:p>
          <a:p>
            <a:endParaRPr dirty="0"/>
          </a:p>
          <a:p>
            <a:r>
              <a:rPr dirty="0"/>
              <a:t>Analyst scenario, editable | Country scenario table</a:t>
            </a:r>
          </a:p>
          <a:p>
            <a:r>
              <a:rPr dirty="0" err="1"/>
              <a:t>Judgemental</a:t>
            </a:r>
            <a:r>
              <a:rPr dirty="0"/>
              <a:t> capacity ranges conditional on permits, connections, financing and competition. Not vendor forecasts.</a:t>
            </a:r>
          </a:p>
          <a:p>
            <a:endParaRPr dirty="0"/>
          </a:p>
          <a:p>
            <a:r>
              <a:rPr dirty="0"/>
              <a:t>S63 | Kingdom research assumptions | Illustrative project economics and AIDC | 2026-10-22</a:t>
            </a:r>
          </a:p>
          <a:p>
            <a:endParaRPr dirty="0"/>
          </a:p>
          <a:p>
            <a:r>
              <a:rPr dirty="0"/>
              <a:t>Analyst calculation, editable | Model inputs and formulas</a:t>
            </a:r>
          </a:p>
          <a:p>
            <a:r>
              <a:rPr dirty="0"/>
              <a:t>Illustrative nominal EUR, pre-tax, unlevered, constant annual cash flow. No project valuation or quoted toll.</a:t>
            </a:r>
          </a:p>
          <a:p>
            <a:endParaRPr dirty="0"/>
          </a:p>
          <a:p>
            <a:r>
              <a:rPr dirty="0"/>
              <a:t>P08 | </a:t>
            </a:r>
            <a:r>
              <a:rPr dirty="0" err="1"/>
              <a:t>Bundesnetzagentur</a:t>
            </a:r>
            <a:r>
              <a:rPr dirty="0"/>
              <a:t> | </a:t>
            </a:r>
            <a:r>
              <a:rPr dirty="0" err="1"/>
              <a:t>StromVKG</a:t>
            </a:r>
            <a:r>
              <a:rPr dirty="0"/>
              <a:t> auction framework | 2026-07-21</a:t>
            </a:r>
          </a:p>
          <a:p>
            <a:r>
              <a:rPr dirty="0"/>
              <a:t>https://www.bundesnetzagentur.de/DE/Fachthemen/ElektrizitaetundGas/Kapazitaetsmarkt/Ausschreibung/start.html</a:t>
            </a:r>
          </a:p>
          <a:p>
            <a:r>
              <a:rPr dirty="0"/>
              <a:t>Official auction framework | Three procurement products</a:t>
            </a:r>
          </a:p>
          <a:p>
            <a:r>
              <a:rPr dirty="0"/>
              <a:t>2026 two4.5GW long-duration rounds;18May2027 generation2GW; broader2027/2029 volumes TBD. These are reduced/system capacity, not BESS allocations.</a:t>
            </a:r>
          </a:p>
          <a:p>
            <a:endParaRPr dirty="0"/>
          </a:p>
          <a:p>
            <a:r>
              <a:rPr dirty="0"/>
              <a:t>P09 | German federal legislation | </a:t>
            </a:r>
            <a:r>
              <a:rPr dirty="0" err="1"/>
              <a:t>StromVKG</a:t>
            </a:r>
            <a:r>
              <a:rPr dirty="0"/>
              <a:t> enacted law | 2026-07-21</a:t>
            </a:r>
          </a:p>
          <a:p>
            <a:r>
              <a:rPr dirty="0"/>
              <a:t>https://www.gesetze-im-internet.de/stromvkg/BJNR0D2AB0026.html</a:t>
            </a:r>
          </a:p>
          <a:p>
            <a:r>
              <a:rPr dirty="0"/>
              <a:t>Enacted law | Sections1,2,4-6,12(5); Annex4</a:t>
            </a:r>
          </a:p>
          <a:p>
            <a:r>
              <a:rPr dirty="0"/>
              <a:t>Delivery starts1Nov2031. Dates8Sep/29Dec2026;18May2027;1Dec2027;1Oct2029, subject statutory adjustment. Long-duration requires10h at80%nameplate and repeatability within3h; conventional2-4h BESS cannot assume eligibility.</a:t>
            </a:r>
          </a:p>
          <a:p>
            <a:endParaRPr dirty="0"/>
          </a:p>
          <a:p>
            <a:r>
              <a:rPr dirty="0"/>
              <a:t>P17 | ARERA | Final MACSE2029 premium cap | 2026-09-24</a:t>
            </a:r>
          </a:p>
          <a:p>
            <a:r>
              <a:rPr dirty="0"/>
              <a:t>https://www.arera.it/fileadmin/allegati/docs/26/332-2026-R-eel.pdf</a:t>
            </a:r>
          </a:p>
          <a:p>
            <a:r>
              <a:rPr dirty="0"/>
              <a:t>Final decision332/2026/R/eel | Printedp11 decision1; pp9-10 cost methodology</a:t>
            </a:r>
          </a:p>
          <a:p>
            <a:r>
              <a:rPr dirty="0"/>
              <a:t>27,000EUR/MWh-year cap for24Nov2026 auction. Cap is not clearing forecast. Final law supersedes22,000 consultation proposal.</a:t>
            </a:r>
          </a:p>
          <a:p>
            <a:endParaRPr dirty="0"/>
          </a:p>
          <a:p>
            <a:r>
              <a:rPr dirty="0"/>
              <a:t>P29 | EC Romania | Standalone aid SA.121308 | 2026-03-06</a:t>
            </a:r>
          </a:p>
          <a:p>
            <a:r>
              <a:rPr dirty="0"/>
              <a:t>https://romania.representation.ec.europa.eu/stiri-evenimente-si-resurse-pentru-presa/stiri/comisia-aproba-o-schema-de-ajutoare-de-stat-notificata-de-romania-valoare-de-150-de-milioane-eur-2026-03-06_ro</a:t>
            </a:r>
          </a:p>
          <a:p>
            <a:r>
              <a:rPr dirty="0"/>
              <a:t>Official aid approval | </a:t>
            </a:r>
            <a:r>
              <a:rPr dirty="0" err="1"/>
              <a:t>Schemepurpose</a:t>
            </a:r>
            <a:endParaRPr dirty="0"/>
          </a:p>
          <a:p>
            <a:r>
              <a:rPr dirty="0"/>
              <a:t>150mEURModernisationFundstandalonebatterygrants;approvalnotaward.</a:t>
            </a:r>
          </a:p>
          <a:p>
            <a:endParaRPr dirty="0"/>
          </a:p>
          <a:p>
            <a:r>
              <a:rPr dirty="0"/>
              <a:t>P30 | AGERPRES / Romanian Prime Minister | Standalone call calendar | 2026-08-17</a:t>
            </a:r>
          </a:p>
          <a:p>
            <a:r>
              <a:rPr dirty="0"/>
              <a:t>https://agerpres.ro/politic/2026/08/17/x--1585910</a:t>
            </a:r>
          </a:p>
          <a:p>
            <a:r>
              <a:rPr dirty="0" err="1"/>
              <a:t>Nationalwire</a:t>
            </a:r>
            <a:r>
              <a:rPr dirty="0"/>
              <a:t> </a:t>
            </a:r>
            <a:r>
              <a:rPr dirty="0" err="1"/>
              <a:t>reportofPMstatement;ministryguideunavailable</a:t>
            </a:r>
            <a:r>
              <a:rPr dirty="0"/>
              <a:t> | </a:t>
            </a:r>
            <a:r>
              <a:rPr dirty="0" err="1"/>
              <a:t>Callcalendar</a:t>
            </a:r>
            <a:endParaRPr dirty="0"/>
          </a:p>
          <a:p>
            <a:r>
              <a:rPr dirty="0"/>
              <a:t>Applications1Sep-30Oct2026;provisionalNov;contractsJan-Feb2027announced;48monthCOD. Keep verification qualifier.</a:t>
            </a:r>
          </a:p>
          <a:p>
            <a:endParaRPr dirty="0"/>
          </a:p>
          <a:p>
            <a:r>
              <a:rPr dirty="0"/>
              <a:t>P31 | Bulgarian Ministry of Energy | RESTORE grant selection | 2025-04-17</a:t>
            </a:r>
          </a:p>
          <a:p>
            <a:r>
              <a:rPr dirty="0"/>
              <a:t>https://me.government.bg/bg/news/82-proekta-na-obshta-stoinost-pochti-1-150-mlrd-lv-shte-badat-finansirani-po-restore-3640.html</a:t>
            </a:r>
          </a:p>
          <a:p>
            <a:r>
              <a:rPr dirty="0"/>
              <a:t>Official original award | 82projectsselection</a:t>
            </a:r>
          </a:p>
          <a:p>
            <a:r>
              <a:rPr dirty="0"/>
              <a:t>82projects;9,712.89MWhusable;BGN1,149,013,428.49. Later81/9750MWhimplementationupdateisaseparatedatedcohort.</a:t>
            </a:r>
          </a:p>
          <a:p>
            <a:endParaRPr dirty="0"/>
          </a:p>
          <a:p>
            <a:r>
              <a:rPr dirty="0"/>
              <a:t>FLAGS | flag-icons | Country flags | accessed 2026-10-22</a:t>
            </a:r>
          </a:p>
          <a:p>
            <a:r>
              <a:rPr dirty="0"/>
              <a:t>https://github.com/lipis/flag-icons</a:t>
            </a:r>
          </a:p>
          <a:p>
            <a:r>
              <a:rPr dirty="0"/>
              <a:t>MIT </a:t>
            </a:r>
            <a:r>
              <a:rPr dirty="0" err="1"/>
              <a:t>licence</a:t>
            </a:r>
            <a:r>
              <a:rPr dirty="0"/>
              <a:t> | flags/4x3</a:t>
            </a:r>
          </a:p>
          <a:p>
            <a:r>
              <a:rPr dirty="0"/>
              <a:t>Official country symbols used as identification assets.</a:t>
            </a:r>
          </a:p>
          <a:p>
            <a:endParaRPr dirty="0"/>
          </a:p>
          <a:p>
            <a:r>
              <a:rPr dirty="0"/>
              <a:t>Preserved former slide8 assumptions and limitations. CM2028 volume sensitivity:594MWtotalnew×94.8%battery=563.112MWCDP;×0.5/1/1.5=281.556/563.112/844.668MWCDP. Analyst analogy only, </a:t>
            </a:r>
            <a:r>
              <a:rPr dirty="0" err="1"/>
              <a:t>lowconfidence</a:t>
            </a:r>
            <a:r>
              <a:rPr dirty="0"/>
              <a:t> due new duration/zonal rating regime and competition, not official BESS quota, </a:t>
            </a:r>
            <a:r>
              <a:rPr dirty="0" err="1"/>
              <a:t>notnameplateGW</a:t>
            </a:r>
            <a:r>
              <a:rPr dirty="0"/>
              <a:t>, </a:t>
            </a:r>
            <a:r>
              <a:rPr dirty="0" err="1"/>
              <a:t>notCODforecast</a:t>
            </a:r>
            <a:r>
              <a:rPr dirty="0"/>
              <a:t>. CM priceanchors47kpriorclearing,73kcurveC,86knewcap; </a:t>
            </a:r>
            <a:r>
              <a:rPr dirty="0" err="1"/>
              <a:t>stressinputsnotpredictedclearingdistribution</a:t>
            </a:r>
            <a:r>
              <a:rPr dirty="0"/>
              <a:t>. </a:t>
            </a:r>
            <a:r>
              <a:rPr dirty="0" err="1"/>
              <a:t>Referenceawardnotbookedasrevenuebeforeselection</a:t>
            </a:r>
            <a:r>
              <a:rPr dirty="0"/>
              <a:t>.</a:t>
            </a:r>
          </a:p>
          <a:p>
            <a:r>
              <a:rPr dirty="0"/>
              <a:t>CM01 | Terna | CM Asta Madre 2028 announcement | 2026-10-19</a:t>
            </a:r>
          </a:p>
          <a:p>
            <a:r>
              <a:rPr dirty="0"/>
              <a:t>https://www.terna.it/en/electric-system/publications/operators-news/detail/asta-madre-mercato-capacita-periodo-consegna-2028</a:t>
            </a:r>
          </a:p>
          <a:p>
            <a:r>
              <a:rPr dirty="0"/>
              <a:t>Official final calendar, directly reviewed | Main deadline table</a:t>
            </a:r>
          </a:p>
          <a:p>
            <a:r>
              <a:rPr dirty="0"/>
              <a:t>3 Nov participation 12:00; 23 Nov qualification 12:00 / Art66 deposit; 14 Dec Art59 deposit; 21 Dec auction 10:00. Italy local time.</a:t>
            </a:r>
          </a:p>
          <a:p>
            <a:endParaRPr dirty="0"/>
          </a:p>
          <a:p>
            <a:r>
              <a:rPr dirty="0"/>
              <a:t>CM02 | Terna / MASE | Final CM 2028 DTF2 Annex4 | published 2026-10-19</a:t>
            </a:r>
          </a:p>
          <a:p>
            <a:r>
              <a:rPr dirty="0"/>
              <a:t>https://download.terna.it/terna/CM_DTF2_allegato_4_2028_mod_derating_8df2b9cd7b1db16.pdf</a:t>
            </a:r>
          </a:p>
          <a:p>
            <a:r>
              <a:rPr dirty="0"/>
              <a:t>Official final attachment, directly reviewed | pp3-4 areas; pp15-16 Tables2-4; p28 Table7; pp32-33 section8.3 Table11; p35</a:t>
            </a:r>
          </a:p>
          <a:p>
            <a:r>
              <a:rPr dirty="0"/>
              <a:t>8 national CM areas. National demand-curve B/C/D 66.2/67.0/67.8 GW CDP is all-tech system adequacy, not incremental procurement or BESS quota. Table11 values are ratings, not derating losses. Retained 2027 factors for specified legacy cohorts and MACSE2028 valuation.</a:t>
            </a:r>
          </a:p>
          <a:p>
            <a:endParaRPr dirty="0"/>
          </a:p>
          <a:p>
            <a:r>
              <a:rPr dirty="0"/>
              <a:t>CM03 | ARERA | 199/2024 coordinated with 263/2026 | 2026-07-07 amendment</a:t>
            </a:r>
          </a:p>
          <a:p>
            <a:r>
              <a:rPr dirty="0"/>
              <a:t>https://www.arera.it/fileadmin/allegati/docs/24/263-2026-R-eel_testo_integrato_199-24.pdf</a:t>
            </a:r>
          </a:p>
          <a:p>
            <a:r>
              <a:rPr dirty="0"/>
              <a:t>Official coordinated final text, directly reviewed | p21 Articles1-2; pp22-24 Article3</a:t>
            </a:r>
          </a:p>
          <a:p>
            <a:r>
              <a:rPr dirty="0"/>
              <a:t>2028 new cap 86000 EUR/MW_CDP-y; existing cap48000; demand-curve C premium73000. Minimum investment215000 EUR/MW. OCGT strike uses variable-cost formula, gas303 </a:t>
            </a:r>
            <a:r>
              <a:rPr dirty="0" err="1"/>
              <a:t>Smc</a:t>
            </a:r>
            <a:r>
              <a:rPr dirty="0"/>
              <a:t>/MWh for2028; no fixed strike assumed.</a:t>
            </a:r>
          </a:p>
          <a:p>
            <a:endParaRPr dirty="0"/>
          </a:p>
          <a:p>
            <a:r>
              <a:rPr dirty="0"/>
              <a:t>CM04 | Terna / MASE | CM </a:t>
            </a:r>
            <a:r>
              <a:rPr dirty="0" err="1"/>
              <a:t>Disciplina</a:t>
            </a:r>
            <a:r>
              <a:rPr dirty="0"/>
              <a:t> Prima </a:t>
            </a:r>
            <a:r>
              <a:rPr dirty="0" err="1"/>
              <a:t>Attuazione</a:t>
            </a:r>
            <a:r>
              <a:rPr dirty="0"/>
              <a:t>, Aug2026 | published 2026-10-19</a:t>
            </a:r>
          </a:p>
          <a:p>
            <a:r>
              <a:rPr dirty="0"/>
              <a:t>https://download.terna.it/terna/DISCIPLINA_PrimaAttuazione_25_ultima_versione_8df2b9e06fa69ea.pdf</a:t>
            </a:r>
          </a:p>
          <a:p>
            <a:r>
              <a:rPr dirty="0"/>
              <a:t>Official final rules, directly reviewed | p21 Art8.1a.X; p44 Art27; pp60-64 Art40; pp86-88 Art67; p94 Art72.2-72.4</a:t>
            </a:r>
          </a:p>
          <a:p>
            <a:r>
              <a:rPr dirty="0"/>
              <a:t>15-year option for qualifying new capacity above minimum investment. Marginal premium subject caps. Offer/availability and reliability-option settlement obligations. Delay to Dec2028 can be requested by30Apr2027; penalty1% of award premium per delayed month times affected CDP.</a:t>
            </a:r>
          </a:p>
          <a:p>
            <a:endParaRPr dirty="0"/>
          </a:p>
          <a:p>
            <a:r>
              <a:rPr dirty="0"/>
              <a:t>CM05 | ARERA | CM DTF2 conformity decision370/2026 | 2026-10-14 PDF</a:t>
            </a:r>
          </a:p>
          <a:p>
            <a:r>
              <a:rPr dirty="0"/>
              <a:t>https://www.arera.it/fileadmin/allegati/docs/26/370-2026-R-eel.pdf</a:t>
            </a:r>
          </a:p>
          <a:p>
            <a:r>
              <a:rPr dirty="0"/>
              <a:t>Official final decision, directly reviewed | pp9-11</a:t>
            </a:r>
          </a:p>
          <a:p>
            <a:r>
              <a:rPr dirty="0"/>
              <a:t>Revised September proposal validated only for delivery2028. Battery pipeline assumptions net expected MACSE2029 awards. Do not extrapolate ratings to later rounds.</a:t>
            </a:r>
          </a:p>
          <a:p>
            <a:endParaRPr dirty="0"/>
          </a:p>
          <a:p>
            <a:r>
              <a:rPr dirty="0"/>
              <a:t>CM06 | Terna | CM 2027 auction outcome report | auction 26-27Feb2025</a:t>
            </a:r>
          </a:p>
          <a:p>
            <a:r>
              <a:rPr dirty="0"/>
              <a:t>https://download.terna.it/terna/Rendiconto-Esiti-Asta-Madre_2027_8dd97982c75d724.pdf</a:t>
            </a:r>
          </a:p>
          <a:p>
            <a:r>
              <a:rPr dirty="0"/>
              <a:t>Official final outcome, directly reviewed | p4 summary; p8 Figure1; pp9-10 Table4</a:t>
            </a:r>
          </a:p>
          <a:p>
            <a:r>
              <a:rPr dirty="0"/>
              <a:t>594 MW new CDP at47000 EUR/MW_CDP-y. Electrochemical storage94.8% of new CDP, implying approx563 MW from rounded published share. Standalone-only subset not separately disclosed.</a:t>
            </a:r>
          </a:p>
          <a:p>
            <a:endParaRPr dirty="0"/>
          </a:p>
          <a:p>
            <a:r>
              <a:rPr dirty="0"/>
              <a:t>CM07 | ARERA | 2025 Annual Report summary | 2025-09-10</a:t>
            </a:r>
          </a:p>
          <a:p>
            <a:r>
              <a:rPr dirty="0"/>
              <a:t>https://www.arera.it/fileadmin/allegati/relaz_ann/25/Sintesi_Relazione_Annuale_2025_10settembre.pdf</a:t>
            </a:r>
          </a:p>
          <a:p>
            <a:r>
              <a:rPr dirty="0"/>
              <a:t>Official annual summary | printed p53, capacity market paragraph</a:t>
            </a:r>
          </a:p>
          <a:p>
            <a:r>
              <a:rPr dirty="0"/>
              <a:t>Delivery2025:89 MW battery CDP, new premium67500 EUR/MW_CDP-y. Delivery2026:84 MW battery CDP, new premium56160. Battery cohorts are not an independent-only commissioned-stock series.</a:t>
            </a:r>
          </a:p>
          <a:p>
            <a:endParaRPr dirty="0"/>
          </a:p>
          <a:p>
            <a:r>
              <a:rPr dirty="0"/>
              <a:t>CM08 | Terna | CM 2025 final outcome report | auction 25-26Jul2024</a:t>
            </a:r>
          </a:p>
          <a:p>
            <a:r>
              <a:rPr dirty="0"/>
              <a:t>https://download.terna.it/terna/Rendiconto_Esiti_Asta_Madre_2025_8dcf4ef84018b81.pdf</a:t>
            </a:r>
          </a:p>
          <a:p>
            <a:r>
              <a:rPr dirty="0"/>
              <a:t>Official final outcome | p4</a:t>
            </a:r>
          </a:p>
          <a:p>
            <a:r>
              <a:rPr dirty="0"/>
              <a:t>174 MW total new authorized CDP at67500 EUR/MW_CDP-y. Initial provisional233 MW superseded.</a:t>
            </a:r>
          </a:p>
          <a:p>
            <a:endParaRPr dirty="0"/>
          </a:p>
          <a:p>
            <a:r>
              <a:rPr dirty="0"/>
              <a:t>CM09 | Terna | Capacity Market operating explanation | live, checked2026-10-23</a:t>
            </a:r>
          </a:p>
          <a:p>
            <a:r>
              <a:rPr dirty="0"/>
              <a:t>https://www.terna.it/it/sistema-elettrico/mercato-capacita</a:t>
            </a:r>
          </a:p>
          <a:p>
            <a:r>
              <a:rPr dirty="0"/>
              <a:t>Official TSO explanation | Opening mechanism description</a:t>
            </a:r>
          </a:p>
          <a:p>
            <a:r>
              <a:rPr dirty="0"/>
              <a:t>Fixed capacity premium plus obligation to offer and repay positive market-reference / strike difference. Existing capacity annual, new capacity may qualify for15years.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11.svg"/><Relationship Id="rId18" Type="http://schemas.openxmlformats.org/officeDocument/2006/relationships/image" Target="../media/image16.svg"/><Relationship Id="rId26" Type="http://schemas.openxmlformats.org/officeDocument/2006/relationships/image" Target="../media/image24.svg"/><Relationship Id="rId3" Type="http://schemas.openxmlformats.org/officeDocument/2006/relationships/image" Target="../media/image1.svg"/><Relationship Id="rId21" Type="http://schemas.openxmlformats.org/officeDocument/2006/relationships/image" Target="../media/image19.svg"/><Relationship Id="rId34" Type="http://schemas.openxmlformats.org/officeDocument/2006/relationships/image" Target="../media/image32.png"/><Relationship Id="rId7" Type="http://schemas.openxmlformats.org/officeDocument/2006/relationships/image" Target="../media/image5.svg"/><Relationship Id="rId12" Type="http://schemas.openxmlformats.org/officeDocument/2006/relationships/image" Target="../media/image10.svg"/><Relationship Id="rId17" Type="http://schemas.openxmlformats.org/officeDocument/2006/relationships/image" Target="../media/image15.svg"/><Relationship Id="rId25" Type="http://schemas.openxmlformats.org/officeDocument/2006/relationships/image" Target="../media/image23.svg"/><Relationship Id="rId33" Type="http://schemas.openxmlformats.org/officeDocument/2006/relationships/image" Target="../media/image31.png"/><Relationship Id="rId2" Type="http://schemas.openxmlformats.org/officeDocument/2006/relationships/notesSlide" Target="../notesSlides/notesSlide2.xml"/><Relationship Id="rId16" Type="http://schemas.openxmlformats.org/officeDocument/2006/relationships/image" Target="../media/image14.svg"/><Relationship Id="rId20" Type="http://schemas.openxmlformats.org/officeDocument/2006/relationships/image" Target="../media/image18.svg"/><Relationship Id="rId29" Type="http://schemas.openxmlformats.org/officeDocument/2006/relationships/image" Target="../media/image27.sv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24" Type="http://schemas.openxmlformats.org/officeDocument/2006/relationships/image" Target="../media/image22.svg"/><Relationship Id="rId32" Type="http://schemas.openxmlformats.org/officeDocument/2006/relationships/image" Target="../media/image30.png"/><Relationship Id="rId5" Type="http://schemas.openxmlformats.org/officeDocument/2006/relationships/image" Target="../media/image3.svg"/><Relationship Id="rId15" Type="http://schemas.openxmlformats.org/officeDocument/2006/relationships/image" Target="../media/image13.svg"/><Relationship Id="rId23" Type="http://schemas.openxmlformats.org/officeDocument/2006/relationships/image" Target="../media/image21.svg"/><Relationship Id="rId28" Type="http://schemas.openxmlformats.org/officeDocument/2006/relationships/image" Target="../media/image26.svg"/><Relationship Id="rId36" Type="http://schemas.openxmlformats.org/officeDocument/2006/relationships/image" Target="../media/image34.png"/><Relationship Id="rId10" Type="http://schemas.openxmlformats.org/officeDocument/2006/relationships/image" Target="../media/image8.svg"/><Relationship Id="rId19" Type="http://schemas.openxmlformats.org/officeDocument/2006/relationships/image" Target="../media/image17.svg"/><Relationship Id="rId31" Type="http://schemas.openxmlformats.org/officeDocument/2006/relationships/image" Target="../media/image29.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svg"/><Relationship Id="rId27" Type="http://schemas.openxmlformats.org/officeDocument/2006/relationships/image" Target="../media/image25.svg"/><Relationship Id="rId30" Type="http://schemas.openxmlformats.org/officeDocument/2006/relationships/image" Target="../media/image28.png"/><Relationship Id="rId35" Type="http://schemas.openxmlformats.org/officeDocument/2006/relationships/image" Target="../media/image33.jpeg"/><Relationship Id="rId8"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35.sv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21.sv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36.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26.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7.svg"/><Relationship Id="rId7"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4.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svg"/><Relationship Id="rId7" Type="http://schemas.openxmlformats.org/officeDocument/2006/relationships/image" Target="../media/image12.svg"/><Relationship Id="rId12" Type="http://schemas.openxmlformats.org/officeDocument/2006/relationships/image" Target="../media/image39.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svg"/><Relationship Id="rId11" Type="http://schemas.openxmlformats.org/officeDocument/2006/relationships/image" Target="../media/image19.svg"/><Relationship Id="rId5" Type="http://schemas.openxmlformats.org/officeDocument/2006/relationships/image" Target="../media/image24.svg"/><Relationship Id="rId10" Type="http://schemas.openxmlformats.org/officeDocument/2006/relationships/image" Target="../media/image18.svg"/><Relationship Id="rId4" Type="http://schemas.openxmlformats.org/officeDocument/2006/relationships/image" Target="../media/image23.svg"/><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F80526-C09F-11F1-0250-434004783594}"/>
              </a:ext>
            </a:extLst>
          </p:cNvPr>
          <p:cNvSpPr/>
          <p:nvPr/>
        </p:nvSpPr>
        <p:spPr>
          <a:xfrm>
            <a:off x="9114090" y="1866900"/>
            <a:ext cx="2715960" cy="330517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02 / EUROPE — FOUR-REGION COMPARISON">
            <a:extLst>
              <a:ext uri="{FF2B5EF4-FFF2-40B4-BE49-F238E27FC236}">
                <a16:creationId xmlns:a16="http://schemas.microsoft.com/office/drawing/2014/main" id="{820BCEAC-27E4-4490-9346-323D3C0FC3F1}"/>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dirty="0">
                <a:solidFill>
                  <a:srgbClr val="07163E"/>
                </a:solidFill>
                <a:latin typeface="Calibri"/>
                <a:ea typeface="Calibri"/>
                <a:cs typeface="Calibri"/>
              </a:rPr>
              <a:t>01 / EUROPE — POLICY, MARKETS AND REPORT LOGIC</a:t>
            </a:r>
          </a:p>
        </p:txBody>
      </p:sp>
      <p:sp>
        <p:nvSpPr>
          <p:cNvPr id="3" name="Rectangle 2">
            <a:extLst>
              <a:ext uri="{FF2B5EF4-FFF2-40B4-BE49-F238E27FC236}">
                <a16:creationId xmlns:a16="http://schemas.microsoft.com/office/drawing/2014/main" id="{31BD0F3B-22FD-4471-8C36-5E03548D5593}"/>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Western &amp; Central Europe holds 62% of the central ">
            <a:extLst>
              <a:ext uri="{FF2B5EF4-FFF2-40B4-BE49-F238E27FC236}">
                <a16:creationId xmlns:a16="http://schemas.microsoft.com/office/drawing/2014/main" id="{B55EF526-4D76-4C42-AB95-40776F2B7AB0}"/>
              </a:ext>
            </a:extLst>
          </p:cNvPr>
          <p:cNvSpPr>
            <a:spLocks noGrp="1"/>
          </p:cNvSpPr>
          <p:nvPr/>
        </p:nvSpPr>
        <p:spPr>
          <a:xfrm>
            <a:off x="457200" y="838200"/>
            <a:ext cx="11239500" cy="447675"/>
          </a:xfrm>
          <a:prstGeom prst="rect">
            <a:avLst/>
          </a:prstGeom>
          <a:noFill/>
          <a:ln w="0">
            <a:noFill/>
          </a:ln>
        </p:spPr>
        <p:txBody>
          <a:bodyPr wrap="square" lIns="0" tIns="0" rIns="0" bIns="0" anchor="t">
            <a:noAutofit/>
          </a:bodyPr>
          <a:lstStyle>
            <a:defPPr>
              <a:defRPr sz="2175"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75" b="1">
                <a:solidFill>
                  <a:srgbClr val="07163E"/>
                </a:solidFill>
                <a:latin typeface="Calibri"/>
                <a:ea typeface="Calibri"/>
                <a:cs typeface="Calibri"/>
              </a:defRPr>
            </a:pPr>
            <a:r>
              <a:rPr sz="2175" b="1">
                <a:solidFill>
                  <a:srgbClr val="07163E"/>
                </a:solidFill>
                <a:latin typeface="Calibri"/>
                <a:ea typeface="Calibri"/>
                <a:cs typeface="Calibri"/>
              </a:rPr>
              <a:t>Europe’s BESS opportunity depends on national contracts and project readiness</a:t>
            </a:r>
          </a:p>
        </p:txBody>
      </p:sp>
      <p:sp>
        <p:nvSpPr>
          <p:cNvPr id="5" name="Four mutually exclusive regions; GB, Germany and I">
            <a:extLst>
              <a:ext uri="{FF2B5EF4-FFF2-40B4-BE49-F238E27FC236}">
                <a16:creationId xmlns:a16="http://schemas.microsoft.com/office/drawing/2014/main" id="{A36607C0-1542-44B2-AB3C-63B2E92E42C3}"/>
              </a:ext>
            </a:extLst>
          </p:cNvPr>
          <p:cNvSpPr>
            <a:spLocks noGrp="1"/>
          </p:cNvSpPr>
          <p:nvPr/>
        </p:nvSpPr>
        <p:spPr>
          <a:xfrm>
            <a:off x="457200" y="1352550"/>
            <a:ext cx="112395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EU rules provide the framework. National programmes, local prices and project evidence determine the investment route.</a:t>
            </a:r>
          </a:p>
        </p:txBody>
      </p:sp>
      <p:sp>
        <p:nvSpPr>
          <p:cNvPr id="6" name="Rectangle 5">
            <a:extLst>
              <a:ext uri="{FF2B5EF4-FFF2-40B4-BE49-F238E27FC236}">
                <a16:creationId xmlns:a16="http://schemas.microsoft.com/office/drawing/2014/main" id="{12ADD2EC-907D-42AD-B467-66D81F37F2A7}"/>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7065DAE4-26C5-4A2D-A7D6-25338643364D}"/>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2">
            <a:extLst>
              <a:ext uri="{FF2B5EF4-FFF2-40B4-BE49-F238E27FC236}">
                <a16:creationId xmlns:a16="http://schemas.microsoft.com/office/drawing/2014/main" id="{94924DAE-51F7-425C-9289-428BF5072FBB}"/>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01</a:t>
            </a:r>
          </a:p>
        </p:txBody>
      </p:sp>
      <p:graphicFrame>
        <p:nvGraphicFramePr>
          <p:cNvPr id="10" name="Chart">
            <a:extLst>
              <a:ext uri="{FF2B5EF4-FFF2-40B4-BE49-F238E27FC236}">
                <a16:creationId xmlns:a16="http://schemas.microsoft.com/office/drawing/2014/main" id="{C485EC8E-977C-4AFE-BA26-46F019C7C6C3}"/>
              </a:ext>
            </a:extLst>
          </p:cNvPr>
          <p:cNvGraphicFramePr/>
          <p:nvPr/>
        </p:nvGraphicFramePr>
        <p:xfrm>
          <a:off x="457200" y="3876675"/>
          <a:ext cx="4286250" cy="1924050"/>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2">
            <a:extLst>
              <a:ext uri="{FF2B5EF4-FFF2-40B4-BE49-F238E27FC236}">
                <a16:creationId xmlns:a16="http://schemas.microsoft.com/office/drawing/2014/main" id="{4303FD2D-43A5-4DF1-B1E0-D1573E357A70}"/>
              </a:ext>
            </a:extLst>
          </p:cNvPr>
          <p:cNvSpPr>
            <a:spLocks noGrp="1"/>
          </p:cNvSpPr>
          <p:nvPr/>
        </p:nvSpPr>
        <p:spPr>
          <a:xfrm>
            <a:off x="457200" y="1885950"/>
            <a:ext cx="2609850" cy="28575"/>
          </a:xfrm>
          <a:prstGeom prst="rect">
            <a:avLst/>
          </a:prstGeom>
          <a:solidFill>
            <a:srgbClr val="125E93"/>
          </a:solidFill>
          <a:ln w="0">
            <a:noFill/>
          </a:ln>
        </p:spPr>
        <p:txBody>
          <a:bodyPr/>
          <a:lstStyle/>
          <a:p>
            <a:endParaRPr lang="en-SG"/>
          </a:p>
        </p:txBody>
      </p:sp>
      <p:sp>
        <p:nvSpPr>
          <p:cNvPr id="24" name="EU FRAMEWORK">
            <a:extLst>
              <a:ext uri="{FF2B5EF4-FFF2-40B4-BE49-F238E27FC236}">
                <a16:creationId xmlns:a16="http://schemas.microsoft.com/office/drawing/2014/main" id="{43819A21-0F74-4848-A2C0-A92FCDBFCE0C}"/>
              </a:ext>
            </a:extLst>
          </p:cNvPr>
          <p:cNvSpPr>
            <a:spLocks noGrp="1"/>
          </p:cNvSpPr>
          <p:nvPr/>
        </p:nvSpPr>
        <p:spPr>
          <a:xfrm>
            <a:off x="457200" y="2009775"/>
            <a:ext cx="2609850" cy="190500"/>
          </a:xfrm>
          <a:prstGeom prst="rect">
            <a:avLst/>
          </a:prstGeom>
          <a:noFill/>
          <a:ln w="0">
            <a:noFill/>
          </a:ln>
        </p:spPr>
        <p:txBody>
          <a:bodyPr wrap="square" lIns="0" tIns="0" rIns="0" bIns="0" anchor="t">
            <a:noAutofit/>
          </a:bodyPr>
          <a:lstStyle>
            <a:defPPr>
              <a:defRPr sz="938" b="1">
                <a:solidFill>
                  <a:srgbClr val="125E93"/>
                </a:solidFill>
                <a:latin typeface="Calibri"/>
                <a:ea typeface="Calibri"/>
                <a:cs typeface="Calibri"/>
              </a:defRPr>
            </a:defPPr>
            <a:lvl1pPr>
              <a:buNone/>
              <a:defRPr sz="938" b="1">
                <a:solidFill>
                  <a:srgbClr val="125E93"/>
                </a:solidFill>
                <a:latin typeface="Calibri"/>
                <a:ea typeface="Calibri"/>
                <a:cs typeface="Calibri"/>
              </a:defRPr>
            </a:lvl1pPr>
            <a:lvl2pPr>
              <a:buNone/>
              <a:defRPr sz="938" b="1">
                <a:solidFill>
                  <a:srgbClr val="125E93"/>
                </a:solidFill>
                <a:latin typeface="Calibri"/>
                <a:ea typeface="Calibri"/>
                <a:cs typeface="Calibri"/>
              </a:defRPr>
            </a:lvl2pPr>
            <a:lvl3pPr>
              <a:buNone/>
              <a:defRPr sz="938" b="1">
                <a:solidFill>
                  <a:srgbClr val="125E93"/>
                </a:solidFill>
                <a:latin typeface="Calibri"/>
                <a:ea typeface="Calibri"/>
                <a:cs typeface="Calibri"/>
              </a:defRPr>
            </a:lvl3pPr>
            <a:lvl4pPr>
              <a:buNone/>
              <a:defRPr sz="938" b="1">
                <a:solidFill>
                  <a:srgbClr val="125E93"/>
                </a:solidFill>
                <a:latin typeface="Calibri"/>
                <a:ea typeface="Calibri"/>
                <a:cs typeface="Calibri"/>
              </a:defRPr>
            </a:lvl4pPr>
            <a:lvl5pPr>
              <a:buNone/>
              <a:defRPr sz="938" b="1">
                <a:solidFill>
                  <a:srgbClr val="125E93"/>
                </a:solidFill>
                <a:latin typeface="Calibri"/>
                <a:ea typeface="Calibri"/>
                <a:cs typeface="Calibri"/>
              </a:defRPr>
            </a:lvl5pPr>
            <a:lvl6pPr>
              <a:buNone/>
              <a:defRPr sz="938" b="1">
                <a:solidFill>
                  <a:srgbClr val="125E93"/>
                </a:solidFill>
                <a:latin typeface="Calibri"/>
                <a:ea typeface="Calibri"/>
                <a:cs typeface="Calibri"/>
              </a:defRPr>
            </a:lvl6pPr>
            <a:lvl7pPr>
              <a:buNone/>
              <a:defRPr sz="938" b="1">
                <a:solidFill>
                  <a:srgbClr val="125E93"/>
                </a:solidFill>
                <a:latin typeface="Calibri"/>
                <a:ea typeface="Calibri"/>
                <a:cs typeface="Calibri"/>
              </a:defRPr>
            </a:lvl7pPr>
            <a:lvl8pPr>
              <a:buNone/>
              <a:defRPr sz="938" b="1">
                <a:solidFill>
                  <a:srgbClr val="125E93"/>
                </a:solidFill>
                <a:latin typeface="Calibri"/>
                <a:ea typeface="Calibri"/>
                <a:cs typeface="Calibri"/>
              </a:defRPr>
            </a:lvl8pPr>
            <a:lvl9pPr>
              <a:buNone/>
              <a:defRPr sz="938" b="1">
                <a:solidFill>
                  <a:srgbClr val="125E93"/>
                </a:solidFill>
                <a:latin typeface="Calibri"/>
                <a:ea typeface="Calibri"/>
                <a:cs typeface="Calibri"/>
              </a:defRPr>
            </a:lvl9pPr>
          </a:lstStyle>
          <a:p>
            <a:pPr>
              <a:buNone/>
              <a:defRPr sz="938" b="1">
                <a:solidFill>
                  <a:srgbClr val="125E93"/>
                </a:solidFill>
                <a:latin typeface="Calibri"/>
                <a:ea typeface="Calibri"/>
                <a:cs typeface="Calibri"/>
              </a:defRPr>
            </a:pPr>
            <a:r>
              <a:rPr sz="938" b="1">
                <a:solidFill>
                  <a:srgbClr val="125E93"/>
                </a:solidFill>
                <a:latin typeface="Calibri"/>
                <a:ea typeface="Calibri"/>
                <a:cs typeface="Calibri"/>
              </a:rPr>
              <a:t>EU FRAMEWORK</a:t>
            </a:r>
          </a:p>
        </p:txBody>
      </p:sp>
      <p:sp>
        <p:nvSpPr>
          <p:cNvPr id="25" name="Electricity Market Design reform">
            <a:extLst>
              <a:ext uri="{FF2B5EF4-FFF2-40B4-BE49-F238E27FC236}">
                <a16:creationId xmlns:a16="http://schemas.microsoft.com/office/drawing/2014/main" id="{59C87604-FD02-47A9-B6CA-AA47C518CDDE}"/>
              </a:ext>
            </a:extLst>
          </p:cNvPr>
          <p:cNvSpPr>
            <a:spLocks noGrp="1"/>
          </p:cNvSpPr>
          <p:nvPr/>
        </p:nvSpPr>
        <p:spPr>
          <a:xfrm>
            <a:off x="457200" y="2266950"/>
            <a:ext cx="2609850" cy="400050"/>
          </a:xfrm>
          <a:prstGeom prst="rect">
            <a:avLst/>
          </a:prstGeom>
          <a:noFill/>
          <a:ln w="0">
            <a:noFill/>
          </a:ln>
        </p:spPr>
        <p:txBody>
          <a:bodyPr wrap="square" lIns="0" tIns="0" rIns="0" bIns="0" anchor="t">
            <a:noAutofit/>
          </a:bodyPr>
          <a:lstStyle>
            <a:defPPr>
              <a:defRPr sz="1238" b="1">
                <a:solidFill>
                  <a:srgbClr val="07163E"/>
                </a:solidFill>
                <a:latin typeface="Calibri"/>
                <a:ea typeface="Calibri"/>
                <a:cs typeface="Calibri"/>
              </a:defRPr>
            </a:defPPr>
            <a:lvl1pPr>
              <a:buNone/>
              <a:defRPr sz="1238" b="1">
                <a:solidFill>
                  <a:srgbClr val="07163E"/>
                </a:solidFill>
                <a:latin typeface="Calibri"/>
                <a:ea typeface="Calibri"/>
                <a:cs typeface="Calibri"/>
              </a:defRPr>
            </a:lvl1pPr>
            <a:lvl2pPr>
              <a:buNone/>
              <a:defRPr sz="1238" b="1">
                <a:solidFill>
                  <a:srgbClr val="07163E"/>
                </a:solidFill>
                <a:latin typeface="Calibri"/>
                <a:ea typeface="Calibri"/>
                <a:cs typeface="Calibri"/>
              </a:defRPr>
            </a:lvl2pPr>
            <a:lvl3pPr>
              <a:buNone/>
              <a:defRPr sz="1238" b="1">
                <a:solidFill>
                  <a:srgbClr val="07163E"/>
                </a:solidFill>
                <a:latin typeface="Calibri"/>
                <a:ea typeface="Calibri"/>
                <a:cs typeface="Calibri"/>
              </a:defRPr>
            </a:lvl3pPr>
            <a:lvl4pPr>
              <a:buNone/>
              <a:defRPr sz="1238" b="1">
                <a:solidFill>
                  <a:srgbClr val="07163E"/>
                </a:solidFill>
                <a:latin typeface="Calibri"/>
                <a:ea typeface="Calibri"/>
                <a:cs typeface="Calibri"/>
              </a:defRPr>
            </a:lvl4pPr>
            <a:lvl5pPr>
              <a:buNone/>
              <a:defRPr sz="1238" b="1">
                <a:solidFill>
                  <a:srgbClr val="07163E"/>
                </a:solidFill>
                <a:latin typeface="Calibri"/>
                <a:ea typeface="Calibri"/>
                <a:cs typeface="Calibri"/>
              </a:defRPr>
            </a:lvl5pPr>
            <a:lvl6pPr>
              <a:buNone/>
              <a:defRPr sz="1238" b="1">
                <a:solidFill>
                  <a:srgbClr val="07163E"/>
                </a:solidFill>
                <a:latin typeface="Calibri"/>
                <a:ea typeface="Calibri"/>
                <a:cs typeface="Calibri"/>
              </a:defRPr>
            </a:lvl6pPr>
            <a:lvl7pPr>
              <a:buNone/>
              <a:defRPr sz="1238" b="1">
                <a:solidFill>
                  <a:srgbClr val="07163E"/>
                </a:solidFill>
                <a:latin typeface="Calibri"/>
                <a:ea typeface="Calibri"/>
                <a:cs typeface="Calibri"/>
              </a:defRPr>
            </a:lvl7pPr>
            <a:lvl8pPr>
              <a:buNone/>
              <a:defRPr sz="1238" b="1">
                <a:solidFill>
                  <a:srgbClr val="07163E"/>
                </a:solidFill>
                <a:latin typeface="Calibri"/>
                <a:ea typeface="Calibri"/>
                <a:cs typeface="Calibri"/>
              </a:defRPr>
            </a:lvl8pPr>
            <a:lvl9pPr>
              <a:buNone/>
              <a:defRPr sz="1238" b="1">
                <a:solidFill>
                  <a:srgbClr val="07163E"/>
                </a:solidFill>
                <a:latin typeface="Calibri"/>
                <a:ea typeface="Calibri"/>
                <a:cs typeface="Calibri"/>
              </a:defRPr>
            </a:lvl9pPr>
          </a:lstStyle>
          <a:p>
            <a:pPr>
              <a:buNone/>
              <a:defRPr sz="1238" b="1">
                <a:solidFill>
                  <a:srgbClr val="07163E"/>
                </a:solidFill>
                <a:latin typeface="Calibri"/>
                <a:ea typeface="Calibri"/>
                <a:cs typeface="Calibri"/>
              </a:defRPr>
            </a:pPr>
            <a:r>
              <a:rPr sz="1238" b="1">
                <a:solidFill>
                  <a:srgbClr val="07163E"/>
                </a:solidFill>
                <a:latin typeface="Calibri"/>
                <a:ea typeface="Calibri"/>
                <a:cs typeface="Calibri"/>
              </a:rPr>
              <a:t>Electricity Market Design reform</a:t>
            </a:r>
          </a:p>
        </p:txBody>
      </p:sp>
      <p:sp>
        <p:nvSpPr>
          <p:cNvPr id="26" name="Regulation (EU) 2024/1747&#10;Non-fossil flexibility assessments&#10;and condi">
            <a:extLst>
              <a:ext uri="{FF2B5EF4-FFF2-40B4-BE49-F238E27FC236}">
                <a16:creationId xmlns:a16="http://schemas.microsoft.com/office/drawing/2014/main" id="{20977B3C-843A-41DB-9463-AD303B34B39C}"/>
              </a:ext>
            </a:extLst>
          </p:cNvPr>
          <p:cNvSpPr>
            <a:spLocks noGrp="1"/>
          </p:cNvSpPr>
          <p:nvPr/>
        </p:nvSpPr>
        <p:spPr>
          <a:xfrm>
            <a:off x="457200" y="2733675"/>
            <a:ext cx="2609850" cy="571500"/>
          </a:xfrm>
          <a:prstGeom prst="rect">
            <a:avLst/>
          </a:prstGeom>
          <a:noFill/>
          <a:ln w="0">
            <a:noFill/>
          </a:ln>
        </p:spPr>
        <p:txBody>
          <a:bodyPr wrap="square" lIns="0" tIns="0" rIns="0" bIns="0" anchor="t">
            <a:noAutofit/>
          </a:bodyPr>
          <a:lstStyle>
            <a:defPPr>
              <a:defRPr sz="1102" b="0">
                <a:solidFill>
                  <a:srgbClr val="07163E"/>
                </a:solidFill>
                <a:latin typeface="Calibri"/>
                <a:ea typeface="Calibri"/>
                <a:cs typeface="Calibri"/>
              </a:defRPr>
            </a:defPPr>
            <a:lvl1pPr>
              <a:buNone/>
              <a:defRPr sz="1102" b="0">
                <a:solidFill>
                  <a:srgbClr val="07163E"/>
                </a:solidFill>
                <a:latin typeface="Calibri"/>
                <a:ea typeface="Calibri"/>
                <a:cs typeface="Calibri"/>
              </a:defRPr>
            </a:lvl1pPr>
            <a:lvl2pPr>
              <a:buNone/>
              <a:defRPr sz="1102" b="0">
                <a:solidFill>
                  <a:srgbClr val="07163E"/>
                </a:solidFill>
                <a:latin typeface="Calibri"/>
                <a:ea typeface="Calibri"/>
                <a:cs typeface="Calibri"/>
              </a:defRPr>
            </a:lvl2pPr>
            <a:lvl3pPr>
              <a:buNone/>
              <a:defRPr sz="1102" b="0">
                <a:solidFill>
                  <a:srgbClr val="07163E"/>
                </a:solidFill>
                <a:latin typeface="Calibri"/>
                <a:ea typeface="Calibri"/>
                <a:cs typeface="Calibri"/>
              </a:defRPr>
            </a:lvl3pPr>
            <a:lvl4pPr>
              <a:buNone/>
              <a:defRPr sz="1102" b="0">
                <a:solidFill>
                  <a:srgbClr val="07163E"/>
                </a:solidFill>
                <a:latin typeface="Calibri"/>
                <a:ea typeface="Calibri"/>
                <a:cs typeface="Calibri"/>
              </a:defRPr>
            </a:lvl4pPr>
            <a:lvl5pPr>
              <a:buNone/>
              <a:defRPr sz="1102" b="0">
                <a:solidFill>
                  <a:srgbClr val="07163E"/>
                </a:solidFill>
                <a:latin typeface="Calibri"/>
                <a:ea typeface="Calibri"/>
                <a:cs typeface="Calibri"/>
              </a:defRPr>
            </a:lvl5pPr>
            <a:lvl6pPr>
              <a:buNone/>
              <a:defRPr sz="1102" b="0">
                <a:solidFill>
                  <a:srgbClr val="07163E"/>
                </a:solidFill>
                <a:latin typeface="Calibri"/>
                <a:ea typeface="Calibri"/>
                <a:cs typeface="Calibri"/>
              </a:defRPr>
            </a:lvl6pPr>
            <a:lvl7pPr>
              <a:buNone/>
              <a:defRPr sz="1102" b="0">
                <a:solidFill>
                  <a:srgbClr val="07163E"/>
                </a:solidFill>
                <a:latin typeface="Calibri"/>
                <a:ea typeface="Calibri"/>
                <a:cs typeface="Calibri"/>
              </a:defRPr>
            </a:lvl7pPr>
            <a:lvl8pPr>
              <a:buNone/>
              <a:defRPr sz="1102" b="0">
                <a:solidFill>
                  <a:srgbClr val="07163E"/>
                </a:solidFill>
                <a:latin typeface="Calibri"/>
                <a:ea typeface="Calibri"/>
                <a:cs typeface="Calibri"/>
              </a:defRPr>
            </a:lvl8pPr>
            <a:lvl9pPr>
              <a:buNone/>
              <a:defRPr sz="1102" b="0">
                <a:solidFill>
                  <a:srgbClr val="07163E"/>
                </a:solidFill>
                <a:latin typeface="Calibri"/>
                <a:ea typeface="Calibri"/>
                <a:cs typeface="Calibri"/>
              </a:defRPr>
            </a:lvl9pPr>
          </a:lstStyle>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Regulation (EU) 2024/1747</a:t>
            </a:r>
          </a:p>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Non-fossil flexibility assessments</a:t>
            </a:r>
          </a:p>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and conditional support.</a:t>
            </a:r>
          </a:p>
        </p:txBody>
      </p:sp>
      <p:sp>
        <p:nvSpPr>
          <p:cNvPr id="27" name="Rectangle 26">
            <a:extLst>
              <a:ext uri="{FF2B5EF4-FFF2-40B4-BE49-F238E27FC236}">
                <a16:creationId xmlns:a16="http://schemas.microsoft.com/office/drawing/2014/main" id="{9D170D30-25BF-4132-801F-D78B3F4F415D}"/>
              </a:ext>
            </a:extLst>
          </p:cNvPr>
          <p:cNvSpPr>
            <a:spLocks noGrp="1"/>
          </p:cNvSpPr>
          <p:nvPr/>
        </p:nvSpPr>
        <p:spPr>
          <a:xfrm>
            <a:off x="3276600" y="1885950"/>
            <a:ext cx="2609850" cy="28575"/>
          </a:xfrm>
          <a:prstGeom prst="rect">
            <a:avLst/>
          </a:prstGeom>
          <a:solidFill>
            <a:srgbClr val="125E93"/>
          </a:solidFill>
          <a:ln w="0">
            <a:noFill/>
          </a:ln>
        </p:spPr>
        <p:txBody>
          <a:bodyPr/>
          <a:lstStyle/>
          <a:p>
            <a:endParaRPr lang="en-SG"/>
          </a:p>
        </p:txBody>
      </p:sp>
      <p:sp>
        <p:nvSpPr>
          <p:cNvPr id="28" name="NATIONAL PAYMENT">
            <a:extLst>
              <a:ext uri="{FF2B5EF4-FFF2-40B4-BE49-F238E27FC236}">
                <a16:creationId xmlns:a16="http://schemas.microsoft.com/office/drawing/2014/main" id="{588863AF-6BB6-4B83-A5FC-4DEAA185776B}"/>
              </a:ext>
            </a:extLst>
          </p:cNvPr>
          <p:cNvSpPr>
            <a:spLocks noGrp="1"/>
          </p:cNvSpPr>
          <p:nvPr/>
        </p:nvSpPr>
        <p:spPr>
          <a:xfrm>
            <a:off x="3276600" y="2009775"/>
            <a:ext cx="2609850" cy="190500"/>
          </a:xfrm>
          <a:prstGeom prst="rect">
            <a:avLst/>
          </a:prstGeom>
          <a:noFill/>
          <a:ln w="0">
            <a:noFill/>
          </a:ln>
        </p:spPr>
        <p:txBody>
          <a:bodyPr wrap="square" lIns="0" tIns="0" rIns="0" bIns="0" anchor="t">
            <a:noAutofit/>
          </a:bodyPr>
          <a:lstStyle>
            <a:defPPr>
              <a:defRPr sz="938" b="1">
                <a:solidFill>
                  <a:srgbClr val="125E93"/>
                </a:solidFill>
                <a:latin typeface="Calibri"/>
                <a:ea typeface="Calibri"/>
                <a:cs typeface="Calibri"/>
              </a:defRPr>
            </a:defPPr>
            <a:lvl1pPr>
              <a:buNone/>
              <a:defRPr sz="938" b="1">
                <a:solidFill>
                  <a:srgbClr val="125E93"/>
                </a:solidFill>
                <a:latin typeface="Calibri"/>
                <a:ea typeface="Calibri"/>
                <a:cs typeface="Calibri"/>
              </a:defRPr>
            </a:lvl1pPr>
            <a:lvl2pPr>
              <a:buNone/>
              <a:defRPr sz="938" b="1">
                <a:solidFill>
                  <a:srgbClr val="125E93"/>
                </a:solidFill>
                <a:latin typeface="Calibri"/>
                <a:ea typeface="Calibri"/>
                <a:cs typeface="Calibri"/>
              </a:defRPr>
            </a:lvl2pPr>
            <a:lvl3pPr>
              <a:buNone/>
              <a:defRPr sz="938" b="1">
                <a:solidFill>
                  <a:srgbClr val="125E93"/>
                </a:solidFill>
                <a:latin typeface="Calibri"/>
                <a:ea typeface="Calibri"/>
                <a:cs typeface="Calibri"/>
              </a:defRPr>
            </a:lvl3pPr>
            <a:lvl4pPr>
              <a:buNone/>
              <a:defRPr sz="938" b="1">
                <a:solidFill>
                  <a:srgbClr val="125E93"/>
                </a:solidFill>
                <a:latin typeface="Calibri"/>
                <a:ea typeface="Calibri"/>
                <a:cs typeface="Calibri"/>
              </a:defRPr>
            </a:lvl4pPr>
            <a:lvl5pPr>
              <a:buNone/>
              <a:defRPr sz="938" b="1">
                <a:solidFill>
                  <a:srgbClr val="125E93"/>
                </a:solidFill>
                <a:latin typeface="Calibri"/>
                <a:ea typeface="Calibri"/>
                <a:cs typeface="Calibri"/>
              </a:defRPr>
            </a:lvl5pPr>
            <a:lvl6pPr>
              <a:buNone/>
              <a:defRPr sz="938" b="1">
                <a:solidFill>
                  <a:srgbClr val="125E93"/>
                </a:solidFill>
                <a:latin typeface="Calibri"/>
                <a:ea typeface="Calibri"/>
                <a:cs typeface="Calibri"/>
              </a:defRPr>
            </a:lvl6pPr>
            <a:lvl7pPr>
              <a:buNone/>
              <a:defRPr sz="938" b="1">
                <a:solidFill>
                  <a:srgbClr val="125E93"/>
                </a:solidFill>
                <a:latin typeface="Calibri"/>
                <a:ea typeface="Calibri"/>
                <a:cs typeface="Calibri"/>
              </a:defRPr>
            </a:lvl7pPr>
            <a:lvl8pPr>
              <a:buNone/>
              <a:defRPr sz="938" b="1">
                <a:solidFill>
                  <a:srgbClr val="125E93"/>
                </a:solidFill>
                <a:latin typeface="Calibri"/>
                <a:ea typeface="Calibri"/>
                <a:cs typeface="Calibri"/>
              </a:defRPr>
            </a:lvl8pPr>
            <a:lvl9pPr>
              <a:buNone/>
              <a:defRPr sz="938" b="1">
                <a:solidFill>
                  <a:srgbClr val="125E93"/>
                </a:solidFill>
                <a:latin typeface="Calibri"/>
                <a:ea typeface="Calibri"/>
                <a:cs typeface="Calibri"/>
              </a:defRPr>
            </a:lvl9pPr>
          </a:lstStyle>
          <a:p>
            <a:pPr>
              <a:buNone/>
              <a:defRPr sz="938" b="1">
                <a:solidFill>
                  <a:srgbClr val="125E93"/>
                </a:solidFill>
                <a:latin typeface="Calibri"/>
                <a:ea typeface="Calibri"/>
                <a:cs typeface="Calibri"/>
              </a:defRPr>
            </a:pPr>
            <a:r>
              <a:rPr sz="938" b="1">
                <a:solidFill>
                  <a:srgbClr val="125E93"/>
                </a:solidFill>
                <a:latin typeface="Calibri"/>
                <a:ea typeface="Calibri"/>
                <a:cs typeface="Calibri"/>
              </a:rPr>
              <a:t>NATIONAL PAYMENT</a:t>
            </a:r>
          </a:p>
        </p:txBody>
      </p:sp>
      <p:sp>
        <p:nvSpPr>
          <p:cNvPr id="29" name="Capacity, storage and reserve routes">
            <a:extLst>
              <a:ext uri="{FF2B5EF4-FFF2-40B4-BE49-F238E27FC236}">
                <a16:creationId xmlns:a16="http://schemas.microsoft.com/office/drawing/2014/main" id="{FD4854B9-4893-48C1-BD48-E8A8C257B919}"/>
              </a:ext>
            </a:extLst>
          </p:cNvPr>
          <p:cNvSpPr>
            <a:spLocks noGrp="1"/>
          </p:cNvSpPr>
          <p:nvPr/>
        </p:nvSpPr>
        <p:spPr>
          <a:xfrm>
            <a:off x="3276600" y="2266950"/>
            <a:ext cx="2609850" cy="400050"/>
          </a:xfrm>
          <a:prstGeom prst="rect">
            <a:avLst/>
          </a:prstGeom>
          <a:noFill/>
          <a:ln w="0">
            <a:noFill/>
          </a:ln>
        </p:spPr>
        <p:txBody>
          <a:bodyPr wrap="square" lIns="0" tIns="0" rIns="0" bIns="0" anchor="t">
            <a:noAutofit/>
          </a:bodyPr>
          <a:lstStyle>
            <a:defPPr>
              <a:defRPr sz="1238" b="1">
                <a:solidFill>
                  <a:srgbClr val="07163E"/>
                </a:solidFill>
                <a:latin typeface="Calibri"/>
                <a:ea typeface="Calibri"/>
                <a:cs typeface="Calibri"/>
              </a:defRPr>
            </a:defPPr>
            <a:lvl1pPr>
              <a:buNone/>
              <a:defRPr sz="1238" b="1">
                <a:solidFill>
                  <a:srgbClr val="07163E"/>
                </a:solidFill>
                <a:latin typeface="Calibri"/>
                <a:ea typeface="Calibri"/>
                <a:cs typeface="Calibri"/>
              </a:defRPr>
            </a:lvl1pPr>
            <a:lvl2pPr>
              <a:buNone/>
              <a:defRPr sz="1238" b="1">
                <a:solidFill>
                  <a:srgbClr val="07163E"/>
                </a:solidFill>
                <a:latin typeface="Calibri"/>
                <a:ea typeface="Calibri"/>
                <a:cs typeface="Calibri"/>
              </a:defRPr>
            </a:lvl2pPr>
            <a:lvl3pPr>
              <a:buNone/>
              <a:defRPr sz="1238" b="1">
                <a:solidFill>
                  <a:srgbClr val="07163E"/>
                </a:solidFill>
                <a:latin typeface="Calibri"/>
                <a:ea typeface="Calibri"/>
                <a:cs typeface="Calibri"/>
              </a:defRPr>
            </a:lvl3pPr>
            <a:lvl4pPr>
              <a:buNone/>
              <a:defRPr sz="1238" b="1">
                <a:solidFill>
                  <a:srgbClr val="07163E"/>
                </a:solidFill>
                <a:latin typeface="Calibri"/>
                <a:ea typeface="Calibri"/>
                <a:cs typeface="Calibri"/>
              </a:defRPr>
            </a:lvl4pPr>
            <a:lvl5pPr>
              <a:buNone/>
              <a:defRPr sz="1238" b="1">
                <a:solidFill>
                  <a:srgbClr val="07163E"/>
                </a:solidFill>
                <a:latin typeface="Calibri"/>
                <a:ea typeface="Calibri"/>
                <a:cs typeface="Calibri"/>
              </a:defRPr>
            </a:lvl5pPr>
            <a:lvl6pPr>
              <a:buNone/>
              <a:defRPr sz="1238" b="1">
                <a:solidFill>
                  <a:srgbClr val="07163E"/>
                </a:solidFill>
                <a:latin typeface="Calibri"/>
                <a:ea typeface="Calibri"/>
                <a:cs typeface="Calibri"/>
              </a:defRPr>
            </a:lvl6pPr>
            <a:lvl7pPr>
              <a:buNone/>
              <a:defRPr sz="1238" b="1">
                <a:solidFill>
                  <a:srgbClr val="07163E"/>
                </a:solidFill>
                <a:latin typeface="Calibri"/>
                <a:ea typeface="Calibri"/>
                <a:cs typeface="Calibri"/>
              </a:defRPr>
            </a:lvl7pPr>
            <a:lvl8pPr>
              <a:buNone/>
              <a:defRPr sz="1238" b="1">
                <a:solidFill>
                  <a:srgbClr val="07163E"/>
                </a:solidFill>
                <a:latin typeface="Calibri"/>
                <a:ea typeface="Calibri"/>
                <a:cs typeface="Calibri"/>
              </a:defRPr>
            </a:lvl8pPr>
            <a:lvl9pPr>
              <a:buNone/>
              <a:defRPr sz="1238" b="1">
                <a:solidFill>
                  <a:srgbClr val="07163E"/>
                </a:solidFill>
                <a:latin typeface="Calibri"/>
                <a:ea typeface="Calibri"/>
                <a:cs typeface="Calibri"/>
              </a:defRPr>
            </a:lvl9pPr>
          </a:lstStyle>
          <a:p>
            <a:pPr>
              <a:buNone/>
              <a:defRPr sz="1238" b="1">
                <a:solidFill>
                  <a:srgbClr val="07163E"/>
                </a:solidFill>
                <a:latin typeface="Calibri"/>
                <a:ea typeface="Calibri"/>
                <a:cs typeface="Calibri"/>
              </a:defRPr>
            </a:pPr>
            <a:r>
              <a:rPr sz="1238" b="1">
                <a:solidFill>
                  <a:srgbClr val="07163E"/>
                </a:solidFill>
                <a:latin typeface="Calibri"/>
                <a:ea typeface="Calibri"/>
                <a:cs typeface="Calibri"/>
              </a:rPr>
              <a:t>Capacity, storage and reserve routes</a:t>
            </a:r>
          </a:p>
        </p:txBody>
      </p:sp>
      <p:sp>
        <p:nvSpPr>
          <p:cNvPr id="30" name="CM / MACSE, capital grants and&#10;service tenders define the payer,&#10;contr">
            <a:extLst>
              <a:ext uri="{FF2B5EF4-FFF2-40B4-BE49-F238E27FC236}">
                <a16:creationId xmlns:a16="http://schemas.microsoft.com/office/drawing/2014/main" id="{461E681D-B216-482A-BC68-EC9B64545FB6}"/>
              </a:ext>
            </a:extLst>
          </p:cNvPr>
          <p:cNvSpPr>
            <a:spLocks noGrp="1"/>
          </p:cNvSpPr>
          <p:nvPr/>
        </p:nvSpPr>
        <p:spPr>
          <a:xfrm>
            <a:off x="3276600" y="2733675"/>
            <a:ext cx="2609850" cy="571500"/>
          </a:xfrm>
          <a:prstGeom prst="rect">
            <a:avLst/>
          </a:prstGeom>
          <a:noFill/>
          <a:ln w="0">
            <a:noFill/>
          </a:ln>
        </p:spPr>
        <p:txBody>
          <a:bodyPr wrap="square" lIns="0" tIns="0" rIns="0" bIns="0" anchor="t">
            <a:noAutofit/>
          </a:bodyPr>
          <a:lstStyle>
            <a:defPPr>
              <a:defRPr sz="1102" b="0">
                <a:solidFill>
                  <a:srgbClr val="07163E"/>
                </a:solidFill>
                <a:latin typeface="Calibri"/>
                <a:ea typeface="Calibri"/>
                <a:cs typeface="Calibri"/>
              </a:defRPr>
            </a:defPPr>
            <a:lvl1pPr>
              <a:buNone/>
              <a:defRPr sz="1102" b="0">
                <a:solidFill>
                  <a:srgbClr val="07163E"/>
                </a:solidFill>
                <a:latin typeface="Calibri"/>
                <a:ea typeface="Calibri"/>
                <a:cs typeface="Calibri"/>
              </a:defRPr>
            </a:lvl1pPr>
            <a:lvl2pPr>
              <a:buNone/>
              <a:defRPr sz="1102" b="0">
                <a:solidFill>
                  <a:srgbClr val="07163E"/>
                </a:solidFill>
                <a:latin typeface="Calibri"/>
                <a:ea typeface="Calibri"/>
                <a:cs typeface="Calibri"/>
              </a:defRPr>
            </a:lvl2pPr>
            <a:lvl3pPr>
              <a:buNone/>
              <a:defRPr sz="1102" b="0">
                <a:solidFill>
                  <a:srgbClr val="07163E"/>
                </a:solidFill>
                <a:latin typeface="Calibri"/>
                <a:ea typeface="Calibri"/>
                <a:cs typeface="Calibri"/>
              </a:defRPr>
            </a:lvl3pPr>
            <a:lvl4pPr>
              <a:buNone/>
              <a:defRPr sz="1102" b="0">
                <a:solidFill>
                  <a:srgbClr val="07163E"/>
                </a:solidFill>
                <a:latin typeface="Calibri"/>
                <a:ea typeface="Calibri"/>
                <a:cs typeface="Calibri"/>
              </a:defRPr>
            </a:lvl4pPr>
            <a:lvl5pPr>
              <a:buNone/>
              <a:defRPr sz="1102" b="0">
                <a:solidFill>
                  <a:srgbClr val="07163E"/>
                </a:solidFill>
                <a:latin typeface="Calibri"/>
                <a:ea typeface="Calibri"/>
                <a:cs typeface="Calibri"/>
              </a:defRPr>
            </a:lvl5pPr>
            <a:lvl6pPr>
              <a:buNone/>
              <a:defRPr sz="1102" b="0">
                <a:solidFill>
                  <a:srgbClr val="07163E"/>
                </a:solidFill>
                <a:latin typeface="Calibri"/>
                <a:ea typeface="Calibri"/>
                <a:cs typeface="Calibri"/>
              </a:defRPr>
            </a:lvl6pPr>
            <a:lvl7pPr>
              <a:buNone/>
              <a:defRPr sz="1102" b="0">
                <a:solidFill>
                  <a:srgbClr val="07163E"/>
                </a:solidFill>
                <a:latin typeface="Calibri"/>
                <a:ea typeface="Calibri"/>
                <a:cs typeface="Calibri"/>
              </a:defRPr>
            </a:lvl7pPr>
            <a:lvl8pPr>
              <a:buNone/>
              <a:defRPr sz="1102" b="0">
                <a:solidFill>
                  <a:srgbClr val="07163E"/>
                </a:solidFill>
                <a:latin typeface="Calibri"/>
                <a:ea typeface="Calibri"/>
                <a:cs typeface="Calibri"/>
              </a:defRPr>
            </a:lvl8pPr>
            <a:lvl9pPr>
              <a:buNone/>
              <a:defRPr sz="1102" b="0">
                <a:solidFill>
                  <a:srgbClr val="07163E"/>
                </a:solidFill>
                <a:latin typeface="Calibri"/>
                <a:ea typeface="Calibri"/>
                <a:cs typeface="Calibri"/>
              </a:defRPr>
            </a:lvl9pPr>
          </a:lstStyle>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CM / MACSE, capital grants and</a:t>
            </a:r>
          </a:p>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service tenders define the payer,</a:t>
            </a:r>
          </a:p>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contract unit and obligations.</a:t>
            </a:r>
          </a:p>
        </p:txBody>
      </p:sp>
      <p:sp>
        <p:nvSpPr>
          <p:cNvPr id="31" name="Rectangle 30">
            <a:extLst>
              <a:ext uri="{FF2B5EF4-FFF2-40B4-BE49-F238E27FC236}">
                <a16:creationId xmlns:a16="http://schemas.microsoft.com/office/drawing/2014/main" id="{247602C5-66F0-46B5-97F1-8CBC2AF416E0}"/>
              </a:ext>
            </a:extLst>
          </p:cNvPr>
          <p:cNvSpPr>
            <a:spLocks noGrp="1"/>
          </p:cNvSpPr>
          <p:nvPr/>
        </p:nvSpPr>
        <p:spPr>
          <a:xfrm>
            <a:off x="6096000" y="1885950"/>
            <a:ext cx="2609850" cy="28575"/>
          </a:xfrm>
          <a:prstGeom prst="rect">
            <a:avLst/>
          </a:prstGeom>
          <a:solidFill>
            <a:srgbClr val="125E93"/>
          </a:solidFill>
          <a:ln w="0">
            <a:noFill/>
          </a:ln>
        </p:spPr>
        <p:txBody>
          <a:bodyPr/>
          <a:lstStyle/>
          <a:p>
            <a:endParaRPr lang="en-SG"/>
          </a:p>
        </p:txBody>
      </p:sp>
      <p:sp>
        <p:nvSpPr>
          <p:cNvPr id="32" name="PROJECT ECONOMICS">
            <a:extLst>
              <a:ext uri="{FF2B5EF4-FFF2-40B4-BE49-F238E27FC236}">
                <a16:creationId xmlns:a16="http://schemas.microsoft.com/office/drawing/2014/main" id="{555FF91A-88D4-4D74-9863-E411E1CB4289}"/>
              </a:ext>
            </a:extLst>
          </p:cNvPr>
          <p:cNvSpPr>
            <a:spLocks noGrp="1"/>
          </p:cNvSpPr>
          <p:nvPr/>
        </p:nvSpPr>
        <p:spPr>
          <a:xfrm>
            <a:off x="6096000" y="2009775"/>
            <a:ext cx="2609850" cy="190500"/>
          </a:xfrm>
          <a:prstGeom prst="rect">
            <a:avLst/>
          </a:prstGeom>
          <a:noFill/>
          <a:ln w="0">
            <a:noFill/>
          </a:ln>
        </p:spPr>
        <p:txBody>
          <a:bodyPr wrap="square" lIns="0" tIns="0" rIns="0" bIns="0" anchor="t">
            <a:noAutofit/>
          </a:bodyPr>
          <a:lstStyle>
            <a:defPPr>
              <a:defRPr sz="938" b="1">
                <a:solidFill>
                  <a:srgbClr val="125E93"/>
                </a:solidFill>
                <a:latin typeface="Calibri"/>
                <a:ea typeface="Calibri"/>
                <a:cs typeface="Calibri"/>
              </a:defRPr>
            </a:defPPr>
            <a:lvl1pPr>
              <a:buNone/>
              <a:defRPr sz="938" b="1">
                <a:solidFill>
                  <a:srgbClr val="125E93"/>
                </a:solidFill>
                <a:latin typeface="Calibri"/>
                <a:ea typeface="Calibri"/>
                <a:cs typeface="Calibri"/>
              </a:defRPr>
            </a:lvl1pPr>
            <a:lvl2pPr>
              <a:buNone/>
              <a:defRPr sz="938" b="1">
                <a:solidFill>
                  <a:srgbClr val="125E93"/>
                </a:solidFill>
                <a:latin typeface="Calibri"/>
                <a:ea typeface="Calibri"/>
                <a:cs typeface="Calibri"/>
              </a:defRPr>
            </a:lvl2pPr>
            <a:lvl3pPr>
              <a:buNone/>
              <a:defRPr sz="938" b="1">
                <a:solidFill>
                  <a:srgbClr val="125E93"/>
                </a:solidFill>
                <a:latin typeface="Calibri"/>
                <a:ea typeface="Calibri"/>
                <a:cs typeface="Calibri"/>
              </a:defRPr>
            </a:lvl3pPr>
            <a:lvl4pPr>
              <a:buNone/>
              <a:defRPr sz="938" b="1">
                <a:solidFill>
                  <a:srgbClr val="125E93"/>
                </a:solidFill>
                <a:latin typeface="Calibri"/>
                <a:ea typeface="Calibri"/>
                <a:cs typeface="Calibri"/>
              </a:defRPr>
            </a:lvl4pPr>
            <a:lvl5pPr>
              <a:buNone/>
              <a:defRPr sz="938" b="1">
                <a:solidFill>
                  <a:srgbClr val="125E93"/>
                </a:solidFill>
                <a:latin typeface="Calibri"/>
                <a:ea typeface="Calibri"/>
                <a:cs typeface="Calibri"/>
              </a:defRPr>
            </a:lvl5pPr>
            <a:lvl6pPr>
              <a:buNone/>
              <a:defRPr sz="938" b="1">
                <a:solidFill>
                  <a:srgbClr val="125E93"/>
                </a:solidFill>
                <a:latin typeface="Calibri"/>
                <a:ea typeface="Calibri"/>
                <a:cs typeface="Calibri"/>
              </a:defRPr>
            </a:lvl6pPr>
            <a:lvl7pPr>
              <a:buNone/>
              <a:defRPr sz="938" b="1">
                <a:solidFill>
                  <a:srgbClr val="125E93"/>
                </a:solidFill>
                <a:latin typeface="Calibri"/>
                <a:ea typeface="Calibri"/>
                <a:cs typeface="Calibri"/>
              </a:defRPr>
            </a:lvl7pPr>
            <a:lvl8pPr>
              <a:buNone/>
              <a:defRPr sz="938" b="1">
                <a:solidFill>
                  <a:srgbClr val="125E93"/>
                </a:solidFill>
                <a:latin typeface="Calibri"/>
                <a:ea typeface="Calibri"/>
                <a:cs typeface="Calibri"/>
              </a:defRPr>
            </a:lvl8pPr>
            <a:lvl9pPr>
              <a:buNone/>
              <a:defRPr sz="938" b="1">
                <a:solidFill>
                  <a:srgbClr val="125E93"/>
                </a:solidFill>
                <a:latin typeface="Calibri"/>
                <a:ea typeface="Calibri"/>
                <a:cs typeface="Calibri"/>
              </a:defRPr>
            </a:lvl9pPr>
          </a:lstStyle>
          <a:p>
            <a:pPr>
              <a:buNone/>
              <a:defRPr sz="938" b="1">
                <a:solidFill>
                  <a:srgbClr val="125E93"/>
                </a:solidFill>
                <a:latin typeface="Calibri"/>
                <a:ea typeface="Calibri"/>
                <a:cs typeface="Calibri"/>
              </a:defRPr>
            </a:pPr>
            <a:r>
              <a:rPr sz="938" b="1">
                <a:solidFill>
                  <a:srgbClr val="125E93"/>
                </a:solidFill>
                <a:latin typeface="Calibri"/>
                <a:ea typeface="Calibri"/>
                <a:cs typeface="Calibri"/>
              </a:rPr>
              <a:t>PROJECT ECONOMICS</a:t>
            </a:r>
          </a:p>
        </p:txBody>
      </p:sp>
      <p:sp>
        <p:nvSpPr>
          <p:cNvPr id="33" name="Headline price to net cash flow">
            <a:extLst>
              <a:ext uri="{FF2B5EF4-FFF2-40B4-BE49-F238E27FC236}">
                <a16:creationId xmlns:a16="http://schemas.microsoft.com/office/drawing/2014/main" id="{F3BB9F55-FC58-46F7-9EEA-522C496F82E1}"/>
              </a:ext>
            </a:extLst>
          </p:cNvPr>
          <p:cNvSpPr>
            <a:spLocks noGrp="1"/>
          </p:cNvSpPr>
          <p:nvPr/>
        </p:nvSpPr>
        <p:spPr>
          <a:xfrm>
            <a:off x="6096000" y="2266950"/>
            <a:ext cx="2609850" cy="400050"/>
          </a:xfrm>
          <a:prstGeom prst="rect">
            <a:avLst/>
          </a:prstGeom>
          <a:noFill/>
          <a:ln w="0">
            <a:noFill/>
          </a:ln>
        </p:spPr>
        <p:txBody>
          <a:bodyPr wrap="square" lIns="0" tIns="0" rIns="0" bIns="0" anchor="t">
            <a:noAutofit/>
          </a:bodyPr>
          <a:lstStyle>
            <a:defPPr>
              <a:defRPr sz="1238" b="1">
                <a:solidFill>
                  <a:srgbClr val="07163E"/>
                </a:solidFill>
                <a:latin typeface="Calibri"/>
                <a:ea typeface="Calibri"/>
                <a:cs typeface="Calibri"/>
              </a:defRPr>
            </a:defPPr>
            <a:lvl1pPr>
              <a:buNone/>
              <a:defRPr sz="1238" b="1">
                <a:solidFill>
                  <a:srgbClr val="07163E"/>
                </a:solidFill>
                <a:latin typeface="Calibri"/>
                <a:ea typeface="Calibri"/>
                <a:cs typeface="Calibri"/>
              </a:defRPr>
            </a:lvl1pPr>
            <a:lvl2pPr>
              <a:buNone/>
              <a:defRPr sz="1238" b="1">
                <a:solidFill>
                  <a:srgbClr val="07163E"/>
                </a:solidFill>
                <a:latin typeface="Calibri"/>
                <a:ea typeface="Calibri"/>
                <a:cs typeface="Calibri"/>
              </a:defRPr>
            </a:lvl2pPr>
            <a:lvl3pPr>
              <a:buNone/>
              <a:defRPr sz="1238" b="1">
                <a:solidFill>
                  <a:srgbClr val="07163E"/>
                </a:solidFill>
                <a:latin typeface="Calibri"/>
                <a:ea typeface="Calibri"/>
                <a:cs typeface="Calibri"/>
              </a:defRPr>
            </a:lvl3pPr>
            <a:lvl4pPr>
              <a:buNone/>
              <a:defRPr sz="1238" b="1">
                <a:solidFill>
                  <a:srgbClr val="07163E"/>
                </a:solidFill>
                <a:latin typeface="Calibri"/>
                <a:ea typeface="Calibri"/>
                <a:cs typeface="Calibri"/>
              </a:defRPr>
            </a:lvl4pPr>
            <a:lvl5pPr>
              <a:buNone/>
              <a:defRPr sz="1238" b="1">
                <a:solidFill>
                  <a:srgbClr val="07163E"/>
                </a:solidFill>
                <a:latin typeface="Calibri"/>
                <a:ea typeface="Calibri"/>
                <a:cs typeface="Calibri"/>
              </a:defRPr>
            </a:lvl5pPr>
            <a:lvl6pPr>
              <a:buNone/>
              <a:defRPr sz="1238" b="1">
                <a:solidFill>
                  <a:srgbClr val="07163E"/>
                </a:solidFill>
                <a:latin typeface="Calibri"/>
                <a:ea typeface="Calibri"/>
                <a:cs typeface="Calibri"/>
              </a:defRPr>
            </a:lvl6pPr>
            <a:lvl7pPr>
              <a:buNone/>
              <a:defRPr sz="1238" b="1">
                <a:solidFill>
                  <a:srgbClr val="07163E"/>
                </a:solidFill>
                <a:latin typeface="Calibri"/>
                <a:ea typeface="Calibri"/>
                <a:cs typeface="Calibri"/>
              </a:defRPr>
            </a:lvl7pPr>
            <a:lvl8pPr>
              <a:buNone/>
              <a:defRPr sz="1238" b="1">
                <a:solidFill>
                  <a:srgbClr val="07163E"/>
                </a:solidFill>
                <a:latin typeface="Calibri"/>
                <a:ea typeface="Calibri"/>
                <a:cs typeface="Calibri"/>
              </a:defRPr>
            </a:lvl8pPr>
            <a:lvl9pPr>
              <a:buNone/>
              <a:defRPr sz="1238" b="1">
                <a:solidFill>
                  <a:srgbClr val="07163E"/>
                </a:solidFill>
                <a:latin typeface="Calibri"/>
                <a:ea typeface="Calibri"/>
                <a:cs typeface="Calibri"/>
              </a:defRPr>
            </a:lvl9pPr>
          </a:lstStyle>
          <a:p>
            <a:pPr>
              <a:buNone/>
              <a:defRPr sz="1238" b="1">
                <a:solidFill>
                  <a:srgbClr val="07163E"/>
                </a:solidFill>
                <a:latin typeface="Calibri"/>
                <a:ea typeface="Calibri"/>
                <a:cs typeface="Calibri"/>
              </a:defRPr>
            </a:pPr>
            <a:r>
              <a:rPr sz="1238" b="1">
                <a:solidFill>
                  <a:srgbClr val="07163E"/>
                </a:solidFill>
                <a:latin typeface="Calibri"/>
                <a:ea typeface="Calibri"/>
                <a:cs typeface="Calibri"/>
              </a:rPr>
              <a:t>Headline price to net cash flow</a:t>
            </a:r>
          </a:p>
        </p:txBody>
      </p:sp>
      <p:sp>
        <p:nvSpPr>
          <p:cNvPr id="34" name="CDP or qualified MWh, grid rights,&#10;tariffs, dispatch restrictions and&#10;">
            <a:extLst>
              <a:ext uri="{FF2B5EF4-FFF2-40B4-BE49-F238E27FC236}">
                <a16:creationId xmlns:a16="http://schemas.microsoft.com/office/drawing/2014/main" id="{30E7D494-4275-47A8-A328-CC8FAF66A5F4}"/>
              </a:ext>
            </a:extLst>
          </p:cNvPr>
          <p:cNvSpPr>
            <a:spLocks noGrp="1"/>
          </p:cNvSpPr>
          <p:nvPr/>
        </p:nvSpPr>
        <p:spPr>
          <a:xfrm>
            <a:off x="6096000" y="2733675"/>
            <a:ext cx="2609850" cy="571500"/>
          </a:xfrm>
          <a:prstGeom prst="rect">
            <a:avLst/>
          </a:prstGeom>
          <a:noFill/>
          <a:ln w="0">
            <a:noFill/>
          </a:ln>
        </p:spPr>
        <p:txBody>
          <a:bodyPr wrap="square" lIns="0" tIns="0" rIns="0" bIns="0" anchor="t">
            <a:noAutofit/>
          </a:bodyPr>
          <a:lstStyle>
            <a:defPPr>
              <a:defRPr sz="1102" b="0">
                <a:solidFill>
                  <a:srgbClr val="07163E"/>
                </a:solidFill>
                <a:latin typeface="Calibri"/>
                <a:ea typeface="Calibri"/>
                <a:cs typeface="Calibri"/>
              </a:defRPr>
            </a:defPPr>
            <a:lvl1pPr>
              <a:buNone/>
              <a:defRPr sz="1102" b="0">
                <a:solidFill>
                  <a:srgbClr val="07163E"/>
                </a:solidFill>
                <a:latin typeface="Calibri"/>
                <a:ea typeface="Calibri"/>
                <a:cs typeface="Calibri"/>
              </a:defRPr>
            </a:lvl1pPr>
            <a:lvl2pPr>
              <a:buNone/>
              <a:defRPr sz="1102" b="0">
                <a:solidFill>
                  <a:srgbClr val="07163E"/>
                </a:solidFill>
                <a:latin typeface="Calibri"/>
                <a:ea typeface="Calibri"/>
                <a:cs typeface="Calibri"/>
              </a:defRPr>
            </a:lvl2pPr>
            <a:lvl3pPr>
              <a:buNone/>
              <a:defRPr sz="1102" b="0">
                <a:solidFill>
                  <a:srgbClr val="07163E"/>
                </a:solidFill>
                <a:latin typeface="Calibri"/>
                <a:ea typeface="Calibri"/>
                <a:cs typeface="Calibri"/>
              </a:defRPr>
            </a:lvl3pPr>
            <a:lvl4pPr>
              <a:buNone/>
              <a:defRPr sz="1102" b="0">
                <a:solidFill>
                  <a:srgbClr val="07163E"/>
                </a:solidFill>
                <a:latin typeface="Calibri"/>
                <a:ea typeface="Calibri"/>
                <a:cs typeface="Calibri"/>
              </a:defRPr>
            </a:lvl4pPr>
            <a:lvl5pPr>
              <a:buNone/>
              <a:defRPr sz="1102" b="0">
                <a:solidFill>
                  <a:srgbClr val="07163E"/>
                </a:solidFill>
                <a:latin typeface="Calibri"/>
                <a:ea typeface="Calibri"/>
                <a:cs typeface="Calibri"/>
              </a:defRPr>
            </a:lvl5pPr>
            <a:lvl6pPr>
              <a:buNone/>
              <a:defRPr sz="1102" b="0">
                <a:solidFill>
                  <a:srgbClr val="07163E"/>
                </a:solidFill>
                <a:latin typeface="Calibri"/>
                <a:ea typeface="Calibri"/>
                <a:cs typeface="Calibri"/>
              </a:defRPr>
            </a:lvl6pPr>
            <a:lvl7pPr>
              <a:buNone/>
              <a:defRPr sz="1102" b="0">
                <a:solidFill>
                  <a:srgbClr val="07163E"/>
                </a:solidFill>
                <a:latin typeface="Calibri"/>
                <a:ea typeface="Calibri"/>
                <a:cs typeface="Calibri"/>
              </a:defRPr>
            </a:lvl7pPr>
            <a:lvl8pPr>
              <a:buNone/>
              <a:defRPr sz="1102" b="0">
                <a:solidFill>
                  <a:srgbClr val="07163E"/>
                </a:solidFill>
                <a:latin typeface="Calibri"/>
                <a:ea typeface="Calibri"/>
                <a:cs typeface="Calibri"/>
              </a:defRPr>
            </a:lvl8pPr>
            <a:lvl9pPr>
              <a:buNone/>
              <a:defRPr sz="1102" b="0">
                <a:solidFill>
                  <a:srgbClr val="07163E"/>
                </a:solidFill>
                <a:latin typeface="Calibri"/>
                <a:ea typeface="Calibri"/>
                <a:cs typeface="Calibri"/>
              </a:defRPr>
            </a:lvl9pPr>
          </a:lstStyle>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CDP or qualified MWh, grid rights,</a:t>
            </a:r>
          </a:p>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tariffs, dispatch restrictions and</a:t>
            </a:r>
          </a:p>
          <a:p>
            <a:pPr>
              <a:buNone/>
              <a:defRPr sz="1102" b="0">
                <a:solidFill>
                  <a:srgbClr val="07163E"/>
                </a:solidFill>
                <a:latin typeface="Calibri"/>
                <a:ea typeface="Calibri"/>
                <a:cs typeface="Calibri"/>
              </a:defRPr>
            </a:pPr>
            <a:r>
              <a:rPr sz="1102" b="0">
                <a:solidFill>
                  <a:srgbClr val="07163E"/>
                </a:solidFill>
                <a:latin typeface="Calibri"/>
                <a:ea typeface="Calibri"/>
                <a:cs typeface="Calibri"/>
              </a:rPr>
              <a:t>deliverable COD shape returns.</a:t>
            </a:r>
          </a:p>
        </p:txBody>
      </p:sp>
      <p:sp>
        <p:nvSpPr>
          <p:cNvPr id="35" name="2030 independent BESS stock">
            <a:extLst>
              <a:ext uri="{FF2B5EF4-FFF2-40B4-BE49-F238E27FC236}">
                <a16:creationId xmlns:a16="http://schemas.microsoft.com/office/drawing/2014/main" id="{7DF3E91D-E418-4935-8BF3-A98F59489A33}"/>
              </a:ext>
            </a:extLst>
          </p:cNvPr>
          <p:cNvSpPr>
            <a:spLocks noGrp="1"/>
          </p:cNvSpPr>
          <p:nvPr/>
        </p:nvSpPr>
        <p:spPr>
          <a:xfrm>
            <a:off x="457200" y="3505200"/>
            <a:ext cx="4286250" cy="247650"/>
          </a:xfrm>
          <a:prstGeom prst="rect">
            <a:avLst/>
          </a:prstGeom>
          <a:noFill/>
          <a:ln w="0">
            <a:noFill/>
          </a:ln>
        </p:spPr>
        <p:txBody>
          <a:bodyPr wrap="square" lIns="0" tIns="0" rIns="0" bIns="0" anchor="t">
            <a:noAutofit/>
          </a:bodyPr>
          <a:lstStyle>
            <a:defPPr>
              <a:defRPr sz="1425" b="1">
                <a:solidFill>
                  <a:srgbClr val="125E93"/>
                </a:solidFill>
                <a:latin typeface="Calibri"/>
                <a:ea typeface="Calibri"/>
                <a:cs typeface="Calibri"/>
              </a:defRPr>
            </a:defPPr>
            <a:lvl1pPr>
              <a:buNone/>
              <a:defRPr sz="1425" b="1">
                <a:solidFill>
                  <a:srgbClr val="125E93"/>
                </a:solidFill>
                <a:latin typeface="Calibri"/>
                <a:ea typeface="Calibri"/>
                <a:cs typeface="Calibri"/>
              </a:defRPr>
            </a:lvl1pPr>
            <a:lvl2pPr>
              <a:buNone/>
              <a:defRPr sz="1425" b="1">
                <a:solidFill>
                  <a:srgbClr val="125E93"/>
                </a:solidFill>
                <a:latin typeface="Calibri"/>
                <a:ea typeface="Calibri"/>
                <a:cs typeface="Calibri"/>
              </a:defRPr>
            </a:lvl2pPr>
            <a:lvl3pPr>
              <a:buNone/>
              <a:defRPr sz="1425" b="1">
                <a:solidFill>
                  <a:srgbClr val="125E93"/>
                </a:solidFill>
                <a:latin typeface="Calibri"/>
                <a:ea typeface="Calibri"/>
                <a:cs typeface="Calibri"/>
              </a:defRPr>
            </a:lvl3pPr>
            <a:lvl4pPr>
              <a:buNone/>
              <a:defRPr sz="1425" b="1">
                <a:solidFill>
                  <a:srgbClr val="125E93"/>
                </a:solidFill>
                <a:latin typeface="Calibri"/>
                <a:ea typeface="Calibri"/>
                <a:cs typeface="Calibri"/>
              </a:defRPr>
            </a:lvl4pPr>
            <a:lvl5pPr>
              <a:buNone/>
              <a:defRPr sz="1425" b="1">
                <a:solidFill>
                  <a:srgbClr val="125E93"/>
                </a:solidFill>
                <a:latin typeface="Calibri"/>
                <a:ea typeface="Calibri"/>
                <a:cs typeface="Calibri"/>
              </a:defRPr>
            </a:lvl5pPr>
            <a:lvl6pPr>
              <a:buNone/>
              <a:defRPr sz="1425" b="1">
                <a:solidFill>
                  <a:srgbClr val="125E93"/>
                </a:solidFill>
                <a:latin typeface="Calibri"/>
                <a:ea typeface="Calibri"/>
                <a:cs typeface="Calibri"/>
              </a:defRPr>
            </a:lvl6pPr>
            <a:lvl7pPr>
              <a:buNone/>
              <a:defRPr sz="1425" b="1">
                <a:solidFill>
                  <a:srgbClr val="125E93"/>
                </a:solidFill>
                <a:latin typeface="Calibri"/>
                <a:ea typeface="Calibri"/>
                <a:cs typeface="Calibri"/>
              </a:defRPr>
            </a:lvl7pPr>
            <a:lvl8pPr>
              <a:buNone/>
              <a:defRPr sz="1425" b="1">
                <a:solidFill>
                  <a:srgbClr val="125E93"/>
                </a:solidFill>
                <a:latin typeface="Calibri"/>
                <a:ea typeface="Calibri"/>
                <a:cs typeface="Calibri"/>
              </a:defRPr>
            </a:lvl8pPr>
            <a:lvl9pPr>
              <a:buNone/>
              <a:defRPr sz="1425" b="1">
                <a:solidFill>
                  <a:srgbClr val="125E93"/>
                </a:solidFill>
                <a:latin typeface="Calibri"/>
                <a:ea typeface="Calibri"/>
                <a:cs typeface="Calibri"/>
              </a:defRPr>
            </a:lvl9pPr>
          </a:lstStyle>
          <a:p>
            <a:pPr>
              <a:buNone/>
              <a:defRPr sz="1425" b="1">
                <a:solidFill>
                  <a:srgbClr val="125E93"/>
                </a:solidFill>
                <a:latin typeface="Calibri"/>
                <a:ea typeface="Calibri"/>
                <a:cs typeface="Calibri"/>
              </a:defRPr>
            </a:pPr>
            <a:r>
              <a:rPr sz="1425" b="1">
                <a:solidFill>
                  <a:srgbClr val="125E93"/>
                </a:solidFill>
                <a:latin typeface="Calibri"/>
                <a:ea typeface="Calibri"/>
                <a:cs typeface="Calibri"/>
              </a:rPr>
              <a:t>2030 independent BESS stock</a:t>
            </a:r>
          </a:p>
        </p:txBody>
      </p:sp>
      <p:sp>
        <p:nvSpPr>
          <p:cNvPr id="36" name="Low">
            <a:extLst>
              <a:ext uri="{FF2B5EF4-FFF2-40B4-BE49-F238E27FC236}">
                <a16:creationId xmlns:a16="http://schemas.microsoft.com/office/drawing/2014/main" id="{C6690DCC-E662-4FDD-93A5-4CB7C384B16F}"/>
              </a:ext>
            </a:extLst>
          </p:cNvPr>
          <p:cNvSpPr>
            <a:spLocks noGrp="1"/>
          </p:cNvSpPr>
          <p:nvPr/>
        </p:nvSpPr>
        <p:spPr>
          <a:xfrm>
            <a:off x="457200" y="5934075"/>
            <a:ext cx="762000" cy="180975"/>
          </a:xfrm>
          <a:prstGeom prst="rect">
            <a:avLst/>
          </a:prstGeom>
          <a:noFill/>
          <a:ln w="0">
            <a:noFill/>
          </a:ln>
        </p:spPr>
        <p:txBody>
          <a:bodyPr wrap="square" lIns="0" tIns="0" rIns="0" bIns="0" anchor="t">
            <a:noAutofit/>
          </a:bodyPr>
          <a:lstStyle>
            <a:defPPr>
              <a:defRPr sz="975" b="0">
                <a:solidFill>
                  <a:srgbClr val="464646"/>
                </a:solidFill>
                <a:latin typeface="Calibri"/>
                <a:ea typeface="Calibri"/>
                <a:cs typeface="Calibri"/>
              </a:defRPr>
            </a:defPPr>
            <a:lvl1pPr>
              <a:buNone/>
              <a:defRPr sz="975" b="0">
                <a:solidFill>
                  <a:srgbClr val="464646"/>
                </a:solidFill>
                <a:latin typeface="Calibri"/>
                <a:ea typeface="Calibri"/>
                <a:cs typeface="Calibri"/>
              </a:defRPr>
            </a:lvl1pPr>
            <a:lvl2pPr>
              <a:buNone/>
              <a:defRPr sz="975" b="0">
                <a:solidFill>
                  <a:srgbClr val="464646"/>
                </a:solidFill>
                <a:latin typeface="Calibri"/>
                <a:ea typeface="Calibri"/>
                <a:cs typeface="Calibri"/>
              </a:defRPr>
            </a:lvl2pPr>
            <a:lvl3pPr>
              <a:buNone/>
              <a:defRPr sz="975" b="0">
                <a:solidFill>
                  <a:srgbClr val="464646"/>
                </a:solidFill>
                <a:latin typeface="Calibri"/>
                <a:ea typeface="Calibri"/>
                <a:cs typeface="Calibri"/>
              </a:defRPr>
            </a:lvl3pPr>
            <a:lvl4pPr>
              <a:buNone/>
              <a:defRPr sz="975" b="0">
                <a:solidFill>
                  <a:srgbClr val="464646"/>
                </a:solidFill>
                <a:latin typeface="Calibri"/>
                <a:ea typeface="Calibri"/>
                <a:cs typeface="Calibri"/>
              </a:defRPr>
            </a:lvl4pPr>
            <a:lvl5pPr>
              <a:buNone/>
              <a:defRPr sz="975" b="0">
                <a:solidFill>
                  <a:srgbClr val="464646"/>
                </a:solidFill>
                <a:latin typeface="Calibri"/>
                <a:ea typeface="Calibri"/>
                <a:cs typeface="Calibri"/>
              </a:defRPr>
            </a:lvl5pPr>
            <a:lvl6pPr>
              <a:buNone/>
              <a:defRPr sz="975" b="0">
                <a:solidFill>
                  <a:srgbClr val="464646"/>
                </a:solidFill>
                <a:latin typeface="Calibri"/>
                <a:ea typeface="Calibri"/>
                <a:cs typeface="Calibri"/>
              </a:defRPr>
            </a:lvl6pPr>
            <a:lvl7pPr>
              <a:buNone/>
              <a:defRPr sz="975" b="0">
                <a:solidFill>
                  <a:srgbClr val="464646"/>
                </a:solidFill>
                <a:latin typeface="Calibri"/>
                <a:ea typeface="Calibri"/>
                <a:cs typeface="Calibri"/>
              </a:defRPr>
            </a:lvl7pPr>
            <a:lvl8pPr>
              <a:buNone/>
              <a:defRPr sz="975" b="0">
                <a:solidFill>
                  <a:srgbClr val="464646"/>
                </a:solidFill>
                <a:latin typeface="Calibri"/>
                <a:ea typeface="Calibri"/>
                <a:cs typeface="Calibri"/>
              </a:defRPr>
            </a:lvl8pPr>
            <a:lvl9pPr>
              <a:buNone/>
              <a:defRPr sz="975" b="0">
                <a:solidFill>
                  <a:srgbClr val="464646"/>
                </a:solidFill>
                <a:latin typeface="Calibri"/>
                <a:ea typeface="Calibri"/>
                <a:cs typeface="Calibri"/>
              </a:defRPr>
            </a:lvl9pPr>
          </a:lstStyle>
          <a:p>
            <a:pPr>
              <a:buNone/>
              <a:defRPr sz="975" b="0">
                <a:solidFill>
                  <a:srgbClr val="464646"/>
                </a:solidFill>
                <a:latin typeface="Calibri"/>
                <a:ea typeface="Calibri"/>
                <a:cs typeface="Calibri"/>
              </a:defRPr>
            </a:pPr>
            <a:r>
              <a:rPr sz="975" b="0">
                <a:solidFill>
                  <a:srgbClr val="464646"/>
                </a:solidFill>
                <a:latin typeface="Calibri"/>
                <a:ea typeface="Calibri"/>
                <a:cs typeface="Calibri"/>
              </a:rPr>
              <a:t>Low</a:t>
            </a:r>
          </a:p>
        </p:txBody>
      </p:sp>
      <p:sp>
        <p:nvSpPr>
          <p:cNvPr id="37" name="37.5 GW">
            <a:extLst>
              <a:ext uri="{FF2B5EF4-FFF2-40B4-BE49-F238E27FC236}">
                <a16:creationId xmlns:a16="http://schemas.microsoft.com/office/drawing/2014/main" id="{3AE0F254-2EE0-4A7D-BFFD-1793802F05B2}"/>
              </a:ext>
            </a:extLst>
          </p:cNvPr>
          <p:cNvSpPr>
            <a:spLocks noGrp="1"/>
          </p:cNvSpPr>
          <p:nvPr/>
        </p:nvSpPr>
        <p:spPr>
          <a:xfrm>
            <a:off x="457200" y="6134100"/>
            <a:ext cx="1143000" cy="257175"/>
          </a:xfrm>
          <a:prstGeom prst="rect">
            <a:avLst/>
          </a:prstGeom>
          <a:noFill/>
          <a:ln w="0">
            <a:noFill/>
          </a:ln>
        </p:spPr>
        <p:txBody>
          <a:bodyPr wrap="square" lIns="0" tIns="0" rIns="0" bIns="0" anchor="t">
            <a:noAutofit/>
          </a:bodyPr>
          <a:lstStyle>
            <a:defPPr>
              <a:defRPr sz="1575" b="1">
                <a:solidFill>
                  <a:srgbClr val="07163E"/>
                </a:solidFill>
                <a:latin typeface="Calibri"/>
                <a:ea typeface="Calibri"/>
                <a:cs typeface="Calibri"/>
              </a:defRPr>
            </a:defPPr>
            <a:lvl1pPr>
              <a:buNone/>
              <a:defRPr sz="1575" b="1">
                <a:solidFill>
                  <a:srgbClr val="07163E"/>
                </a:solidFill>
                <a:latin typeface="Calibri"/>
                <a:ea typeface="Calibri"/>
                <a:cs typeface="Calibri"/>
              </a:defRPr>
            </a:lvl1pPr>
            <a:lvl2pPr>
              <a:buNone/>
              <a:defRPr sz="1575" b="1">
                <a:solidFill>
                  <a:srgbClr val="07163E"/>
                </a:solidFill>
                <a:latin typeface="Calibri"/>
                <a:ea typeface="Calibri"/>
                <a:cs typeface="Calibri"/>
              </a:defRPr>
            </a:lvl2pPr>
            <a:lvl3pPr>
              <a:buNone/>
              <a:defRPr sz="1575" b="1">
                <a:solidFill>
                  <a:srgbClr val="07163E"/>
                </a:solidFill>
                <a:latin typeface="Calibri"/>
                <a:ea typeface="Calibri"/>
                <a:cs typeface="Calibri"/>
              </a:defRPr>
            </a:lvl3pPr>
            <a:lvl4pPr>
              <a:buNone/>
              <a:defRPr sz="1575" b="1">
                <a:solidFill>
                  <a:srgbClr val="07163E"/>
                </a:solidFill>
                <a:latin typeface="Calibri"/>
                <a:ea typeface="Calibri"/>
                <a:cs typeface="Calibri"/>
              </a:defRPr>
            </a:lvl4pPr>
            <a:lvl5pPr>
              <a:buNone/>
              <a:defRPr sz="1575" b="1">
                <a:solidFill>
                  <a:srgbClr val="07163E"/>
                </a:solidFill>
                <a:latin typeface="Calibri"/>
                <a:ea typeface="Calibri"/>
                <a:cs typeface="Calibri"/>
              </a:defRPr>
            </a:lvl5pPr>
            <a:lvl6pPr>
              <a:buNone/>
              <a:defRPr sz="1575" b="1">
                <a:solidFill>
                  <a:srgbClr val="07163E"/>
                </a:solidFill>
                <a:latin typeface="Calibri"/>
                <a:ea typeface="Calibri"/>
                <a:cs typeface="Calibri"/>
              </a:defRPr>
            </a:lvl6pPr>
            <a:lvl7pPr>
              <a:buNone/>
              <a:defRPr sz="1575" b="1">
                <a:solidFill>
                  <a:srgbClr val="07163E"/>
                </a:solidFill>
                <a:latin typeface="Calibri"/>
                <a:ea typeface="Calibri"/>
                <a:cs typeface="Calibri"/>
              </a:defRPr>
            </a:lvl7pPr>
            <a:lvl8pPr>
              <a:buNone/>
              <a:defRPr sz="1575" b="1">
                <a:solidFill>
                  <a:srgbClr val="07163E"/>
                </a:solidFill>
                <a:latin typeface="Calibri"/>
                <a:ea typeface="Calibri"/>
                <a:cs typeface="Calibri"/>
              </a:defRPr>
            </a:lvl8pPr>
            <a:lvl9pPr>
              <a:buNone/>
              <a:defRPr sz="1575" b="1">
                <a:solidFill>
                  <a:srgbClr val="07163E"/>
                </a:solidFill>
                <a:latin typeface="Calibri"/>
                <a:ea typeface="Calibri"/>
                <a:cs typeface="Calibri"/>
              </a:defRPr>
            </a:lvl9pPr>
          </a:lstStyle>
          <a:p>
            <a:pPr>
              <a:buNone/>
              <a:defRPr sz="1575" b="1">
                <a:solidFill>
                  <a:srgbClr val="07163E"/>
                </a:solidFill>
                <a:latin typeface="Calibri"/>
                <a:ea typeface="Calibri"/>
                <a:cs typeface="Calibri"/>
              </a:defRPr>
            </a:pPr>
            <a:r>
              <a:rPr sz="1575" b="1">
                <a:solidFill>
                  <a:srgbClr val="07163E"/>
                </a:solidFill>
                <a:latin typeface="Calibri"/>
                <a:ea typeface="Calibri"/>
                <a:cs typeface="Calibri"/>
              </a:rPr>
              <a:t>37.5 GW</a:t>
            </a:r>
          </a:p>
        </p:txBody>
      </p:sp>
      <p:sp>
        <p:nvSpPr>
          <p:cNvPr id="38" name="Central">
            <a:extLst>
              <a:ext uri="{FF2B5EF4-FFF2-40B4-BE49-F238E27FC236}">
                <a16:creationId xmlns:a16="http://schemas.microsoft.com/office/drawing/2014/main" id="{9E6F810F-DE49-46D7-AD83-7E589FC19EAE}"/>
              </a:ext>
            </a:extLst>
          </p:cNvPr>
          <p:cNvSpPr>
            <a:spLocks noGrp="1"/>
          </p:cNvSpPr>
          <p:nvPr/>
        </p:nvSpPr>
        <p:spPr>
          <a:xfrm>
            <a:off x="1828800" y="5934075"/>
            <a:ext cx="952500" cy="180975"/>
          </a:xfrm>
          <a:prstGeom prst="rect">
            <a:avLst/>
          </a:prstGeom>
          <a:noFill/>
          <a:ln w="0">
            <a:noFill/>
          </a:ln>
        </p:spPr>
        <p:txBody>
          <a:bodyPr wrap="square" lIns="0" tIns="0" rIns="0" bIns="0" anchor="t">
            <a:noAutofit/>
          </a:bodyPr>
          <a:lstStyle>
            <a:defPPr>
              <a:defRPr sz="975" b="0">
                <a:solidFill>
                  <a:srgbClr val="464646"/>
                </a:solidFill>
                <a:latin typeface="Calibri"/>
                <a:ea typeface="Calibri"/>
                <a:cs typeface="Calibri"/>
              </a:defRPr>
            </a:defPPr>
            <a:lvl1pPr>
              <a:buNone/>
              <a:defRPr sz="975" b="0">
                <a:solidFill>
                  <a:srgbClr val="464646"/>
                </a:solidFill>
                <a:latin typeface="Calibri"/>
                <a:ea typeface="Calibri"/>
                <a:cs typeface="Calibri"/>
              </a:defRPr>
            </a:lvl1pPr>
            <a:lvl2pPr>
              <a:buNone/>
              <a:defRPr sz="975" b="0">
                <a:solidFill>
                  <a:srgbClr val="464646"/>
                </a:solidFill>
                <a:latin typeface="Calibri"/>
                <a:ea typeface="Calibri"/>
                <a:cs typeface="Calibri"/>
              </a:defRPr>
            </a:lvl2pPr>
            <a:lvl3pPr>
              <a:buNone/>
              <a:defRPr sz="975" b="0">
                <a:solidFill>
                  <a:srgbClr val="464646"/>
                </a:solidFill>
                <a:latin typeface="Calibri"/>
                <a:ea typeface="Calibri"/>
                <a:cs typeface="Calibri"/>
              </a:defRPr>
            </a:lvl3pPr>
            <a:lvl4pPr>
              <a:buNone/>
              <a:defRPr sz="975" b="0">
                <a:solidFill>
                  <a:srgbClr val="464646"/>
                </a:solidFill>
                <a:latin typeface="Calibri"/>
                <a:ea typeface="Calibri"/>
                <a:cs typeface="Calibri"/>
              </a:defRPr>
            </a:lvl4pPr>
            <a:lvl5pPr>
              <a:buNone/>
              <a:defRPr sz="975" b="0">
                <a:solidFill>
                  <a:srgbClr val="464646"/>
                </a:solidFill>
                <a:latin typeface="Calibri"/>
                <a:ea typeface="Calibri"/>
                <a:cs typeface="Calibri"/>
              </a:defRPr>
            </a:lvl5pPr>
            <a:lvl6pPr>
              <a:buNone/>
              <a:defRPr sz="975" b="0">
                <a:solidFill>
                  <a:srgbClr val="464646"/>
                </a:solidFill>
                <a:latin typeface="Calibri"/>
                <a:ea typeface="Calibri"/>
                <a:cs typeface="Calibri"/>
              </a:defRPr>
            </a:lvl6pPr>
            <a:lvl7pPr>
              <a:buNone/>
              <a:defRPr sz="975" b="0">
                <a:solidFill>
                  <a:srgbClr val="464646"/>
                </a:solidFill>
                <a:latin typeface="Calibri"/>
                <a:ea typeface="Calibri"/>
                <a:cs typeface="Calibri"/>
              </a:defRPr>
            </a:lvl7pPr>
            <a:lvl8pPr>
              <a:buNone/>
              <a:defRPr sz="975" b="0">
                <a:solidFill>
                  <a:srgbClr val="464646"/>
                </a:solidFill>
                <a:latin typeface="Calibri"/>
                <a:ea typeface="Calibri"/>
                <a:cs typeface="Calibri"/>
              </a:defRPr>
            </a:lvl8pPr>
            <a:lvl9pPr>
              <a:buNone/>
              <a:defRPr sz="975" b="0">
                <a:solidFill>
                  <a:srgbClr val="464646"/>
                </a:solidFill>
                <a:latin typeface="Calibri"/>
                <a:ea typeface="Calibri"/>
                <a:cs typeface="Calibri"/>
              </a:defRPr>
            </a:lvl9pPr>
          </a:lstStyle>
          <a:p>
            <a:pPr>
              <a:buNone/>
              <a:defRPr sz="975" b="0">
                <a:solidFill>
                  <a:srgbClr val="464646"/>
                </a:solidFill>
                <a:latin typeface="Calibri"/>
                <a:ea typeface="Calibri"/>
                <a:cs typeface="Calibri"/>
              </a:defRPr>
            </a:pPr>
            <a:r>
              <a:rPr sz="975" b="0">
                <a:solidFill>
                  <a:srgbClr val="464646"/>
                </a:solidFill>
                <a:latin typeface="Calibri"/>
                <a:ea typeface="Calibri"/>
                <a:cs typeface="Calibri"/>
              </a:rPr>
              <a:t>Central</a:t>
            </a:r>
          </a:p>
        </p:txBody>
      </p:sp>
      <p:sp>
        <p:nvSpPr>
          <p:cNvPr id="39" name="67.8 GW">
            <a:extLst>
              <a:ext uri="{FF2B5EF4-FFF2-40B4-BE49-F238E27FC236}">
                <a16:creationId xmlns:a16="http://schemas.microsoft.com/office/drawing/2014/main" id="{9545CA9D-4463-42A9-94DD-BFAEA709C655}"/>
              </a:ext>
            </a:extLst>
          </p:cNvPr>
          <p:cNvSpPr>
            <a:spLocks noGrp="1"/>
          </p:cNvSpPr>
          <p:nvPr/>
        </p:nvSpPr>
        <p:spPr>
          <a:xfrm>
            <a:off x="1828800" y="6134100"/>
            <a:ext cx="1238250" cy="257175"/>
          </a:xfrm>
          <a:prstGeom prst="rect">
            <a:avLst/>
          </a:prstGeom>
          <a:noFill/>
          <a:ln w="0">
            <a:noFill/>
          </a:ln>
        </p:spPr>
        <p:txBody>
          <a:bodyPr wrap="square" lIns="0" tIns="0" rIns="0" bIns="0" anchor="t">
            <a:noAutofit/>
          </a:bodyPr>
          <a:lstStyle>
            <a:defPPr>
              <a:defRPr sz="1575" b="1">
                <a:solidFill>
                  <a:srgbClr val="125E93"/>
                </a:solidFill>
                <a:latin typeface="Calibri"/>
                <a:ea typeface="Calibri"/>
                <a:cs typeface="Calibri"/>
              </a:defRPr>
            </a:defPPr>
            <a:lvl1pPr>
              <a:buNone/>
              <a:defRPr sz="1575" b="1">
                <a:solidFill>
                  <a:srgbClr val="125E93"/>
                </a:solidFill>
                <a:latin typeface="Calibri"/>
                <a:ea typeface="Calibri"/>
                <a:cs typeface="Calibri"/>
              </a:defRPr>
            </a:lvl1pPr>
            <a:lvl2pPr>
              <a:buNone/>
              <a:defRPr sz="1575" b="1">
                <a:solidFill>
                  <a:srgbClr val="125E93"/>
                </a:solidFill>
                <a:latin typeface="Calibri"/>
                <a:ea typeface="Calibri"/>
                <a:cs typeface="Calibri"/>
              </a:defRPr>
            </a:lvl2pPr>
            <a:lvl3pPr>
              <a:buNone/>
              <a:defRPr sz="1575" b="1">
                <a:solidFill>
                  <a:srgbClr val="125E93"/>
                </a:solidFill>
                <a:latin typeface="Calibri"/>
                <a:ea typeface="Calibri"/>
                <a:cs typeface="Calibri"/>
              </a:defRPr>
            </a:lvl3pPr>
            <a:lvl4pPr>
              <a:buNone/>
              <a:defRPr sz="1575" b="1">
                <a:solidFill>
                  <a:srgbClr val="125E93"/>
                </a:solidFill>
                <a:latin typeface="Calibri"/>
                <a:ea typeface="Calibri"/>
                <a:cs typeface="Calibri"/>
              </a:defRPr>
            </a:lvl4pPr>
            <a:lvl5pPr>
              <a:buNone/>
              <a:defRPr sz="1575" b="1">
                <a:solidFill>
                  <a:srgbClr val="125E93"/>
                </a:solidFill>
                <a:latin typeface="Calibri"/>
                <a:ea typeface="Calibri"/>
                <a:cs typeface="Calibri"/>
              </a:defRPr>
            </a:lvl5pPr>
            <a:lvl6pPr>
              <a:buNone/>
              <a:defRPr sz="1575" b="1">
                <a:solidFill>
                  <a:srgbClr val="125E93"/>
                </a:solidFill>
                <a:latin typeface="Calibri"/>
                <a:ea typeface="Calibri"/>
                <a:cs typeface="Calibri"/>
              </a:defRPr>
            </a:lvl6pPr>
            <a:lvl7pPr>
              <a:buNone/>
              <a:defRPr sz="1575" b="1">
                <a:solidFill>
                  <a:srgbClr val="125E93"/>
                </a:solidFill>
                <a:latin typeface="Calibri"/>
                <a:ea typeface="Calibri"/>
                <a:cs typeface="Calibri"/>
              </a:defRPr>
            </a:lvl7pPr>
            <a:lvl8pPr>
              <a:buNone/>
              <a:defRPr sz="1575" b="1">
                <a:solidFill>
                  <a:srgbClr val="125E93"/>
                </a:solidFill>
                <a:latin typeface="Calibri"/>
                <a:ea typeface="Calibri"/>
                <a:cs typeface="Calibri"/>
              </a:defRPr>
            </a:lvl8pPr>
            <a:lvl9pPr>
              <a:buNone/>
              <a:defRPr sz="1575" b="1">
                <a:solidFill>
                  <a:srgbClr val="125E93"/>
                </a:solidFill>
                <a:latin typeface="Calibri"/>
                <a:ea typeface="Calibri"/>
                <a:cs typeface="Calibri"/>
              </a:defRPr>
            </a:lvl9pPr>
          </a:lstStyle>
          <a:p>
            <a:pPr>
              <a:buNone/>
              <a:defRPr sz="1575" b="1">
                <a:solidFill>
                  <a:srgbClr val="125E93"/>
                </a:solidFill>
                <a:latin typeface="Calibri"/>
                <a:ea typeface="Calibri"/>
                <a:cs typeface="Calibri"/>
              </a:defRPr>
            </a:pPr>
            <a:r>
              <a:rPr sz="1575" b="1">
                <a:solidFill>
                  <a:srgbClr val="125E93"/>
                </a:solidFill>
                <a:latin typeface="Calibri"/>
                <a:ea typeface="Calibri"/>
                <a:cs typeface="Calibri"/>
              </a:rPr>
              <a:t>67.8 GW</a:t>
            </a:r>
          </a:p>
        </p:txBody>
      </p:sp>
      <p:sp>
        <p:nvSpPr>
          <p:cNvPr id="40" name="High">
            <a:extLst>
              <a:ext uri="{FF2B5EF4-FFF2-40B4-BE49-F238E27FC236}">
                <a16:creationId xmlns:a16="http://schemas.microsoft.com/office/drawing/2014/main" id="{5CBD8970-0B68-4422-93FE-FED5B1BA809F}"/>
              </a:ext>
            </a:extLst>
          </p:cNvPr>
          <p:cNvSpPr>
            <a:spLocks noGrp="1"/>
          </p:cNvSpPr>
          <p:nvPr/>
        </p:nvSpPr>
        <p:spPr>
          <a:xfrm>
            <a:off x="3400425" y="5934075"/>
            <a:ext cx="857250" cy="180975"/>
          </a:xfrm>
          <a:prstGeom prst="rect">
            <a:avLst/>
          </a:prstGeom>
          <a:noFill/>
          <a:ln w="0">
            <a:noFill/>
          </a:ln>
        </p:spPr>
        <p:txBody>
          <a:bodyPr wrap="square" lIns="0" tIns="0" rIns="0" bIns="0" anchor="t">
            <a:noAutofit/>
          </a:bodyPr>
          <a:lstStyle>
            <a:defPPr>
              <a:defRPr sz="975" b="0">
                <a:solidFill>
                  <a:srgbClr val="464646"/>
                </a:solidFill>
                <a:latin typeface="Calibri"/>
                <a:ea typeface="Calibri"/>
                <a:cs typeface="Calibri"/>
              </a:defRPr>
            </a:defPPr>
            <a:lvl1pPr>
              <a:buNone/>
              <a:defRPr sz="975" b="0">
                <a:solidFill>
                  <a:srgbClr val="464646"/>
                </a:solidFill>
                <a:latin typeface="Calibri"/>
                <a:ea typeface="Calibri"/>
                <a:cs typeface="Calibri"/>
              </a:defRPr>
            </a:lvl1pPr>
            <a:lvl2pPr>
              <a:buNone/>
              <a:defRPr sz="975" b="0">
                <a:solidFill>
                  <a:srgbClr val="464646"/>
                </a:solidFill>
                <a:latin typeface="Calibri"/>
                <a:ea typeface="Calibri"/>
                <a:cs typeface="Calibri"/>
              </a:defRPr>
            </a:lvl2pPr>
            <a:lvl3pPr>
              <a:buNone/>
              <a:defRPr sz="975" b="0">
                <a:solidFill>
                  <a:srgbClr val="464646"/>
                </a:solidFill>
                <a:latin typeface="Calibri"/>
                <a:ea typeface="Calibri"/>
                <a:cs typeface="Calibri"/>
              </a:defRPr>
            </a:lvl3pPr>
            <a:lvl4pPr>
              <a:buNone/>
              <a:defRPr sz="975" b="0">
                <a:solidFill>
                  <a:srgbClr val="464646"/>
                </a:solidFill>
                <a:latin typeface="Calibri"/>
                <a:ea typeface="Calibri"/>
                <a:cs typeface="Calibri"/>
              </a:defRPr>
            </a:lvl4pPr>
            <a:lvl5pPr>
              <a:buNone/>
              <a:defRPr sz="975" b="0">
                <a:solidFill>
                  <a:srgbClr val="464646"/>
                </a:solidFill>
                <a:latin typeface="Calibri"/>
                <a:ea typeface="Calibri"/>
                <a:cs typeface="Calibri"/>
              </a:defRPr>
            </a:lvl5pPr>
            <a:lvl6pPr>
              <a:buNone/>
              <a:defRPr sz="975" b="0">
                <a:solidFill>
                  <a:srgbClr val="464646"/>
                </a:solidFill>
                <a:latin typeface="Calibri"/>
                <a:ea typeface="Calibri"/>
                <a:cs typeface="Calibri"/>
              </a:defRPr>
            </a:lvl6pPr>
            <a:lvl7pPr>
              <a:buNone/>
              <a:defRPr sz="975" b="0">
                <a:solidFill>
                  <a:srgbClr val="464646"/>
                </a:solidFill>
                <a:latin typeface="Calibri"/>
                <a:ea typeface="Calibri"/>
                <a:cs typeface="Calibri"/>
              </a:defRPr>
            </a:lvl7pPr>
            <a:lvl8pPr>
              <a:buNone/>
              <a:defRPr sz="975" b="0">
                <a:solidFill>
                  <a:srgbClr val="464646"/>
                </a:solidFill>
                <a:latin typeface="Calibri"/>
                <a:ea typeface="Calibri"/>
                <a:cs typeface="Calibri"/>
              </a:defRPr>
            </a:lvl8pPr>
            <a:lvl9pPr>
              <a:buNone/>
              <a:defRPr sz="975" b="0">
                <a:solidFill>
                  <a:srgbClr val="464646"/>
                </a:solidFill>
                <a:latin typeface="Calibri"/>
                <a:ea typeface="Calibri"/>
                <a:cs typeface="Calibri"/>
              </a:defRPr>
            </a:lvl9pPr>
          </a:lstStyle>
          <a:p>
            <a:pPr>
              <a:buNone/>
              <a:defRPr sz="975" b="0">
                <a:solidFill>
                  <a:srgbClr val="464646"/>
                </a:solidFill>
                <a:latin typeface="Calibri"/>
                <a:ea typeface="Calibri"/>
                <a:cs typeface="Calibri"/>
              </a:defRPr>
            </a:pPr>
            <a:r>
              <a:rPr sz="975" b="0">
                <a:solidFill>
                  <a:srgbClr val="464646"/>
                </a:solidFill>
                <a:latin typeface="Calibri"/>
                <a:ea typeface="Calibri"/>
                <a:cs typeface="Calibri"/>
              </a:rPr>
              <a:t>High</a:t>
            </a:r>
          </a:p>
        </p:txBody>
      </p:sp>
      <p:sp>
        <p:nvSpPr>
          <p:cNvPr id="41" name="105.8 GW">
            <a:extLst>
              <a:ext uri="{FF2B5EF4-FFF2-40B4-BE49-F238E27FC236}">
                <a16:creationId xmlns:a16="http://schemas.microsoft.com/office/drawing/2014/main" id="{D870DE7A-98B4-43CD-AD3B-C9F96D10219C}"/>
              </a:ext>
            </a:extLst>
          </p:cNvPr>
          <p:cNvSpPr>
            <a:spLocks noGrp="1"/>
          </p:cNvSpPr>
          <p:nvPr/>
        </p:nvSpPr>
        <p:spPr>
          <a:xfrm>
            <a:off x="3400425" y="6134100"/>
            <a:ext cx="1343025" cy="257175"/>
          </a:xfrm>
          <a:prstGeom prst="rect">
            <a:avLst/>
          </a:prstGeom>
          <a:noFill/>
          <a:ln w="0">
            <a:noFill/>
          </a:ln>
        </p:spPr>
        <p:txBody>
          <a:bodyPr wrap="square" lIns="0" tIns="0" rIns="0" bIns="0" anchor="t">
            <a:noAutofit/>
          </a:bodyPr>
          <a:lstStyle>
            <a:defPPr>
              <a:defRPr sz="1575" b="1">
                <a:solidFill>
                  <a:srgbClr val="07163E"/>
                </a:solidFill>
                <a:latin typeface="Calibri"/>
                <a:ea typeface="Calibri"/>
                <a:cs typeface="Calibri"/>
              </a:defRPr>
            </a:defPPr>
            <a:lvl1pPr>
              <a:buNone/>
              <a:defRPr sz="1575" b="1">
                <a:solidFill>
                  <a:srgbClr val="07163E"/>
                </a:solidFill>
                <a:latin typeface="Calibri"/>
                <a:ea typeface="Calibri"/>
                <a:cs typeface="Calibri"/>
              </a:defRPr>
            </a:lvl1pPr>
            <a:lvl2pPr>
              <a:buNone/>
              <a:defRPr sz="1575" b="1">
                <a:solidFill>
                  <a:srgbClr val="07163E"/>
                </a:solidFill>
                <a:latin typeface="Calibri"/>
                <a:ea typeface="Calibri"/>
                <a:cs typeface="Calibri"/>
              </a:defRPr>
            </a:lvl2pPr>
            <a:lvl3pPr>
              <a:buNone/>
              <a:defRPr sz="1575" b="1">
                <a:solidFill>
                  <a:srgbClr val="07163E"/>
                </a:solidFill>
                <a:latin typeface="Calibri"/>
                <a:ea typeface="Calibri"/>
                <a:cs typeface="Calibri"/>
              </a:defRPr>
            </a:lvl3pPr>
            <a:lvl4pPr>
              <a:buNone/>
              <a:defRPr sz="1575" b="1">
                <a:solidFill>
                  <a:srgbClr val="07163E"/>
                </a:solidFill>
                <a:latin typeface="Calibri"/>
                <a:ea typeface="Calibri"/>
                <a:cs typeface="Calibri"/>
              </a:defRPr>
            </a:lvl4pPr>
            <a:lvl5pPr>
              <a:buNone/>
              <a:defRPr sz="1575" b="1">
                <a:solidFill>
                  <a:srgbClr val="07163E"/>
                </a:solidFill>
                <a:latin typeface="Calibri"/>
                <a:ea typeface="Calibri"/>
                <a:cs typeface="Calibri"/>
              </a:defRPr>
            </a:lvl5pPr>
            <a:lvl6pPr>
              <a:buNone/>
              <a:defRPr sz="1575" b="1">
                <a:solidFill>
                  <a:srgbClr val="07163E"/>
                </a:solidFill>
                <a:latin typeface="Calibri"/>
                <a:ea typeface="Calibri"/>
                <a:cs typeface="Calibri"/>
              </a:defRPr>
            </a:lvl6pPr>
            <a:lvl7pPr>
              <a:buNone/>
              <a:defRPr sz="1575" b="1">
                <a:solidFill>
                  <a:srgbClr val="07163E"/>
                </a:solidFill>
                <a:latin typeface="Calibri"/>
                <a:ea typeface="Calibri"/>
                <a:cs typeface="Calibri"/>
              </a:defRPr>
            </a:lvl7pPr>
            <a:lvl8pPr>
              <a:buNone/>
              <a:defRPr sz="1575" b="1">
                <a:solidFill>
                  <a:srgbClr val="07163E"/>
                </a:solidFill>
                <a:latin typeface="Calibri"/>
                <a:ea typeface="Calibri"/>
                <a:cs typeface="Calibri"/>
              </a:defRPr>
            </a:lvl8pPr>
            <a:lvl9pPr>
              <a:buNone/>
              <a:defRPr sz="1575" b="1">
                <a:solidFill>
                  <a:srgbClr val="07163E"/>
                </a:solidFill>
                <a:latin typeface="Calibri"/>
                <a:ea typeface="Calibri"/>
                <a:cs typeface="Calibri"/>
              </a:defRPr>
            </a:lvl9pPr>
          </a:lstStyle>
          <a:p>
            <a:pPr>
              <a:buNone/>
              <a:defRPr sz="1575" b="1">
                <a:solidFill>
                  <a:srgbClr val="07163E"/>
                </a:solidFill>
                <a:latin typeface="Calibri"/>
                <a:ea typeface="Calibri"/>
                <a:cs typeface="Calibri"/>
              </a:defRPr>
            </a:pPr>
            <a:r>
              <a:rPr sz="1575" b="1">
                <a:solidFill>
                  <a:srgbClr val="07163E"/>
                </a:solidFill>
                <a:latin typeface="Calibri"/>
                <a:ea typeface="Calibri"/>
                <a:cs typeface="Calibri"/>
              </a:rPr>
              <a:t>105.8 GW</a:t>
            </a:r>
          </a:p>
        </p:txBody>
      </p:sp>
      <p:sp>
        <p:nvSpPr>
          <p:cNvPr id="42" name="2025 prices / commercial distinction">
            <a:extLst>
              <a:ext uri="{FF2B5EF4-FFF2-40B4-BE49-F238E27FC236}">
                <a16:creationId xmlns:a16="http://schemas.microsoft.com/office/drawing/2014/main" id="{87E02E41-D7AD-43CC-A0B2-6FD22FAF7161}"/>
              </a:ext>
            </a:extLst>
          </p:cNvPr>
          <p:cNvSpPr>
            <a:spLocks noGrp="1"/>
          </p:cNvSpPr>
          <p:nvPr/>
        </p:nvSpPr>
        <p:spPr>
          <a:xfrm>
            <a:off x="5038725" y="3505200"/>
            <a:ext cx="3762375" cy="247650"/>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buNone/>
              <a:defRPr sz="1350" b="1">
                <a:solidFill>
                  <a:srgbClr val="125E93"/>
                </a:solidFill>
                <a:latin typeface="Calibri"/>
                <a:ea typeface="Calibri"/>
                <a:cs typeface="Calibri"/>
              </a:defRPr>
            </a:lvl1pPr>
            <a:lvl2pPr>
              <a:buNone/>
              <a:defRPr sz="1350" b="1">
                <a:solidFill>
                  <a:srgbClr val="125E93"/>
                </a:solidFill>
                <a:latin typeface="Calibri"/>
                <a:ea typeface="Calibri"/>
                <a:cs typeface="Calibri"/>
              </a:defRPr>
            </a:lvl2pPr>
            <a:lvl3pPr>
              <a:buNone/>
              <a:defRPr sz="1350" b="1">
                <a:solidFill>
                  <a:srgbClr val="125E93"/>
                </a:solidFill>
                <a:latin typeface="Calibri"/>
                <a:ea typeface="Calibri"/>
                <a:cs typeface="Calibri"/>
              </a:defRPr>
            </a:lvl3pPr>
            <a:lvl4pPr>
              <a:buNone/>
              <a:defRPr sz="1350" b="1">
                <a:solidFill>
                  <a:srgbClr val="125E93"/>
                </a:solidFill>
                <a:latin typeface="Calibri"/>
                <a:ea typeface="Calibri"/>
                <a:cs typeface="Calibri"/>
              </a:defRPr>
            </a:lvl4pPr>
            <a:lvl5pPr>
              <a:buNone/>
              <a:defRPr sz="1350" b="1">
                <a:solidFill>
                  <a:srgbClr val="125E93"/>
                </a:solidFill>
                <a:latin typeface="Calibri"/>
                <a:ea typeface="Calibri"/>
                <a:cs typeface="Calibri"/>
              </a:defRPr>
            </a:lvl5pPr>
            <a:lvl6pPr>
              <a:buNone/>
              <a:defRPr sz="1350" b="1">
                <a:solidFill>
                  <a:srgbClr val="125E93"/>
                </a:solidFill>
                <a:latin typeface="Calibri"/>
                <a:ea typeface="Calibri"/>
                <a:cs typeface="Calibri"/>
              </a:defRPr>
            </a:lvl6pPr>
            <a:lvl7pPr>
              <a:buNone/>
              <a:defRPr sz="1350" b="1">
                <a:solidFill>
                  <a:srgbClr val="125E93"/>
                </a:solidFill>
                <a:latin typeface="Calibri"/>
                <a:ea typeface="Calibri"/>
                <a:cs typeface="Calibri"/>
              </a:defRPr>
            </a:lvl7pPr>
            <a:lvl8pPr>
              <a:buNone/>
              <a:defRPr sz="1350" b="1">
                <a:solidFill>
                  <a:srgbClr val="125E93"/>
                </a:solidFill>
                <a:latin typeface="Calibri"/>
                <a:ea typeface="Calibri"/>
                <a:cs typeface="Calibri"/>
              </a:defRPr>
            </a:lvl8pPr>
            <a:lvl9pPr>
              <a:buNone/>
              <a:defRPr sz="1350" b="1">
                <a:solidFill>
                  <a:srgbClr val="125E93"/>
                </a:solidFill>
                <a:latin typeface="Calibri"/>
                <a:ea typeface="Calibri"/>
                <a:cs typeface="Calibri"/>
              </a:defRPr>
            </a:lvl9pPr>
          </a:lstStyle>
          <a:p>
            <a:pPr>
              <a:buNone/>
              <a:defRPr sz="1350" b="1">
                <a:solidFill>
                  <a:srgbClr val="125E93"/>
                </a:solidFill>
                <a:latin typeface="Calibri"/>
                <a:ea typeface="Calibri"/>
                <a:cs typeface="Calibri"/>
              </a:defRPr>
            </a:pPr>
            <a:r>
              <a:rPr sz="1350" b="1">
                <a:solidFill>
                  <a:srgbClr val="125E93"/>
                </a:solidFill>
                <a:latin typeface="Calibri"/>
                <a:ea typeface="Calibri"/>
                <a:cs typeface="Calibri"/>
              </a:rPr>
              <a:t>2025 prices / commercial distinction</a:t>
            </a:r>
          </a:p>
        </p:txBody>
      </p:sp>
      <p:sp>
        <p:nvSpPr>
          <p:cNvPr id="43" name="Western &amp; Central">
            <a:extLst>
              <a:ext uri="{FF2B5EF4-FFF2-40B4-BE49-F238E27FC236}">
                <a16:creationId xmlns:a16="http://schemas.microsoft.com/office/drawing/2014/main" id="{C1BC1185-2725-4B29-8DBD-69D7C02AFF7E}"/>
              </a:ext>
            </a:extLst>
          </p:cNvPr>
          <p:cNvSpPr>
            <a:spLocks noGrp="1"/>
          </p:cNvSpPr>
          <p:nvPr/>
        </p:nvSpPr>
        <p:spPr>
          <a:xfrm>
            <a:off x="5038725" y="3876675"/>
            <a:ext cx="2257425" cy="219075"/>
          </a:xfrm>
          <a:prstGeom prst="rect">
            <a:avLst/>
          </a:prstGeom>
          <a:noFill/>
          <a:ln w="0">
            <a:noFill/>
          </a:ln>
        </p:spPr>
        <p:txBody>
          <a:bodyPr wrap="square" lIns="0" tIns="0" rIns="0" bIns="0" anchor="t">
            <a:noAutofit/>
          </a:bodyPr>
          <a:lstStyle>
            <a:defPPr>
              <a:defRPr sz="1163" b="1">
                <a:solidFill>
                  <a:srgbClr val="07163E"/>
                </a:solidFill>
                <a:latin typeface="Calibri"/>
                <a:ea typeface="Calibri"/>
                <a:cs typeface="Calibri"/>
              </a:defRPr>
            </a:defPPr>
            <a:lvl1pPr>
              <a:buNone/>
              <a:defRPr sz="1163" b="1">
                <a:solidFill>
                  <a:srgbClr val="07163E"/>
                </a:solidFill>
                <a:latin typeface="Calibri"/>
                <a:ea typeface="Calibri"/>
                <a:cs typeface="Calibri"/>
              </a:defRPr>
            </a:lvl1pPr>
            <a:lvl2pPr>
              <a:buNone/>
              <a:defRPr sz="1163" b="1">
                <a:solidFill>
                  <a:srgbClr val="07163E"/>
                </a:solidFill>
                <a:latin typeface="Calibri"/>
                <a:ea typeface="Calibri"/>
                <a:cs typeface="Calibri"/>
              </a:defRPr>
            </a:lvl2pPr>
            <a:lvl3pPr>
              <a:buNone/>
              <a:defRPr sz="1163" b="1">
                <a:solidFill>
                  <a:srgbClr val="07163E"/>
                </a:solidFill>
                <a:latin typeface="Calibri"/>
                <a:ea typeface="Calibri"/>
                <a:cs typeface="Calibri"/>
              </a:defRPr>
            </a:lvl3pPr>
            <a:lvl4pPr>
              <a:buNone/>
              <a:defRPr sz="1163" b="1">
                <a:solidFill>
                  <a:srgbClr val="07163E"/>
                </a:solidFill>
                <a:latin typeface="Calibri"/>
                <a:ea typeface="Calibri"/>
                <a:cs typeface="Calibri"/>
              </a:defRPr>
            </a:lvl4pPr>
            <a:lvl5pPr>
              <a:buNone/>
              <a:defRPr sz="1163" b="1">
                <a:solidFill>
                  <a:srgbClr val="07163E"/>
                </a:solidFill>
                <a:latin typeface="Calibri"/>
                <a:ea typeface="Calibri"/>
                <a:cs typeface="Calibri"/>
              </a:defRPr>
            </a:lvl5pPr>
            <a:lvl6pPr>
              <a:buNone/>
              <a:defRPr sz="1163" b="1">
                <a:solidFill>
                  <a:srgbClr val="07163E"/>
                </a:solidFill>
                <a:latin typeface="Calibri"/>
                <a:ea typeface="Calibri"/>
                <a:cs typeface="Calibri"/>
              </a:defRPr>
            </a:lvl6pPr>
            <a:lvl7pPr>
              <a:buNone/>
              <a:defRPr sz="1163" b="1">
                <a:solidFill>
                  <a:srgbClr val="07163E"/>
                </a:solidFill>
                <a:latin typeface="Calibri"/>
                <a:ea typeface="Calibri"/>
                <a:cs typeface="Calibri"/>
              </a:defRPr>
            </a:lvl7pPr>
            <a:lvl8pPr>
              <a:buNone/>
              <a:defRPr sz="1163" b="1">
                <a:solidFill>
                  <a:srgbClr val="07163E"/>
                </a:solidFill>
                <a:latin typeface="Calibri"/>
                <a:ea typeface="Calibri"/>
                <a:cs typeface="Calibri"/>
              </a:defRPr>
            </a:lvl8pPr>
            <a:lvl9pPr>
              <a:buNone/>
              <a:defRPr sz="1163" b="1">
                <a:solidFill>
                  <a:srgbClr val="07163E"/>
                </a:solidFill>
                <a:latin typeface="Calibri"/>
                <a:ea typeface="Calibri"/>
                <a:cs typeface="Calibri"/>
              </a:defRPr>
            </a:lvl9pPr>
          </a:lstStyle>
          <a:p>
            <a:pPr>
              <a:buNone/>
              <a:defRPr sz="1163" b="1">
                <a:solidFill>
                  <a:srgbClr val="07163E"/>
                </a:solidFill>
                <a:latin typeface="Calibri"/>
                <a:ea typeface="Calibri"/>
                <a:cs typeface="Calibri"/>
              </a:defRPr>
            </a:pPr>
            <a:r>
              <a:rPr sz="1163" b="1">
                <a:solidFill>
                  <a:srgbClr val="07163E"/>
                </a:solidFill>
                <a:latin typeface="Calibri"/>
                <a:ea typeface="Calibri"/>
                <a:cs typeface="Calibri"/>
              </a:rPr>
              <a:t>Western &amp; Central</a:t>
            </a:r>
          </a:p>
        </p:txBody>
      </p:sp>
      <p:sp>
        <p:nvSpPr>
          <p:cNvPr id="44" name="€65–116/MWh">
            <a:extLst>
              <a:ext uri="{FF2B5EF4-FFF2-40B4-BE49-F238E27FC236}">
                <a16:creationId xmlns:a16="http://schemas.microsoft.com/office/drawing/2014/main" id="{994434D5-5E8A-4BE5-87DF-22EB69E41D6B}"/>
              </a:ext>
            </a:extLst>
          </p:cNvPr>
          <p:cNvSpPr>
            <a:spLocks noGrp="1"/>
          </p:cNvSpPr>
          <p:nvPr/>
        </p:nvSpPr>
        <p:spPr>
          <a:xfrm>
            <a:off x="7315200" y="3876675"/>
            <a:ext cx="1504950" cy="219075"/>
          </a:xfrm>
          <a:prstGeom prst="rect">
            <a:avLst/>
          </a:prstGeom>
          <a:noFill/>
          <a:ln w="0">
            <a:noFill/>
          </a:ln>
        </p:spPr>
        <p:txBody>
          <a:bodyPr wrap="square" lIns="0" tIns="0" rIns="0" bIns="0" anchor="t">
            <a:noAutofit/>
          </a:bodyPr>
          <a:lstStyle>
            <a:defPPr>
              <a:defRPr sz="1163" b="1">
                <a:solidFill>
                  <a:srgbClr val="125E93"/>
                </a:solidFill>
                <a:latin typeface="Calibri"/>
                <a:ea typeface="Calibri"/>
                <a:cs typeface="Calibri"/>
              </a:defRPr>
            </a:defPPr>
            <a:lvl1pPr>
              <a:buNone/>
              <a:defRPr sz="1163" b="1">
                <a:solidFill>
                  <a:srgbClr val="125E93"/>
                </a:solidFill>
                <a:latin typeface="Calibri"/>
                <a:ea typeface="Calibri"/>
                <a:cs typeface="Calibri"/>
              </a:defRPr>
            </a:lvl1pPr>
            <a:lvl2pPr>
              <a:buNone/>
              <a:defRPr sz="1163" b="1">
                <a:solidFill>
                  <a:srgbClr val="125E93"/>
                </a:solidFill>
                <a:latin typeface="Calibri"/>
                <a:ea typeface="Calibri"/>
                <a:cs typeface="Calibri"/>
              </a:defRPr>
            </a:lvl2pPr>
            <a:lvl3pPr>
              <a:buNone/>
              <a:defRPr sz="1163" b="1">
                <a:solidFill>
                  <a:srgbClr val="125E93"/>
                </a:solidFill>
                <a:latin typeface="Calibri"/>
                <a:ea typeface="Calibri"/>
                <a:cs typeface="Calibri"/>
              </a:defRPr>
            </a:lvl3pPr>
            <a:lvl4pPr>
              <a:buNone/>
              <a:defRPr sz="1163" b="1">
                <a:solidFill>
                  <a:srgbClr val="125E93"/>
                </a:solidFill>
                <a:latin typeface="Calibri"/>
                <a:ea typeface="Calibri"/>
                <a:cs typeface="Calibri"/>
              </a:defRPr>
            </a:lvl4pPr>
            <a:lvl5pPr>
              <a:buNone/>
              <a:defRPr sz="1163" b="1">
                <a:solidFill>
                  <a:srgbClr val="125E93"/>
                </a:solidFill>
                <a:latin typeface="Calibri"/>
                <a:ea typeface="Calibri"/>
                <a:cs typeface="Calibri"/>
              </a:defRPr>
            </a:lvl5pPr>
            <a:lvl6pPr>
              <a:buNone/>
              <a:defRPr sz="1163" b="1">
                <a:solidFill>
                  <a:srgbClr val="125E93"/>
                </a:solidFill>
                <a:latin typeface="Calibri"/>
                <a:ea typeface="Calibri"/>
                <a:cs typeface="Calibri"/>
              </a:defRPr>
            </a:lvl6pPr>
            <a:lvl7pPr>
              <a:buNone/>
              <a:defRPr sz="1163" b="1">
                <a:solidFill>
                  <a:srgbClr val="125E93"/>
                </a:solidFill>
                <a:latin typeface="Calibri"/>
                <a:ea typeface="Calibri"/>
                <a:cs typeface="Calibri"/>
              </a:defRPr>
            </a:lvl7pPr>
            <a:lvl8pPr>
              <a:buNone/>
              <a:defRPr sz="1163" b="1">
                <a:solidFill>
                  <a:srgbClr val="125E93"/>
                </a:solidFill>
                <a:latin typeface="Calibri"/>
                <a:ea typeface="Calibri"/>
                <a:cs typeface="Calibri"/>
              </a:defRPr>
            </a:lvl8pPr>
            <a:lvl9pPr>
              <a:buNone/>
              <a:defRPr sz="1163" b="1">
                <a:solidFill>
                  <a:srgbClr val="125E93"/>
                </a:solidFill>
                <a:latin typeface="Calibri"/>
                <a:ea typeface="Calibri"/>
                <a:cs typeface="Calibri"/>
              </a:defRPr>
            </a:lvl9pPr>
          </a:lstStyle>
          <a:p>
            <a:pPr>
              <a:buNone/>
              <a:defRPr sz="1163" b="1">
                <a:solidFill>
                  <a:srgbClr val="125E93"/>
                </a:solidFill>
                <a:latin typeface="Calibri"/>
                <a:ea typeface="Calibri"/>
                <a:cs typeface="Calibri"/>
              </a:defRPr>
            </a:pPr>
            <a:r>
              <a:rPr sz="1163" b="1" dirty="0">
                <a:solidFill>
                  <a:srgbClr val="125E93"/>
                </a:solidFill>
                <a:latin typeface="Calibri"/>
                <a:ea typeface="Calibri"/>
                <a:cs typeface="Calibri"/>
              </a:rPr>
              <a:t>€65–116/MWh</a:t>
            </a:r>
          </a:p>
        </p:txBody>
      </p:sp>
      <p:sp>
        <p:nvSpPr>
          <p:cNvPr id="45" name="Trading + CM; 62% of central stock.">
            <a:extLst>
              <a:ext uri="{FF2B5EF4-FFF2-40B4-BE49-F238E27FC236}">
                <a16:creationId xmlns:a16="http://schemas.microsoft.com/office/drawing/2014/main" id="{BAB12398-E96A-4438-9313-47DFED34D25E}"/>
              </a:ext>
            </a:extLst>
          </p:cNvPr>
          <p:cNvSpPr>
            <a:spLocks noGrp="1"/>
          </p:cNvSpPr>
          <p:nvPr/>
        </p:nvSpPr>
        <p:spPr>
          <a:xfrm>
            <a:off x="5038725" y="4105275"/>
            <a:ext cx="3762375" cy="228600"/>
          </a:xfrm>
          <a:prstGeom prst="rect">
            <a:avLst/>
          </a:prstGeom>
          <a:noFill/>
          <a:ln w="0">
            <a:noFill/>
          </a:ln>
        </p:spPr>
        <p:txBody>
          <a:bodyPr wrap="square" lIns="0" tIns="0" rIns="0" bIns="0" anchor="t">
            <a:noAutofit/>
          </a:bodyPr>
          <a:lstStyle>
            <a:defPPr>
              <a:defRPr sz="1058" b="0">
                <a:solidFill>
                  <a:srgbClr val="464646"/>
                </a:solidFill>
                <a:latin typeface="Calibri"/>
                <a:ea typeface="Calibri"/>
                <a:cs typeface="Calibri"/>
              </a:defRPr>
            </a:defPPr>
            <a:lvl1pPr>
              <a:buNone/>
              <a:defRPr sz="1058" b="0">
                <a:solidFill>
                  <a:srgbClr val="464646"/>
                </a:solidFill>
                <a:latin typeface="Calibri"/>
                <a:ea typeface="Calibri"/>
                <a:cs typeface="Calibri"/>
              </a:defRPr>
            </a:lvl1pPr>
            <a:lvl2pPr>
              <a:buNone/>
              <a:defRPr sz="1058" b="0">
                <a:solidFill>
                  <a:srgbClr val="464646"/>
                </a:solidFill>
                <a:latin typeface="Calibri"/>
                <a:ea typeface="Calibri"/>
                <a:cs typeface="Calibri"/>
              </a:defRPr>
            </a:lvl2pPr>
            <a:lvl3pPr>
              <a:buNone/>
              <a:defRPr sz="1058" b="0">
                <a:solidFill>
                  <a:srgbClr val="464646"/>
                </a:solidFill>
                <a:latin typeface="Calibri"/>
                <a:ea typeface="Calibri"/>
                <a:cs typeface="Calibri"/>
              </a:defRPr>
            </a:lvl3pPr>
            <a:lvl4pPr>
              <a:buNone/>
              <a:defRPr sz="1058" b="0">
                <a:solidFill>
                  <a:srgbClr val="464646"/>
                </a:solidFill>
                <a:latin typeface="Calibri"/>
                <a:ea typeface="Calibri"/>
                <a:cs typeface="Calibri"/>
              </a:defRPr>
            </a:lvl4pPr>
            <a:lvl5pPr>
              <a:buNone/>
              <a:defRPr sz="1058" b="0">
                <a:solidFill>
                  <a:srgbClr val="464646"/>
                </a:solidFill>
                <a:latin typeface="Calibri"/>
                <a:ea typeface="Calibri"/>
                <a:cs typeface="Calibri"/>
              </a:defRPr>
            </a:lvl5pPr>
            <a:lvl6pPr>
              <a:buNone/>
              <a:defRPr sz="1058" b="0">
                <a:solidFill>
                  <a:srgbClr val="464646"/>
                </a:solidFill>
                <a:latin typeface="Calibri"/>
                <a:ea typeface="Calibri"/>
                <a:cs typeface="Calibri"/>
              </a:defRPr>
            </a:lvl6pPr>
            <a:lvl7pPr>
              <a:buNone/>
              <a:defRPr sz="1058" b="0">
                <a:solidFill>
                  <a:srgbClr val="464646"/>
                </a:solidFill>
                <a:latin typeface="Calibri"/>
                <a:ea typeface="Calibri"/>
                <a:cs typeface="Calibri"/>
              </a:defRPr>
            </a:lvl7pPr>
            <a:lvl8pPr>
              <a:buNone/>
              <a:defRPr sz="1058" b="0">
                <a:solidFill>
                  <a:srgbClr val="464646"/>
                </a:solidFill>
                <a:latin typeface="Calibri"/>
                <a:ea typeface="Calibri"/>
                <a:cs typeface="Calibri"/>
              </a:defRPr>
            </a:lvl8pPr>
            <a:lvl9pPr>
              <a:buNone/>
              <a:defRPr sz="1058" b="0">
                <a:solidFill>
                  <a:srgbClr val="464646"/>
                </a:solidFill>
                <a:latin typeface="Calibri"/>
                <a:ea typeface="Calibri"/>
                <a:cs typeface="Calibri"/>
              </a:defRPr>
            </a:lvl9pPr>
          </a:lstStyle>
          <a:p>
            <a:pPr>
              <a:buNone/>
              <a:defRPr sz="1058" b="0">
                <a:solidFill>
                  <a:srgbClr val="464646"/>
                </a:solidFill>
                <a:latin typeface="Calibri"/>
                <a:ea typeface="Calibri"/>
                <a:cs typeface="Calibri"/>
              </a:defRPr>
            </a:pPr>
            <a:r>
              <a:rPr sz="1058" b="0">
                <a:solidFill>
                  <a:srgbClr val="464646"/>
                </a:solidFill>
                <a:latin typeface="Calibri"/>
                <a:ea typeface="Calibri"/>
                <a:cs typeface="Calibri"/>
              </a:rPr>
              <a:t>Trading + CM; 62% of central stock.</a:t>
            </a:r>
          </a:p>
        </p:txBody>
      </p:sp>
      <p:sp>
        <p:nvSpPr>
          <p:cNvPr id="46" name="Rectangle 45">
            <a:extLst>
              <a:ext uri="{FF2B5EF4-FFF2-40B4-BE49-F238E27FC236}">
                <a16:creationId xmlns:a16="http://schemas.microsoft.com/office/drawing/2014/main" id="{F820C276-93E9-40C7-896A-0A131CCB9BE8}"/>
              </a:ext>
            </a:extLst>
          </p:cNvPr>
          <p:cNvSpPr>
            <a:spLocks noGrp="1"/>
          </p:cNvSpPr>
          <p:nvPr/>
        </p:nvSpPr>
        <p:spPr>
          <a:xfrm>
            <a:off x="5038725" y="4343400"/>
            <a:ext cx="3762375" cy="5715"/>
          </a:xfrm>
          <a:prstGeom prst="rect">
            <a:avLst/>
          </a:prstGeom>
          <a:solidFill>
            <a:srgbClr val="D2D7DB"/>
          </a:solidFill>
          <a:ln w="0">
            <a:noFill/>
          </a:ln>
        </p:spPr>
        <p:txBody>
          <a:bodyPr/>
          <a:lstStyle/>
          <a:p>
            <a:endParaRPr lang="en-SG"/>
          </a:p>
        </p:txBody>
      </p:sp>
      <p:sp>
        <p:nvSpPr>
          <p:cNvPr id="47" name="Southern">
            <a:extLst>
              <a:ext uri="{FF2B5EF4-FFF2-40B4-BE49-F238E27FC236}">
                <a16:creationId xmlns:a16="http://schemas.microsoft.com/office/drawing/2014/main" id="{44B57B59-4D60-408C-A439-B9CB6826A01B}"/>
              </a:ext>
            </a:extLst>
          </p:cNvPr>
          <p:cNvSpPr>
            <a:spLocks noGrp="1"/>
          </p:cNvSpPr>
          <p:nvPr/>
        </p:nvSpPr>
        <p:spPr>
          <a:xfrm>
            <a:off x="5038725" y="4400550"/>
            <a:ext cx="2257425" cy="219075"/>
          </a:xfrm>
          <a:prstGeom prst="rect">
            <a:avLst/>
          </a:prstGeom>
          <a:noFill/>
          <a:ln w="0">
            <a:noFill/>
          </a:ln>
        </p:spPr>
        <p:txBody>
          <a:bodyPr wrap="square" lIns="0" tIns="0" rIns="0" bIns="0" anchor="t">
            <a:noAutofit/>
          </a:bodyPr>
          <a:lstStyle>
            <a:defPPr>
              <a:defRPr sz="1163" b="1">
                <a:solidFill>
                  <a:srgbClr val="07163E"/>
                </a:solidFill>
                <a:latin typeface="Calibri"/>
                <a:ea typeface="Calibri"/>
                <a:cs typeface="Calibri"/>
              </a:defRPr>
            </a:defPPr>
            <a:lvl1pPr>
              <a:buNone/>
              <a:defRPr sz="1163" b="1">
                <a:solidFill>
                  <a:srgbClr val="07163E"/>
                </a:solidFill>
                <a:latin typeface="Calibri"/>
                <a:ea typeface="Calibri"/>
                <a:cs typeface="Calibri"/>
              </a:defRPr>
            </a:lvl1pPr>
            <a:lvl2pPr>
              <a:buNone/>
              <a:defRPr sz="1163" b="1">
                <a:solidFill>
                  <a:srgbClr val="07163E"/>
                </a:solidFill>
                <a:latin typeface="Calibri"/>
                <a:ea typeface="Calibri"/>
                <a:cs typeface="Calibri"/>
              </a:defRPr>
            </a:lvl2pPr>
            <a:lvl3pPr>
              <a:buNone/>
              <a:defRPr sz="1163" b="1">
                <a:solidFill>
                  <a:srgbClr val="07163E"/>
                </a:solidFill>
                <a:latin typeface="Calibri"/>
                <a:ea typeface="Calibri"/>
                <a:cs typeface="Calibri"/>
              </a:defRPr>
            </a:lvl3pPr>
            <a:lvl4pPr>
              <a:buNone/>
              <a:defRPr sz="1163" b="1">
                <a:solidFill>
                  <a:srgbClr val="07163E"/>
                </a:solidFill>
                <a:latin typeface="Calibri"/>
                <a:ea typeface="Calibri"/>
                <a:cs typeface="Calibri"/>
              </a:defRPr>
            </a:lvl4pPr>
            <a:lvl5pPr>
              <a:buNone/>
              <a:defRPr sz="1163" b="1">
                <a:solidFill>
                  <a:srgbClr val="07163E"/>
                </a:solidFill>
                <a:latin typeface="Calibri"/>
                <a:ea typeface="Calibri"/>
                <a:cs typeface="Calibri"/>
              </a:defRPr>
            </a:lvl5pPr>
            <a:lvl6pPr>
              <a:buNone/>
              <a:defRPr sz="1163" b="1">
                <a:solidFill>
                  <a:srgbClr val="07163E"/>
                </a:solidFill>
                <a:latin typeface="Calibri"/>
                <a:ea typeface="Calibri"/>
                <a:cs typeface="Calibri"/>
              </a:defRPr>
            </a:lvl6pPr>
            <a:lvl7pPr>
              <a:buNone/>
              <a:defRPr sz="1163" b="1">
                <a:solidFill>
                  <a:srgbClr val="07163E"/>
                </a:solidFill>
                <a:latin typeface="Calibri"/>
                <a:ea typeface="Calibri"/>
                <a:cs typeface="Calibri"/>
              </a:defRPr>
            </a:lvl7pPr>
            <a:lvl8pPr>
              <a:buNone/>
              <a:defRPr sz="1163" b="1">
                <a:solidFill>
                  <a:srgbClr val="07163E"/>
                </a:solidFill>
                <a:latin typeface="Calibri"/>
                <a:ea typeface="Calibri"/>
                <a:cs typeface="Calibri"/>
              </a:defRPr>
            </a:lvl8pPr>
            <a:lvl9pPr>
              <a:buNone/>
              <a:defRPr sz="1163" b="1">
                <a:solidFill>
                  <a:srgbClr val="07163E"/>
                </a:solidFill>
                <a:latin typeface="Calibri"/>
                <a:ea typeface="Calibri"/>
                <a:cs typeface="Calibri"/>
              </a:defRPr>
            </a:lvl9pPr>
          </a:lstStyle>
          <a:p>
            <a:pPr>
              <a:buNone/>
              <a:defRPr sz="1163" b="1">
                <a:solidFill>
                  <a:srgbClr val="07163E"/>
                </a:solidFill>
                <a:latin typeface="Calibri"/>
                <a:ea typeface="Calibri"/>
                <a:cs typeface="Calibri"/>
              </a:defRPr>
            </a:pPr>
            <a:r>
              <a:rPr sz="1163" b="1">
                <a:solidFill>
                  <a:srgbClr val="07163E"/>
                </a:solidFill>
                <a:latin typeface="Calibri"/>
                <a:ea typeface="Calibri"/>
                <a:cs typeface="Calibri"/>
              </a:rPr>
              <a:t>Southern</a:t>
            </a:r>
          </a:p>
        </p:txBody>
      </p:sp>
      <p:sp>
        <p:nvSpPr>
          <p:cNvPr id="48" name="€66–116/MWh">
            <a:extLst>
              <a:ext uri="{FF2B5EF4-FFF2-40B4-BE49-F238E27FC236}">
                <a16:creationId xmlns:a16="http://schemas.microsoft.com/office/drawing/2014/main" id="{8EBD748C-6757-4FD7-A321-89DE83852DEA}"/>
              </a:ext>
            </a:extLst>
          </p:cNvPr>
          <p:cNvSpPr>
            <a:spLocks noGrp="1"/>
          </p:cNvSpPr>
          <p:nvPr/>
        </p:nvSpPr>
        <p:spPr>
          <a:xfrm>
            <a:off x="7315200" y="4400550"/>
            <a:ext cx="1504950" cy="219075"/>
          </a:xfrm>
          <a:prstGeom prst="rect">
            <a:avLst/>
          </a:prstGeom>
          <a:noFill/>
          <a:ln w="0">
            <a:noFill/>
          </a:ln>
        </p:spPr>
        <p:txBody>
          <a:bodyPr wrap="square" lIns="0" tIns="0" rIns="0" bIns="0" anchor="t">
            <a:noAutofit/>
          </a:bodyPr>
          <a:lstStyle>
            <a:defPPr>
              <a:defRPr sz="1163" b="1">
                <a:solidFill>
                  <a:srgbClr val="125E93"/>
                </a:solidFill>
                <a:latin typeface="Calibri"/>
                <a:ea typeface="Calibri"/>
                <a:cs typeface="Calibri"/>
              </a:defRPr>
            </a:defPPr>
            <a:lvl1pPr>
              <a:buNone/>
              <a:defRPr sz="1163" b="1">
                <a:solidFill>
                  <a:srgbClr val="125E93"/>
                </a:solidFill>
                <a:latin typeface="Calibri"/>
                <a:ea typeface="Calibri"/>
                <a:cs typeface="Calibri"/>
              </a:defRPr>
            </a:lvl1pPr>
            <a:lvl2pPr>
              <a:buNone/>
              <a:defRPr sz="1163" b="1">
                <a:solidFill>
                  <a:srgbClr val="125E93"/>
                </a:solidFill>
                <a:latin typeface="Calibri"/>
                <a:ea typeface="Calibri"/>
                <a:cs typeface="Calibri"/>
              </a:defRPr>
            </a:lvl2pPr>
            <a:lvl3pPr>
              <a:buNone/>
              <a:defRPr sz="1163" b="1">
                <a:solidFill>
                  <a:srgbClr val="125E93"/>
                </a:solidFill>
                <a:latin typeface="Calibri"/>
                <a:ea typeface="Calibri"/>
                <a:cs typeface="Calibri"/>
              </a:defRPr>
            </a:lvl3pPr>
            <a:lvl4pPr>
              <a:buNone/>
              <a:defRPr sz="1163" b="1">
                <a:solidFill>
                  <a:srgbClr val="125E93"/>
                </a:solidFill>
                <a:latin typeface="Calibri"/>
                <a:ea typeface="Calibri"/>
                <a:cs typeface="Calibri"/>
              </a:defRPr>
            </a:lvl4pPr>
            <a:lvl5pPr>
              <a:buNone/>
              <a:defRPr sz="1163" b="1">
                <a:solidFill>
                  <a:srgbClr val="125E93"/>
                </a:solidFill>
                <a:latin typeface="Calibri"/>
                <a:ea typeface="Calibri"/>
                <a:cs typeface="Calibri"/>
              </a:defRPr>
            </a:lvl5pPr>
            <a:lvl6pPr>
              <a:buNone/>
              <a:defRPr sz="1163" b="1">
                <a:solidFill>
                  <a:srgbClr val="125E93"/>
                </a:solidFill>
                <a:latin typeface="Calibri"/>
                <a:ea typeface="Calibri"/>
                <a:cs typeface="Calibri"/>
              </a:defRPr>
            </a:lvl6pPr>
            <a:lvl7pPr>
              <a:buNone/>
              <a:defRPr sz="1163" b="1">
                <a:solidFill>
                  <a:srgbClr val="125E93"/>
                </a:solidFill>
                <a:latin typeface="Calibri"/>
                <a:ea typeface="Calibri"/>
                <a:cs typeface="Calibri"/>
              </a:defRPr>
            </a:lvl7pPr>
            <a:lvl8pPr>
              <a:buNone/>
              <a:defRPr sz="1163" b="1">
                <a:solidFill>
                  <a:srgbClr val="125E93"/>
                </a:solidFill>
                <a:latin typeface="Calibri"/>
                <a:ea typeface="Calibri"/>
                <a:cs typeface="Calibri"/>
              </a:defRPr>
            </a:lvl8pPr>
            <a:lvl9pPr>
              <a:buNone/>
              <a:defRPr sz="1163" b="1">
                <a:solidFill>
                  <a:srgbClr val="125E93"/>
                </a:solidFill>
                <a:latin typeface="Calibri"/>
                <a:ea typeface="Calibri"/>
                <a:cs typeface="Calibri"/>
              </a:defRPr>
            </a:lvl9pPr>
          </a:lstStyle>
          <a:p>
            <a:pPr>
              <a:buNone/>
              <a:defRPr sz="1163" b="1">
                <a:solidFill>
                  <a:srgbClr val="125E93"/>
                </a:solidFill>
                <a:latin typeface="Calibri"/>
                <a:ea typeface="Calibri"/>
                <a:cs typeface="Calibri"/>
              </a:defRPr>
            </a:pPr>
            <a:r>
              <a:rPr sz="1163" b="1" dirty="0">
                <a:solidFill>
                  <a:srgbClr val="125E93"/>
                </a:solidFill>
                <a:latin typeface="Calibri"/>
                <a:ea typeface="Calibri"/>
                <a:cs typeface="Calibri"/>
              </a:rPr>
              <a:t>€66–116/MWh</a:t>
            </a:r>
          </a:p>
        </p:txBody>
      </p:sp>
      <p:sp>
        <p:nvSpPr>
          <p:cNvPr id="49" name="MACSE, grants and emerging CM.">
            <a:extLst>
              <a:ext uri="{FF2B5EF4-FFF2-40B4-BE49-F238E27FC236}">
                <a16:creationId xmlns:a16="http://schemas.microsoft.com/office/drawing/2014/main" id="{BAE220A8-531B-4C6E-B7E7-BCAB4ECE4F72}"/>
              </a:ext>
            </a:extLst>
          </p:cNvPr>
          <p:cNvSpPr>
            <a:spLocks noGrp="1"/>
          </p:cNvSpPr>
          <p:nvPr/>
        </p:nvSpPr>
        <p:spPr>
          <a:xfrm>
            <a:off x="5038725" y="4629150"/>
            <a:ext cx="3762375" cy="228600"/>
          </a:xfrm>
          <a:prstGeom prst="rect">
            <a:avLst/>
          </a:prstGeom>
          <a:noFill/>
          <a:ln w="0">
            <a:noFill/>
          </a:ln>
        </p:spPr>
        <p:txBody>
          <a:bodyPr wrap="square" lIns="0" tIns="0" rIns="0" bIns="0" anchor="t">
            <a:noAutofit/>
          </a:bodyPr>
          <a:lstStyle>
            <a:defPPr>
              <a:defRPr sz="1058" b="0">
                <a:solidFill>
                  <a:srgbClr val="464646"/>
                </a:solidFill>
                <a:latin typeface="Calibri"/>
                <a:ea typeface="Calibri"/>
                <a:cs typeface="Calibri"/>
              </a:defRPr>
            </a:defPPr>
            <a:lvl1pPr>
              <a:buNone/>
              <a:defRPr sz="1058" b="0">
                <a:solidFill>
                  <a:srgbClr val="464646"/>
                </a:solidFill>
                <a:latin typeface="Calibri"/>
                <a:ea typeface="Calibri"/>
                <a:cs typeface="Calibri"/>
              </a:defRPr>
            </a:lvl1pPr>
            <a:lvl2pPr>
              <a:buNone/>
              <a:defRPr sz="1058" b="0">
                <a:solidFill>
                  <a:srgbClr val="464646"/>
                </a:solidFill>
                <a:latin typeface="Calibri"/>
                <a:ea typeface="Calibri"/>
                <a:cs typeface="Calibri"/>
              </a:defRPr>
            </a:lvl2pPr>
            <a:lvl3pPr>
              <a:buNone/>
              <a:defRPr sz="1058" b="0">
                <a:solidFill>
                  <a:srgbClr val="464646"/>
                </a:solidFill>
                <a:latin typeface="Calibri"/>
                <a:ea typeface="Calibri"/>
                <a:cs typeface="Calibri"/>
              </a:defRPr>
            </a:lvl3pPr>
            <a:lvl4pPr>
              <a:buNone/>
              <a:defRPr sz="1058" b="0">
                <a:solidFill>
                  <a:srgbClr val="464646"/>
                </a:solidFill>
                <a:latin typeface="Calibri"/>
                <a:ea typeface="Calibri"/>
                <a:cs typeface="Calibri"/>
              </a:defRPr>
            </a:lvl4pPr>
            <a:lvl5pPr>
              <a:buNone/>
              <a:defRPr sz="1058" b="0">
                <a:solidFill>
                  <a:srgbClr val="464646"/>
                </a:solidFill>
                <a:latin typeface="Calibri"/>
                <a:ea typeface="Calibri"/>
                <a:cs typeface="Calibri"/>
              </a:defRPr>
            </a:lvl5pPr>
            <a:lvl6pPr>
              <a:buNone/>
              <a:defRPr sz="1058" b="0">
                <a:solidFill>
                  <a:srgbClr val="464646"/>
                </a:solidFill>
                <a:latin typeface="Calibri"/>
                <a:ea typeface="Calibri"/>
                <a:cs typeface="Calibri"/>
              </a:defRPr>
            </a:lvl6pPr>
            <a:lvl7pPr>
              <a:buNone/>
              <a:defRPr sz="1058" b="0">
                <a:solidFill>
                  <a:srgbClr val="464646"/>
                </a:solidFill>
                <a:latin typeface="Calibri"/>
                <a:ea typeface="Calibri"/>
                <a:cs typeface="Calibri"/>
              </a:defRPr>
            </a:lvl7pPr>
            <a:lvl8pPr>
              <a:buNone/>
              <a:defRPr sz="1058" b="0">
                <a:solidFill>
                  <a:srgbClr val="464646"/>
                </a:solidFill>
                <a:latin typeface="Calibri"/>
                <a:ea typeface="Calibri"/>
                <a:cs typeface="Calibri"/>
              </a:defRPr>
            </a:lvl8pPr>
            <a:lvl9pPr>
              <a:buNone/>
              <a:defRPr sz="1058" b="0">
                <a:solidFill>
                  <a:srgbClr val="464646"/>
                </a:solidFill>
                <a:latin typeface="Calibri"/>
                <a:ea typeface="Calibri"/>
                <a:cs typeface="Calibri"/>
              </a:defRPr>
            </a:lvl9pPr>
          </a:lstStyle>
          <a:p>
            <a:pPr>
              <a:buNone/>
              <a:defRPr sz="1058" b="0">
                <a:solidFill>
                  <a:srgbClr val="464646"/>
                </a:solidFill>
                <a:latin typeface="Calibri"/>
                <a:ea typeface="Calibri"/>
                <a:cs typeface="Calibri"/>
              </a:defRPr>
            </a:pPr>
            <a:r>
              <a:rPr sz="1058" b="0">
                <a:solidFill>
                  <a:srgbClr val="464646"/>
                </a:solidFill>
                <a:latin typeface="Calibri"/>
                <a:ea typeface="Calibri"/>
                <a:cs typeface="Calibri"/>
              </a:rPr>
              <a:t>MACSE, grants and emerging CM.</a:t>
            </a:r>
          </a:p>
        </p:txBody>
      </p:sp>
      <p:sp>
        <p:nvSpPr>
          <p:cNvPr id="50" name="Rectangle 49">
            <a:extLst>
              <a:ext uri="{FF2B5EF4-FFF2-40B4-BE49-F238E27FC236}">
                <a16:creationId xmlns:a16="http://schemas.microsoft.com/office/drawing/2014/main" id="{F6866F7D-1EC6-4B6F-A518-70BFA5A9C02F}"/>
              </a:ext>
            </a:extLst>
          </p:cNvPr>
          <p:cNvSpPr>
            <a:spLocks noGrp="1"/>
          </p:cNvSpPr>
          <p:nvPr/>
        </p:nvSpPr>
        <p:spPr>
          <a:xfrm>
            <a:off x="5038725" y="4867275"/>
            <a:ext cx="3762375" cy="5715"/>
          </a:xfrm>
          <a:prstGeom prst="rect">
            <a:avLst/>
          </a:prstGeom>
          <a:solidFill>
            <a:srgbClr val="D2D7DB"/>
          </a:solidFill>
          <a:ln w="0">
            <a:noFill/>
          </a:ln>
        </p:spPr>
        <p:txBody>
          <a:bodyPr/>
          <a:lstStyle/>
          <a:p>
            <a:endParaRPr lang="en-SG"/>
          </a:p>
        </p:txBody>
      </p:sp>
      <p:sp>
        <p:nvSpPr>
          <p:cNvPr id="51" name="Nordic">
            <a:extLst>
              <a:ext uri="{FF2B5EF4-FFF2-40B4-BE49-F238E27FC236}">
                <a16:creationId xmlns:a16="http://schemas.microsoft.com/office/drawing/2014/main" id="{D598C0B7-2E93-4F0C-B85B-FA7AA841F334}"/>
              </a:ext>
            </a:extLst>
          </p:cNvPr>
          <p:cNvSpPr>
            <a:spLocks noGrp="1"/>
          </p:cNvSpPr>
          <p:nvPr/>
        </p:nvSpPr>
        <p:spPr>
          <a:xfrm>
            <a:off x="5038725" y="4924425"/>
            <a:ext cx="2257425" cy="219075"/>
          </a:xfrm>
          <a:prstGeom prst="rect">
            <a:avLst/>
          </a:prstGeom>
          <a:noFill/>
          <a:ln w="0">
            <a:noFill/>
          </a:ln>
        </p:spPr>
        <p:txBody>
          <a:bodyPr wrap="square" lIns="0" tIns="0" rIns="0" bIns="0" anchor="t">
            <a:noAutofit/>
          </a:bodyPr>
          <a:lstStyle>
            <a:defPPr>
              <a:defRPr sz="1163" b="1">
                <a:solidFill>
                  <a:srgbClr val="07163E"/>
                </a:solidFill>
                <a:latin typeface="Calibri"/>
                <a:ea typeface="Calibri"/>
                <a:cs typeface="Calibri"/>
              </a:defRPr>
            </a:defPPr>
            <a:lvl1pPr>
              <a:buNone/>
              <a:defRPr sz="1163" b="1">
                <a:solidFill>
                  <a:srgbClr val="07163E"/>
                </a:solidFill>
                <a:latin typeface="Calibri"/>
                <a:ea typeface="Calibri"/>
                <a:cs typeface="Calibri"/>
              </a:defRPr>
            </a:lvl1pPr>
            <a:lvl2pPr>
              <a:buNone/>
              <a:defRPr sz="1163" b="1">
                <a:solidFill>
                  <a:srgbClr val="07163E"/>
                </a:solidFill>
                <a:latin typeface="Calibri"/>
                <a:ea typeface="Calibri"/>
                <a:cs typeface="Calibri"/>
              </a:defRPr>
            </a:lvl2pPr>
            <a:lvl3pPr>
              <a:buNone/>
              <a:defRPr sz="1163" b="1">
                <a:solidFill>
                  <a:srgbClr val="07163E"/>
                </a:solidFill>
                <a:latin typeface="Calibri"/>
                <a:ea typeface="Calibri"/>
                <a:cs typeface="Calibri"/>
              </a:defRPr>
            </a:lvl3pPr>
            <a:lvl4pPr>
              <a:buNone/>
              <a:defRPr sz="1163" b="1">
                <a:solidFill>
                  <a:srgbClr val="07163E"/>
                </a:solidFill>
                <a:latin typeface="Calibri"/>
                <a:ea typeface="Calibri"/>
                <a:cs typeface="Calibri"/>
              </a:defRPr>
            </a:lvl4pPr>
            <a:lvl5pPr>
              <a:buNone/>
              <a:defRPr sz="1163" b="1">
                <a:solidFill>
                  <a:srgbClr val="07163E"/>
                </a:solidFill>
                <a:latin typeface="Calibri"/>
                <a:ea typeface="Calibri"/>
                <a:cs typeface="Calibri"/>
              </a:defRPr>
            </a:lvl5pPr>
            <a:lvl6pPr>
              <a:buNone/>
              <a:defRPr sz="1163" b="1">
                <a:solidFill>
                  <a:srgbClr val="07163E"/>
                </a:solidFill>
                <a:latin typeface="Calibri"/>
                <a:ea typeface="Calibri"/>
                <a:cs typeface="Calibri"/>
              </a:defRPr>
            </a:lvl6pPr>
            <a:lvl7pPr>
              <a:buNone/>
              <a:defRPr sz="1163" b="1">
                <a:solidFill>
                  <a:srgbClr val="07163E"/>
                </a:solidFill>
                <a:latin typeface="Calibri"/>
                <a:ea typeface="Calibri"/>
                <a:cs typeface="Calibri"/>
              </a:defRPr>
            </a:lvl7pPr>
            <a:lvl8pPr>
              <a:buNone/>
              <a:defRPr sz="1163" b="1">
                <a:solidFill>
                  <a:srgbClr val="07163E"/>
                </a:solidFill>
                <a:latin typeface="Calibri"/>
                <a:ea typeface="Calibri"/>
                <a:cs typeface="Calibri"/>
              </a:defRPr>
            </a:lvl8pPr>
            <a:lvl9pPr>
              <a:buNone/>
              <a:defRPr sz="1163" b="1">
                <a:solidFill>
                  <a:srgbClr val="07163E"/>
                </a:solidFill>
                <a:latin typeface="Calibri"/>
                <a:ea typeface="Calibri"/>
                <a:cs typeface="Calibri"/>
              </a:defRPr>
            </a:lvl9pPr>
          </a:lstStyle>
          <a:p>
            <a:pPr>
              <a:buNone/>
              <a:defRPr sz="1163" b="1">
                <a:solidFill>
                  <a:srgbClr val="07163E"/>
                </a:solidFill>
                <a:latin typeface="Calibri"/>
                <a:ea typeface="Calibri"/>
                <a:cs typeface="Calibri"/>
              </a:defRPr>
            </a:pPr>
            <a:r>
              <a:rPr sz="1163" b="1">
                <a:solidFill>
                  <a:srgbClr val="07163E"/>
                </a:solidFill>
                <a:latin typeface="Calibri"/>
                <a:ea typeface="Calibri"/>
                <a:cs typeface="Calibri"/>
              </a:rPr>
              <a:t>Nordic</a:t>
            </a:r>
          </a:p>
        </p:txBody>
      </p:sp>
      <p:sp>
        <p:nvSpPr>
          <p:cNvPr id="52" name="€41–83/MWh">
            <a:extLst>
              <a:ext uri="{FF2B5EF4-FFF2-40B4-BE49-F238E27FC236}">
                <a16:creationId xmlns:a16="http://schemas.microsoft.com/office/drawing/2014/main" id="{F1814D1D-41B6-40D1-AF95-13B0D91477F4}"/>
              </a:ext>
            </a:extLst>
          </p:cNvPr>
          <p:cNvSpPr>
            <a:spLocks noGrp="1"/>
          </p:cNvSpPr>
          <p:nvPr/>
        </p:nvSpPr>
        <p:spPr>
          <a:xfrm>
            <a:off x="7315200" y="4924425"/>
            <a:ext cx="1504950" cy="219075"/>
          </a:xfrm>
          <a:prstGeom prst="rect">
            <a:avLst/>
          </a:prstGeom>
          <a:noFill/>
          <a:ln w="0">
            <a:noFill/>
          </a:ln>
        </p:spPr>
        <p:txBody>
          <a:bodyPr wrap="square" lIns="0" tIns="0" rIns="0" bIns="0" anchor="t">
            <a:noAutofit/>
          </a:bodyPr>
          <a:lstStyle>
            <a:defPPr>
              <a:defRPr sz="1163" b="1">
                <a:solidFill>
                  <a:srgbClr val="125E93"/>
                </a:solidFill>
                <a:latin typeface="Calibri"/>
                <a:ea typeface="Calibri"/>
                <a:cs typeface="Calibri"/>
              </a:defRPr>
            </a:defPPr>
            <a:lvl1pPr>
              <a:buNone/>
              <a:defRPr sz="1163" b="1">
                <a:solidFill>
                  <a:srgbClr val="125E93"/>
                </a:solidFill>
                <a:latin typeface="Calibri"/>
                <a:ea typeface="Calibri"/>
                <a:cs typeface="Calibri"/>
              </a:defRPr>
            </a:lvl1pPr>
            <a:lvl2pPr>
              <a:buNone/>
              <a:defRPr sz="1163" b="1">
                <a:solidFill>
                  <a:srgbClr val="125E93"/>
                </a:solidFill>
                <a:latin typeface="Calibri"/>
                <a:ea typeface="Calibri"/>
                <a:cs typeface="Calibri"/>
              </a:defRPr>
            </a:lvl2pPr>
            <a:lvl3pPr>
              <a:buNone/>
              <a:defRPr sz="1163" b="1">
                <a:solidFill>
                  <a:srgbClr val="125E93"/>
                </a:solidFill>
                <a:latin typeface="Calibri"/>
                <a:ea typeface="Calibri"/>
                <a:cs typeface="Calibri"/>
              </a:defRPr>
            </a:lvl3pPr>
            <a:lvl4pPr>
              <a:buNone/>
              <a:defRPr sz="1163" b="1">
                <a:solidFill>
                  <a:srgbClr val="125E93"/>
                </a:solidFill>
                <a:latin typeface="Calibri"/>
                <a:ea typeface="Calibri"/>
                <a:cs typeface="Calibri"/>
              </a:defRPr>
            </a:lvl4pPr>
            <a:lvl5pPr>
              <a:buNone/>
              <a:defRPr sz="1163" b="1">
                <a:solidFill>
                  <a:srgbClr val="125E93"/>
                </a:solidFill>
                <a:latin typeface="Calibri"/>
                <a:ea typeface="Calibri"/>
                <a:cs typeface="Calibri"/>
              </a:defRPr>
            </a:lvl5pPr>
            <a:lvl6pPr>
              <a:buNone/>
              <a:defRPr sz="1163" b="1">
                <a:solidFill>
                  <a:srgbClr val="125E93"/>
                </a:solidFill>
                <a:latin typeface="Calibri"/>
                <a:ea typeface="Calibri"/>
                <a:cs typeface="Calibri"/>
              </a:defRPr>
            </a:lvl6pPr>
            <a:lvl7pPr>
              <a:buNone/>
              <a:defRPr sz="1163" b="1">
                <a:solidFill>
                  <a:srgbClr val="125E93"/>
                </a:solidFill>
                <a:latin typeface="Calibri"/>
                <a:ea typeface="Calibri"/>
                <a:cs typeface="Calibri"/>
              </a:defRPr>
            </a:lvl7pPr>
            <a:lvl8pPr>
              <a:buNone/>
              <a:defRPr sz="1163" b="1">
                <a:solidFill>
                  <a:srgbClr val="125E93"/>
                </a:solidFill>
                <a:latin typeface="Calibri"/>
                <a:ea typeface="Calibri"/>
                <a:cs typeface="Calibri"/>
              </a:defRPr>
            </a:lvl8pPr>
            <a:lvl9pPr>
              <a:buNone/>
              <a:defRPr sz="1163" b="1">
                <a:solidFill>
                  <a:srgbClr val="125E93"/>
                </a:solidFill>
                <a:latin typeface="Calibri"/>
                <a:ea typeface="Calibri"/>
                <a:cs typeface="Calibri"/>
              </a:defRPr>
            </a:lvl9pPr>
          </a:lstStyle>
          <a:p>
            <a:pPr>
              <a:buNone/>
              <a:defRPr sz="1163" b="1">
                <a:solidFill>
                  <a:srgbClr val="125E93"/>
                </a:solidFill>
                <a:latin typeface="Calibri"/>
                <a:ea typeface="Calibri"/>
                <a:cs typeface="Calibri"/>
              </a:defRPr>
            </a:pPr>
            <a:r>
              <a:rPr sz="1163" b="1">
                <a:solidFill>
                  <a:srgbClr val="125E93"/>
                </a:solidFill>
                <a:latin typeface="Calibri"/>
                <a:ea typeface="Calibri"/>
                <a:cs typeface="Calibri"/>
              </a:rPr>
              <a:t>€41–83/MWh</a:t>
            </a:r>
          </a:p>
        </p:txBody>
      </p:sp>
      <p:sp>
        <p:nvSpPr>
          <p:cNvPr id="53" name="Reserve access and bidding-zone risk.">
            <a:extLst>
              <a:ext uri="{FF2B5EF4-FFF2-40B4-BE49-F238E27FC236}">
                <a16:creationId xmlns:a16="http://schemas.microsoft.com/office/drawing/2014/main" id="{3BC82878-6900-400F-BD1F-B727E7EAEAE4}"/>
              </a:ext>
            </a:extLst>
          </p:cNvPr>
          <p:cNvSpPr>
            <a:spLocks noGrp="1"/>
          </p:cNvSpPr>
          <p:nvPr/>
        </p:nvSpPr>
        <p:spPr>
          <a:xfrm>
            <a:off x="5038725" y="5153025"/>
            <a:ext cx="3762375" cy="228600"/>
          </a:xfrm>
          <a:prstGeom prst="rect">
            <a:avLst/>
          </a:prstGeom>
          <a:noFill/>
          <a:ln w="0">
            <a:noFill/>
          </a:ln>
        </p:spPr>
        <p:txBody>
          <a:bodyPr wrap="square" lIns="0" tIns="0" rIns="0" bIns="0" anchor="t">
            <a:noAutofit/>
          </a:bodyPr>
          <a:lstStyle>
            <a:defPPr>
              <a:defRPr sz="1058" b="0">
                <a:solidFill>
                  <a:srgbClr val="464646"/>
                </a:solidFill>
                <a:latin typeface="Calibri"/>
                <a:ea typeface="Calibri"/>
                <a:cs typeface="Calibri"/>
              </a:defRPr>
            </a:defPPr>
            <a:lvl1pPr>
              <a:buNone/>
              <a:defRPr sz="1058" b="0">
                <a:solidFill>
                  <a:srgbClr val="464646"/>
                </a:solidFill>
                <a:latin typeface="Calibri"/>
                <a:ea typeface="Calibri"/>
                <a:cs typeface="Calibri"/>
              </a:defRPr>
            </a:lvl1pPr>
            <a:lvl2pPr>
              <a:buNone/>
              <a:defRPr sz="1058" b="0">
                <a:solidFill>
                  <a:srgbClr val="464646"/>
                </a:solidFill>
                <a:latin typeface="Calibri"/>
                <a:ea typeface="Calibri"/>
                <a:cs typeface="Calibri"/>
              </a:defRPr>
            </a:lvl2pPr>
            <a:lvl3pPr>
              <a:buNone/>
              <a:defRPr sz="1058" b="0">
                <a:solidFill>
                  <a:srgbClr val="464646"/>
                </a:solidFill>
                <a:latin typeface="Calibri"/>
                <a:ea typeface="Calibri"/>
                <a:cs typeface="Calibri"/>
              </a:defRPr>
            </a:lvl3pPr>
            <a:lvl4pPr>
              <a:buNone/>
              <a:defRPr sz="1058" b="0">
                <a:solidFill>
                  <a:srgbClr val="464646"/>
                </a:solidFill>
                <a:latin typeface="Calibri"/>
                <a:ea typeface="Calibri"/>
                <a:cs typeface="Calibri"/>
              </a:defRPr>
            </a:lvl4pPr>
            <a:lvl5pPr>
              <a:buNone/>
              <a:defRPr sz="1058" b="0">
                <a:solidFill>
                  <a:srgbClr val="464646"/>
                </a:solidFill>
                <a:latin typeface="Calibri"/>
                <a:ea typeface="Calibri"/>
                <a:cs typeface="Calibri"/>
              </a:defRPr>
            </a:lvl5pPr>
            <a:lvl6pPr>
              <a:buNone/>
              <a:defRPr sz="1058" b="0">
                <a:solidFill>
                  <a:srgbClr val="464646"/>
                </a:solidFill>
                <a:latin typeface="Calibri"/>
                <a:ea typeface="Calibri"/>
                <a:cs typeface="Calibri"/>
              </a:defRPr>
            </a:lvl6pPr>
            <a:lvl7pPr>
              <a:buNone/>
              <a:defRPr sz="1058" b="0">
                <a:solidFill>
                  <a:srgbClr val="464646"/>
                </a:solidFill>
                <a:latin typeface="Calibri"/>
                <a:ea typeface="Calibri"/>
                <a:cs typeface="Calibri"/>
              </a:defRPr>
            </a:lvl7pPr>
            <a:lvl8pPr>
              <a:buNone/>
              <a:defRPr sz="1058" b="0">
                <a:solidFill>
                  <a:srgbClr val="464646"/>
                </a:solidFill>
                <a:latin typeface="Calibri"/>
                <a:ea typeface="Calibri"/>
                <a:cs typeface="Calibri"/>
              </a:defRPr>
            </a:lvl8pPr>
            <a:lvl9pPr>
              <a:buNone/>
              <a:defRPr sz="1058" b="0">
                <a:solidFill>
                  <a:srgbClr val="464646"/>
                </a:solidFill>
                <a:latin typeface="Calibri"/>
                <a:ea typeface="Calibri"/>
                <a:cs typeface="Calibri"/>
              </a:defRPr>
            </a:lvl9pPr>
          </a:lstStyle>
          <a:p>
            <a:pPr>
              <a:buNone/>
              <a:defRPr sz="1058" b="0">
                <a:solidFill>
                  <a:srgbClr val="464646"/>
                </a:solidFill>
                <a:latin typeface="Calibri"/>
                <a:ea typeface="Calibri"/>
                <a:cs typeface="Calibri"/>
              </a:defRPr>
            </a:pPr>
            <a:r>
              <a:rPr sz="1058" b="0">
                <a:solidFill>
                  <a:srgbClr val="464646"/>
                </a:solidFill>
                <a:latin typeface="Calibri"/>
                <a:ea typeface="Calibri"/>
                <a:cs typeface="Calibri"/>
              </a:rPr>
              <a:t>Reserve access and bidding-zone risk.</a:t>
            </a:r>
          </a:p>
        </p:txBody>
      </p:sp>
      <p:sp>
        <p:nvSpPr>
          <p:cNvPr id="54" name="Rectangle 53">
            <a:extLst>
              <a:ext uri="{FF2B5EF4-FFF2-40B4-BE49-F238E27FC236}">
                <a16:creationId xmlns:a16="http://schemas.microsoft.com/office/drawing/2014/main" id="{D443AD4E-7AD0-4CF7-BD13-90BE912143F2}"/>
              </a:ext>
            </a:extLst>
          </p:cNvPr>
          <p:cNvSpPr>
            <a:spLocks noGrp="1"/>
          </p:cNvSpPr>
          <p:nvPr/>
        </p:nvSpPr>
        <p:spPr>
          <a:xfrm>
            <a:off x="5038725" y="5391150"/>
            <a:ext cx="3762375" cy="5715"/>
          </a:xfrm>
          <a:prstGeom prst="rect">
            <a:avLst/>
          </a:prstGeom>
          <a:solidFill>
            <a:srgbClr val="D2D7DB"/>
          </a:solidFill>
          <a:ln w="0">
            <a:noFill/>
          </a:ln>
        </p:spPr>
        <p:txBody>
          <a:bodyPr/>
          <a:lstStyle/>
          <a:p>
            <a:endParaRPr lang="en-SG"/>
          </a:p>
        </p:txBody>
      </p:sp>
      <p:sp>
        <p:nvSpPr>
          <p:cNvPr id="55" name="CEE &amp; Baltics">
            <a:extLst>
              <a:ext uri="{FF2B5EF4-FFF2-40B4-BE49-F238E27FC236}">
                <a16:creationId xmlns:a16="http://schemas.microsoft.com/office/drawing/2014/main" id="{1EC446DE-5EDE-490C-8D84-2BC3019A01CE}"/>
              </a:ext>
            </a:extLst>
          </p:cNvPr>
          <p:cNvSpPr>
            <a:spLocks noGrp="1"/>
          </p:cNvSpPr>
          <p:nvPr/>
        </p:nvSpPr>
        <p:spPr>
          <a:xfrm>
            <a:off x="5038725" y="5448300"/>
            <a:ext cx="2257425" cy="219075"/>
          </a:xfrm>
          <a:prstGeom prst="rect">
            <a:avLst/>
          </a:prstGeom>
          <a:noFill/>
          <a:ln w="0">
            <a:noFill/>
          </a:ln>
        </p:spPr>
        <p:txBody>
          <a:bodyPr wrap="square" lIns="0" tIns="0" rIns="0" bIns="0" anchor="t">
            <a:noAutofit/>
          </a:bodyPr>
          <a:lstStyle>
            <a:defPPr>
              <a:defRPr sz="1163" b="1">
                <a:solidFill>
                  <a:srgbClr val="07163E"/>
                </a:solidFill>
                <a:latin typeface="Calibri"/>
                <a:ea typeface="Calibri"/>
                <a:cs typeface="Calibri"/>
              </a:defRPr>
            </a:defPPr>
            <a:lvl1pPr>
              <a:buNone/>
              <a:defRPr sz="1163" b="1">
                <a:solidFill>
                  <a:srgbClr val="07163E"/>
                </a:solidFill>
                <a:latin typeface="Calibri"/>
                <a:ea typeface="Calibri"/>
                <a:cs typeface="Calibri"/>
              </a:defRPr>
            </a:lvl1pPr>
            <a:lvl2pPr>
              <a:buNone/>
              <a:defRPr sz="1163" b="1">
                <a:solidFill>
                  <a:srgbClr val="07163E"/>
                </a:solidFill>
                <a:latin typeface="Calibri"/>
                <a:ea typeface="Calibri"/>
                <a:cs typeface="Calibri"/>
              </a:defRPr>
            </a:lvl2pPr>
            <a:lvl3pPr>
              <a:buNone/>
              <a:defRPr sz="1163" b="1">
                <a:solidFill>
                  <a:srgbClr val="07163E"/>
                </a:solidFill>
                <a:latin typeface="Calibri"/>
                <a:ea typeface="Calibri"/>
                <a:cs typeface="Calibri"/>
              </a:defRPr>
            </a:lvl3pPr>
            <a:lvl4pPr>
              <a:buNone/>
              <a:defRPr sz="1163" b="1">
                <a:solidFill>
                  <a:srgbClr val="07163E"/>
                </a:solidFill>
                <a:latin typeface="Calibri"/>
                <a:ea typeface="Calibri"/>
                <a:cs typeface="Calibri"/>
              </a:defRPr>
            </a:lvl4pPr>
            <a:lvl5pPr>
              <a:buNone/>
              <a:defRPr sz="1163" b="1">
                <a:solidFill>
                  <a:srgbClr val="07163E"/>
                </a:solidFill>
                <a:latin typeface="Calibri"/>
                <a:ea typeface="Calibri"/>
                <a:cs typeface="Calibri"/>
              </a:defRPr>
            </a:lvl5pPr>
            <a:lvl6pPr>
              <a:buNone/>
              <a:defRPr sz="1163" b="1">
                <a:solidFill>
                  <a:srgbClr val="07163E"/>
                </a:solidFill>
                <a:latin typeface="Calibri"/>
                <a:ea typeface="Calibri"/>
                <a:cs typeface="Calibri"/>
              </a:defRPr>
            </a:lvl6pPr>
            <a:lvl7pPr>
              <a:buNone/>
              <a:defRPr sz="1163" b="1">
                <a:solidFill>
                  <a:srgbClr val="07163E"/>
                </a:solidFill>
                <a:latin typeface="Calibri"/>
                <a:ea typeface="Calibri"/>
                <a:cs typeface="Calibri"/>
              </a:defRPr>
            </a:lvl7pPr>
            <a:lvl8pPr>
              <a:buNone/>
              <a:defRPr sz="1163" b="1">
                <a:solidFill>
                  <a:srgbClr val="07163E"/>
                </a:solidFill>
                <a:latin typeface="Calibri"/>
                <a:ea typeface="Calibri"/>
                <a:cs typeface="Calibri"/>
              </a:defRPr>
            </a:lvl8pPr>
            <a:lvl9pPr>
              <a:buNone/>
              <a:defRPr sz="1163" b="1">
                <a:solidFill>
                  <a:srgbClr val="07163E"/>
                </a:solidFill>
                <a:latin typeface="Calibri"/>
                <a:ea typeface="Calibri"/>
                <a:cs typeface="Calibri"/>
              </a:defRPr>
            </a:lvl9pPr>
          </a:lstStyle>
          <a:p>
            <a:pPr>
              <a:buNone/>
              <a:defRPr sz="1163" b="1">
                <a:solidFill>
                  <a:srgbClr val="07163E"/>
                </a:solidFill>
                <a:latin typeface="Calibri"/>
                <a:ea typeface="Calibri"/>
                <a:cs typeface="Calibri"/>
              </a:defRPr>
            </a:pPr>
            <a:r>
              <a:rPr sz="1163" b="1">
                <a:solidFill>
                  <a:srgbClr val="07163E"/>
                </a:solidFill>
                <a:latin typeface="Calibri"/>
                <a:ea typeface="Calibri"/>
                <a:cs typeface="Calibri"/>
              </a:rPr>
              <a:t>CEE &amp; Baltics</a:t>
            </a:r>
          </a:p>
        </p:txBody>
      </p:sp>
      <p:sp>
        <p:nvSpPr>
          <p:cNvPr id="56" name="€83–110/MWh">
            <a:extLst>
              <a:ext uri="{FF2B5EF4-FFF2-40B4-BE49-F238E27FC236}">
                <a16:creationId xmlns:a16="http://schemas.microsoft.com/office/drawing/2014/main" id="{8F628BF4-ECF0-4553-9DCF-CEDFB6AA7915}"/>
              </a:ext>
            </a:extLst>
          </p:cNvPr>
          <p:cNvSpPr>
            <a:spLocks noGrp="1"/>
          </p:cNvSpPr>
          <p:nvPr/>
        </p:nvSpPr>
        <p:spPr>
          <a:xfrm>
            <a:off x="7315200" y="5448300"/>
            <a:ext cx="1504950" cy="219075"/>
          </a:xfrm>
          <a:prstGeom prst="rect">
            <a:avLst/>
          </a:prstGeom>
          <a:noFill/>
          <a:ln w="0">
            <a:noFill/>
          </a:ln>
        </p:spPr>
        <p:txBody>
          <a:bodyPr wrap="square" lIns="0" tIns="0" rIns="0" bIns="0" anchor="t">
            <a:noAutofit/>
          </a:bodyPr>
          <a:lstStyle>
            <a:defPPr>
              <a:defRPr sz="1163" b="1">
                <a:solidFill>
                  <a:srgbClr val="125E93"/>
                </a:solidFill>
                <a:latin typeface="Calibri"/>
                <a:ea typeface="Calibri"/>
                <a:cs typeface="Calibri"/>
              </a:defRPr>
            </a:defPPr>
            <a:lvl1pPr>
              <a:buNone/>
              <a:defRPr sz="1163" b="1">
                <a:solidFill>
                  <a:srgbClr val="125E93"/>
                </a:solidFill>
                <a:latin typeface="Calibri"/>
                <a:ea typeface="Calibri"/>
                <a:cs typeface="Calibri"/>
              </a:defRPr>
            </a:lvl1pPr>
            <a:lvl2pPr>
              <a:buNone/>
              <a:defRPr sz="1163" b="1">
                <a:solidFill>
                  <a:srgbClr val="125E93"/>
                </a:solidFill>
                <a:latin typeface="Calibri"/>
                <a:ea typeface="Calibri"/>
                <a:cs typeface="Calibri"/>
              </a:defRPr>
            </a:lvl2pPr>
            <a:lvl3pPr>
              <a:buNone/>
              <a:defRPr sz="1163" b="1">
                <a:solidFill>
                  <a:srgbClr val="125E93"/>
                </a:solidFill>
                <a:latin typeface="Calibri"/>
                <a:ea typeface="Calibri"/>
                <a:cs typeface="Calibri"/>
              </a:defRPr>
            </a:lvl3pPr>
            <a:lvl4pPr>
              <a:buNone/>
              <a:defRPr sz="1163" b="1">
                <a:solidFill>
                  <a:srgbClr val="125E93"/>
                </a:solidFill>
                <a:latin typeface="Calibri"/>
                <a:ea typeface="Calibri"/>
                <a:cs typeface="Calibri"/>
              </a:defRPr>
            </a:lvl4pPr>
            <a:lvl5pPr>
              <a:buNone/>
              <a:defRPr sz="1163" b="1">
                <a:solidFill>
                  <a:srgbClr val="125E93"/>
                </a:solidFill>
                <a:latin typeface="Calibri"/>
                <a:ea typeface="Calibri"/>
                <a:cs typeface="Calibri"/>
              </a:defRPr>
            </a:lvl5pPr>
            <a:lvl6pPr>
              <a:buNone/>
              <a:defRPr sz="1163" b="1">
                <a:solidFill>
                  <a:srgbClr val="125E93"/>
                </a:solidFill>
                <a:latin typeface="Calibri"/>
                <a:ea typeface="Calibri"/>
                <a:cs typeface="Calibri"/>
              </a:defRPr>
            </a:lvl6pPr>
            <a:lvl7pPr>
              <a:buNone/>
              <a:defRPr sz="1163" b="1">
                <a:solidFill>
                  <a:srgbClr val="125E93"/>
                </a:solidFill>
                <a:latin typeface="Calibri"/>
                <a:ea typeface="Calibri"/>
                <a:cs typeface="Calibri"/>
              </a:defRPr>
            </a:lvl7pPr>
            <a:lvl8pPr>
              <a:buNone/>
              <a:defRPr sz="1163" b="1">
                <a:solidFill>
                  <a:srgbClr val="125E93"/>
                </a:solidFill>
                <a:latin typeface="Calibri"/>
                <a:ea typeface="Calibri"/>
                <a:cs typeface="Calibri"/>
              </a:defRPr>
            </a:lvl8pPr>
            <a:lvl9pPr>
              <a:buNone/>
              <a:defRPr sz="1163" b="1">
                <a:solidFill>
                  <a:srgbClr val="125E93"/>
                </a:solidFill>
                <a:latin typeface="Calibri"/>
                <a:ea typeface="Calibri"/>
                <a:cs typeface="Calibri"/>
              </a:defRPr>
            </a:lvl9pPr>
          </a:lstStyle>
          <a:p>
            <a:pPr>
              <a:buNone/>
              <a:defRPr sz="1163" b="1">
                <a:solidFill>
                  <a:srgbClr val="125E93"/>
                </a:solidFill>
                <a:latin typeface="Calibri"/>
                <a:ea typeface="Calibri"/>
                <a:cs typeface="Calibri"/>
              </a:defRPr>
            </a:pPr>
            <a:r>
              <a:rPr sz="1163" b="1">
                <a:solidFill>
                  <a:srgbClr val="125E93"/>
                </a:solidFill>
                <a:latin typeface="Calibri"/>
                <a:ea typeface="Calibri"/>
                <a:cs typeface="Calibri"/>
              </a:rPr>
              <a:t>€83–110/MWh</a:t>
            </a:r>
          </a:p>
        </p:txBody>
      </p:sp>
      <p:sp>
        <p:nvSpPr>
          <p:cNvPr id="57" name="CM reform and grant execution.">
            <a:extLst>
              <a:ext uri="{FF2B5EF4-FFF2-40B4-BE49-F238E27FC236}">
                <a16:creationId xmlns:a16="http://schemas.microsoft.com/office/drawing/2014/main" id="{746025DD-838A-468E-861C-342335241B9C}"/>
              </a:ext>
            </a:extLst>
          </p:cNvPr>
          <p:cNvSpPr>
            <a:spLocks noGrp="1"/>
          </p:cNvSpPr>
          <p:nvPr/>
        </p:nvSpPr>
        <p:spPr>
          <a:xfrm>
            <a:off x="5038725" y="5676900"/>
            <a:ext cx="3762375" cy="228600"/>
          </a:xfrm>
          <a:prstGeom prst="rect">
            <a:avLst/>
          </a:prstGeom>
          <a:noFill/>
          <a:ln w="0">
            <a:noFill/>
          </a:ln>
        </p:spPr>
        <p:txBody>
          <a:bodyPr wrap="square" lIns="0" tIns="0" rIns="0" bIns="0" anchor="t">
            <a:noAutofit/>
          </a:bodyPr>
          <a:lstStyle>
            <a:defPPr>
              <a:defRPr sz="1058" b="0">
                <a:solidFill>
                  <a:srgbClr val="464646"/>
                </a:solidFill>
                <a:latin typeface="Calibri"/>
                <a:ea typeface="Calibri"/>
                <a:cs typeface="Calibri"/>
              </a:defRPr>
            </a:defPPr>
            <a:lvl1pPr>
              <a:buNone/>
              <a:defRPr sz="1058" b="0">
                <a:solidFill>
                  <a:srgbClr val="464646"/>
                </a:solidFill>
                <a:latin typeface="Calibri"/>
                <a:ea typeface="Calibri"/>
                <a:cs typeface="Calibri"/>
              </a:defRPr>
            </a:lvl1pPr>
            <a:lvl2pPr>
              <a:buNone/>
              <a:defRPr sz="1058" b="0">
                <a:solidFill>
                  <a:srgbClr val="464646"/>
                </a:solidFill>
                <a:latin typeface="Calibri"/>
                <a:ea typeface="Calibri"/>
                <a:cs typeface="Calibri"/>
              </a:defRPr>
            </a:lvl2pPr>
            <a:lvl3pPr>
              <a:buNone/>
              <a:defRPr sz="1058" b="0">
                <a:solidFill>
                  <a:srgbClr val="464646"/>
                </a:solidFill>
                <a:latin typeface="Calibri"/>
                <a:ea typeface="Calibri"/>
                <a:cs typeface="Calibri"/>
              </a:defRPr>
            </a:lvl3pPr>
            <a:lvl4pPr>
              <a:buNone/>
              <a:defRPr sz="1058" b="0">
                <a:solidFill>
                  <a:srgbClr val="464646"/>
                </a:solidFill>
                <a:latin typeface="Calibri"/>
                <a:ea typeface="Calibri"/>
                <a:cs typeface="Calibri"/>
              </a:defRPr>
            </a:lvl4pPr>
            <a:lvl5pPr>
              <a:buNone/>
              <a:defRPr sz="1058" b="0">
                <a:solidFill>
                  <a:srgbClr val="464646"/>
                </a:solidFill>
                <a:latin typeface="Calibri"/>
                <a:ea typeface="Calibri"/>
                <a:cs typeface="Calibri"/>
              </a:defRPr>
            </a:lvl5pPr>
            <a:lvl6pPr>
              <a:buNone/>
              <a:defRPr sz="1058" b="0">
                <a:solidFill>
                  <a:srgbClr val="464646"/>
                </a:solidFill>
                <a:latin typeface="Calibri"/>
                <a:ea typeface="Calibri"/>
                <a:cs typeface="Calibri"/>
              </a:defRPr>
            </a:lvl6pPr>
            <a:lvl7pPr>
              <a:buNone/>
              <a:defRPr sz="1058" b="0">
                <a:solidFill>
                  <a:srgbClr val="464646"/>
                </a:solidFill>
                <a:latin typeface="Calibri"/>
                <a:ea typeface="Calibri"/>
                <a:cs typeface="Calibri"/>
              </a:defRPr>
            </a:lvl7pPr>
            <a:lvl8pPr>
              <a:buNone/>
              <a:defRPr sz="1058" b="0">
                <a:solidFill>
                  <a:srgbClr val="464646"/>
                </a:solidFill>
                <a:latin typeface="Calibri"/>
                <a:ea typeface="Calibri"/>
                <a:cs typeface="Calibri"/>
              </a:defRPr>
            </a:lvl8pPr>
            <a:lvl9pPr>
              <a:buNone/>
              <a:defRPr sz="1058" b="0">
                <a:solidFill>
                  <a:srgbClr val="464646"/>
                </a:solidFill>
                <a:latin typeface="Calibri"/>
                <a:ea typeface="Calibri"/>
                <a:cs typeface="Calibri"/>
              </a:defRPr>
            </a:lvl9pPr>
          </a:lstStyle>
          <a:p>
            <a:pPr>
              <a:buNone/>
              <a:defRPr sz="1058" b="0">
                <a:solidFill>
                  <a:srgbClr val="464646"/>
                </a:solidFill>
                <a:latin typeface="Calibri"/>
                <a:ea typeface="Calibri"/>
                <a:cs typeface="Calibri"/>
              </a:defRPr>
            </a:pPr>
            <a:r>
              <a:rPr sz="1058" b="0">
                <a:solidFill>
                  <a:srgbClr val="464646"/>
                </a:solidFill>
                <a:latin typeface="Calibri"/>
                <a:ea typeface="Calibri"/>
                <a:cs typeface="Calibri"/>
              </a:rPr>
              <a:t>CM reform and grant execution.</a:t>
            </a:r>
          </a:p>
        </p:txBody>
      </p:sp>
      <p:sp>
        <p:nvSpPr>
          <p:cNvPr id="58" name="Stock: analyst planning cases, not consultant consensus.&#10;Prices: round">
            <a:extLst>
              <a:ext uri="{FF2B5EF4-FFF2-40B4-BE49-F238E27FC236}">
                <a16:creationId xmlns:a16="http://schemas.microsoft.com/office/drawing/2014/main" id="{F0E7FE40-3AF6-4857-B2F6-A343AAC51A2C}"/>
              </a:ext>
            </a:extLst>
          </p:cNvPr>
          <p:cNvSpPr>
            <a:spLocks noGrp="1"/>
          </p:cNvSpPr>
          <p:nvPr/>
        </p:nvSpPr>
        <p:spPr>
          <a:xfrm>
            <a:off x="5038725" y="6038850"/>
            <a:ext cx="3762375" cy="381000"/>
          </a:xfrm>
          <a:prstGeom prst="rect">
            <a:avLst/>
          </a:prstGeom>
          <a:noFill/>
          <a:ln w="0">
            <a:noFill/>
          </a:ln>
        </p:spPr>
        <p:txBody>
          <a:bodyPr wrap="square" lIns="0" tIns="0" rIns="0" bIns="0" anchor="t">
            <a:noAutofit/>
          </a:bodyPr>
          <a:lstStyle>
            <a:defPPr>
              <a:defRPr sz="848" b="0">
                <a:solidFill>
                  <a:srgbClr val="464646"/>
                </a:solidFill>
                <a:latin typeface="Calibri"/>
                <a:ea typeface="Calibri"/>
                <a:cs typeface="Calibri"/>
              </a:defRPr>
            </a:defPPr>
            <a:lvl1pPr>
              <a:buNone/>
              <a:defRPr sz="848" b="0">
                <a:solidFill>
                  <a:srgbClr val="464646"/>
                </a:solidFill>
                <a:latin typeface="Calibri"/>
                <a:ea typeface="Calibri"/>
                <a:cs typeface="Calibri"/>
              </a:defRPr>
            </a:lvl1pPr>
            <a:lvl2pPr>
              <a:buNone/>
              <a:defRPr sz="848" b="0">
                <a:solidFill>
                  <a:srgbClr val="464646"/>
                </a:solidFill>
                <a:latin typeface="Calibri"/>
                <a:ea typeface="Calibri"/>
                <a:cs typeface="Calibri"/>
              </a:defRPr>
            </a:lvl2pPr>
            <a:lvl3pPr>
              <a:buNone/>
              <a:defRPr sz="848" b="0">
                <a:solidFill>
                  <a:srgbClr val="464646"/>
                </a:solidFill>
                <a:latin typeface="Calibri"/>
                <a:ea typeface="Calibri"/>
                <a:cs typeface="Calibri"/>
              </a:defRPr>
            </a:lvl3pPr>
            <a:lvl4pPr>
              <a:buNone/>
              <a:defRPr sz="848" b="0">
                <a:solidFill>
                  <a:srgbClr val="464646"/>
                </a:solidFill>
                <a:latin typeface="Calibri"/>
                <a:ea typeface="Calibri"/>
                <a:cs typeface="Calibri"/>
              </a:defRPr>
            </a:lvl4pPr>
            <a:lvl5pPr>
              <a:buNone/>
              <a:defRPr sz="848" b="0">
                <a:solidFill>
                  <a:srgbClr val="464646"/>
                </a:solidFill>
                <a:latin typeface="Calibri"/>
                <a:ea typeface="Calibri"/>
                <a:cs typeface="Calibri"/>
              </a:defRPr>
            </a:lvl5pPr>
            <a:lvl6pPr>
              <a:buNone/>
              <a:defRPr sz="848" b="0">
                <a:solidFill>
                  <a:srgbClr val="464646"/>
                </a:solidFill>
                <a:latin typeface="Calibri"/>
                <a:ea typeface="Calibri"/>
                <a:cs typeface="Calibri"/>
              </a:defRPr>
            </a:lvl6pPr>
            <a:lvl7pPr>
              <a:buNone/>
              <a:defRPr sz="848" b="0">
                <a:solidFill>
                  <a:srgbClr val="464646"/>
                </a:solidFill>
                <a:latin typeface="Calibri"/>
                <a:ea typeface="Calibri"/>
                <a:cs typeface="Calibri"/>
              </a:defRPr>
            </a:lvl7pPr>
            <a:lvl8pPr>
              <a:buNone/>
              <a:defRPr sz="848" b="0">
                <a:solidFill>
                  <a:srgbClr val="464646"/>
                </a:solidFill>
                <a:latin typeface="Calibri"/>
                <a:ea typeface="Calibri"/>
                <a:cs typeface="Calibri"/>
              </a:defRPr>
            </a:lvl8pPr>
            <a:lvl9pPr>
              <a:buNone/>
              <a:defRPr sz="848" b="0">
                <a:solidFill>
                  <a:srgbClr val="464646"/>
                </a:solidFill>
                <a:latin typeface="Calibri"/>
                <a:ea typeface="Calibri"/>
                <a:cs typeface="Calibri"/>
              </a:defRPr>
            </a:lvl9pPr>
          </a:lstStyle>
          <a:p>
            <a:pPr>
              <a:buNone/>
              <a:defRPr sz="848" b="0">
                <a:solidFill>
                  <a:srgbClr val="464646"/>
                </a:solidFill>
                <a:latin typeface="Calibri"/>
                <a:ea typeface="Calibri"/>
                <a:cs typeface="Calibri"/>
              </a:defRPr>
            </a:pPr>
            <a:r>
              <a:rPr sz="848" b="0">
                <a:solidFill>
                  <a:srgbClr val="464646"/>
                </a:solidFill>
                <a:latin typeface="Calibri"/>
                <a:ea typeface="Calibri"/>
                <a:cs typeface="Calibri"/>
              </a:rPr>
              <a:t>Stock: analyst planning cases, not consultant consensus.</a:t>
            </a:r>
          </a:p>
          <a:p>
            <a:pPr>
              <a:buNone/>
              <a:defRPr sz="848" b="0">
                <a:solidFill>
                  <a:srgbClr val="464646"/>
                </a:solidFill>
                <a:latin typeface="Calibri"/>
                <a:ea typeface="Calibri"/>
                <a:cs typeface="Calibri"/>
              </a:defRPr>
            </a:pPr>
            <a:r>
              <a:rPr sz="848" b="0">
                <a:solidFill>
                  <a:srgbClr val="464646"/>
                </a:solidFill>
                <a:latin typeface="Calibri"/>
                <a:ea typeface="Calibri"/>
                <a:cs typeface="Calibri"/>
              </a:rPr>
              <a:t>Prices: rounded national baseload ranges, not BESS spreads.</a:t>
            </a:r>
          </a:p>
          <a:p>
            <a:pPr>
              <a:buNone/>
              <a:defRPr sz="848" b="0">
                <a:solidFill>
                  <a:srgbClr val="464646"/>
                </a:solidFill>
                <a:latin typeface="Calibri"/>
                <a:ea typeface="Calibri"/>
                <a:cs typeface="Calibri"/>
              </a:defRPr>
            </a:pPr>
            <a:r>
              <a:rPr sz="848" b="0">
                <a:solidFill>
                  <a:srgbClr val="464646"/>
                </a:solidFill>
                <a:latin typeface="Calibri"/>
                <a:ea typeface="Calibri"/>
                <a:cs typeface="Calibri"/>
              </a:rPr>
              <a:t>Residual Europe included in total, excluded from four bars.</a:t>
            </a:r>
          </a:p>
        </p:txBody>
      </p:sp>
      <p:sp>
        <p:nvSpPr>
          <p:cNvPr id="59" name="Rectangle 58">
            <a:extLst>
              <a:ext uri="{FF2B5EF4-FFF2-40B4-BE49-F238E27FC236}">
                <a16:creationId xmlns:a16="http://schemas.microsoft.com/office/drawing/2014/main" id="{F4BE1958-2DDF-4145-9C91-3292BFB5E82D}"/>
              </a:ext>
            </a:extLst>
          </p:cNvPr>
          <p:cNvSpPr>
            <a:spLocks noGrp="1"/>
          </p:cNvSpPr>
          <p:nvPr/>
        </p:nvSpPr>
        <p:spPr>
          <a:xfrm>
            <a:off x="9020175" y="1885950"/>
            <a:ext cx="9525" cy="4495800"/>
          </a:xfrm>
          <a:prstGeom prst="rect">
            <a:avLst/>
          </a:prstGeom>
          <a:solidFill>
            <a:srgbClr val="D2D7DB"/>
          </a:solidFill>
          <a:ln w="0">
            <a:noFill/>
          </a:ln>
        </p:spPr>
        <p:txBody>
          <a:bodyPr/>
          <a:lstStyle/>
          <a:p>
            <a:endParaRPr lang="en-SG"/>
          </a:p>
        </p:txBody>
      </p:sp>
      <p:sp>
        <p:nvSpPr>
          <p:cNvPr id="60" name="CONTENTS">
            <a:extLst>
              <a:ext uri="{FF2B5EF4-FFF2-40B4-BE49-F238E27FC236}">
                <a16:creationId xmlns:a16="http://schemas.microsoft.com/office/drawing/2014/main" id="{14D19627-22A7-4565-8D63-C13005ACF785}"/>
              </a:ext>
            </a:extLst>
          </p:cNvPr>
          <p:cNvSpPr>
            <a:spLocks noGrp="1"/>
          </p:cNvSpPr>
          <p:nvPr/>
        </p:nvSpPr>
        <p:spPr>
          <a:xfrm>
            <a:off x="9258300" y="1885950"/>
            <a:ext cx="2476500" cy="276225"/>
          </a:xfrm>
          <a:prstGeom prst="rect">
            <a:avLst/>
          </a:prstGeom>
          <a:noFill/>
          <a:ln w="0">
            <a:noFill/>
          </a:ln>
        </p:spPr>
        <p:txBody>
          <a:bodyPr wrap="square" lIns="0" tIns="0" rIns="0" bIns="0" anchor="t">
            <a:noAutofit/>
          </a:bodyPr>
          <a:lstStyle>
            <a:defPPr>
              <a:defRPr sz="1425" b="1">
                <a:solidFill>
                  <a:srgbClr val="125E93"/>
                </a:solidFill>
                <a:latin typeface="Calibri"/>
                <a:ea typeface="Calibri"/>
                <a:cs typeface="Calibri"/>
              </a:defRPr>
            </a:defPPr>
            <a:lvl1pPr>
              <a:buNone/>
              <a:defRPr sz="1425" b="1">
                <a:solidFill>
                  <a:srgbClr val="125E93"/>
                </a:solidFill>
                <a:latin typeface="Calibri"/>
                <a:ea typeface="Calibri"/>
                <a:cs typeface="Calibri"/>
              </a:defRPr>
            </a:lvl1pPr>
            <a:lvl2pPr>
              <a:buNone/>
              <a:defRPr sz="1425" b="1">
                <a:solidFill>
                  <a:srgbClr val="125E93"/>
                </a:solidFill>
                <a:latin typeface="Calibri"/>
                <a:ea typeface="Calibri"/>
                <a:cs typeface="Calibri"/>
              </a:defRPr>
            </a:lvl2pPr>
            <a:lvl3pPr>
              <a:buNone/>
              <a:defRPr sz="1425" b="1">
                <a:solidFill>
                  <a:srgbClr val="125E93"/>
                </a:solidFill>
                <a:latin typeface="Calibri"/>
                <a:ea typeface="Calibri"/>
                <a:cs typeface="Calibri"/>
              </a:defRPr>
            </a:lvl3pPr>
            <a:lvl4pPr>
              <a:buNone/>
              <a:defRPr sz="1425" b="1">
                <a:solidFill>
                  <a:srgbClr val="125E93"/>
                </a:solidFill>
                <a:latin typeface="Calibri"/>
                <a:ea typeface="Calibri"/>
                <a:cs typeface="Calibri"/>
              </a:defRPr>
            </a:lvl4pPr>
            <a:lvl5pPr>
              <a:buNone/>
              <a:defRPr sz="1425" b="1">
                <a:solidFill>
                  <a:srgbClr val="125E93"/>
                </a:solidFill>
                <a:latin typeface="Calibri"/>
                <a:ea typeface="Calibri"/>
                <a:cs typeface="Calibri"/>
              </a:defRPr>
            </a:lvl5pPr>
            <a:lvl6pPr>
              <a:buNone/>
              <a:defRPr sz="1425" b="1">
                <a:solidFill>
                  <a:srgbClr val="125E93"/>
                </a:solidFill>
                <a:latin typeface="Calibri"/>
                <a:ea typeface="Calibri"/>
                <a:cs typeface="Calibri"/>
              </a:defRPr>
            </a:lvl6pPr>
            <a:lvl7pPr>
              <a:buNone/>
              <a:defRPr sz="1425" b="1">
                <a:solidFill>
                  <a:srgbClr val="125E93"/>
                </a:solidFill>
                <a:latin typeface="Calibri"/>
                <a:ea typeface="Calibri"/>
                <a:cs typeface="Calibri"/>
              </a:defRPr>
            </a:lvl7pPr>
            <a:lvl8pPr>
              <a:buNone/>
              <a:defRPr sz="1425" b="1">
                <a:solidFill>
                  <a:srgbClr val="125E93"/>
                </a:solidFill>
                <a:latin typeface="Calibri"/>
                <a:ea typeface="Calibri"/>
                <a:cs typeface="Calibri"/>
              </a:defRPr>
            </a:lvl8pPr>
            <a:lvl9pPr>
              <a:buNone/>
              <a:defRPr sz="1425" b="1">
                <a:solidFill>
                  <a:srgbClr val="125E93"/>
                </a:solidFill>
                <a:latin typeface="Calibri"/>
                <a:ea typeface="Calibri"/>
                <a:cs typeface="Calibri"/>
              </a:defRPr>
            </a:lvl9pPr>
          </a:lstStyle>
          <a:p>
            <a:pPr>
              <a:buNone/>
              <a:defRPr sz="1425" b="1">
                <a:solidFill>
                  <a:srgbClr val="125E93"/>
                </a:solidFill>
                <a:latin typeface="Calibri"/>
                <a:ea typeface="Calibri"/>
                <a:cs typeface="Calibri"/>
              </a:defRPr>
            </a:pPr>
            <a:r>
              <a:rPr sz="1425" b="1">
                <a:solidFill>
                  <a:srgbClr val="125E93"/>
                </a:solidFill>
                <a:latin typeface="Calibri"/>
                <a:ea typeface="Calibri"/>
                <a:cs typeface="Calibri"/>
              </a:rPr>
              <a:t>CONTENTS</a:t>
            </a:r>
          </a:p>
        </p:txBody>
      </p:sp>
      <p:sp>
        <p:nvSpPr>
          <p:cNvPr id="81" name="O: official  /  E: estimate  /  U: unconfirmed&#10;GB / CH use national fr">
            <a:extLst>
              <a:ext uri="{FF2B5EF4-FFF2-40B4-BE49-F238E27FC236}">
                <a16:creationId xmlns:a16="http://schemas.microsoft.com/office/drawing/2014/main" id="{56E157E1-6594-4328-B501-0D0FBC6A55A5}"/>
              </a:ext>
            </a:extLst>
          </p:cNvPr>
          <p:cNvSpPr>
            <a:spLocks noGrp="1"/>
          </p:cNvSpPr>
          <p:nvPr/>
        </p:nvSpPr>
        <p:spPr>
          <a:xfrm>
            <a:off x="9258300" y="5848350"/>
            <a:ext cx="2476500" cy="504825"/>
          </a:xfrm>
          <a:prstGeom prst="rect">
            <a:avLst/>
          </a:prstGeom>
          <a:noFill/>
          <a:ln w="0">
            <a:noFill/>
          </a:ln>
        </p:spPr>
        <p:txBody>
          <a:bodyPr wrap="square" lIns="0" tIns="0" rIns="0" bIns="0" anchor="t">
            <a:noAutofit/>
          </a:bodyPr>
          <a:lstStyle>
            <a:defPPr>
              <a:defRPr sz="900" b="0">
                <a:solidFill>
                  <a:srgbClr val="464646"/>
                </a:solidFill>
                <a:latin typeface="Calibri"/>
                <a:ea typeface="Calibri"/>
                <a:cs typeface="Calibri"/>
              </a:defRPr>
            </a:defPPr>
            <a:lvl1pPr>
              <a:buNone/>
              <a:defRPr sz="990" b="0">
                <a:solidFill>
                  <a:srgbClr val="464646"/>
                </a:solidFill>
                <a:latin typeface="Calibri"/>
                <a:ea typeface="Calibri"/>
                <a:cs typeface="Calibri"/>
              </a:defRPr>
            </a:lvl1pPr>
            <a:lvl2pPr>
              <a:buNone/>
              <a:defRPr sz="990" b="0">
                <a:solidFill>
                  <a:srgbClr val="464646"/>
                </a:solidFill>
                <a:latin typeface="Calibri"/>
                <a:ea typeface="Calibri"/>
                <a:cs typeface="Calibri"/>
              </a:defRPr>
            </a:lvl2pPr>
            <a:lvl3pPr>
              <a:buNone/>
              <a:defRPr sz="990" b="0">
                <a:solidFill>
                  <a:srgbClr val="464646"/>
                </a:solidFill>
                <a:latin typeface="Calibri"/>
                <a:ea typeface="Calibri"/>
                <a:cs typeface="Calibri"/>
              </a:defRPr>
            </a:lvl3pPr>
            <a:lvl4pPr>
              <a:buNone/>
              <a:defRPr sz="990" b="0">
                <a:solidFill>
                  <a:srgbClr val="464646"/>
                </a:solidFill>
                <a:latin typeface="Calibri"/>
                <a:ea typeface="Calibri"/>
                <a:cs typeface="Calibri"/>
              </a:defRPr>
            </a:lvl4pPr>
            <a:lvl5pPr>
              <a:buNone/>
              <a:defRPr sz="990" b="0">
                <a:solidFill>
                  <a:srgbClr val="464646"/>
                </a:solidFill>
                <a:latin typeface="Calibri"/>
                <a:ea typeface="Calibri"/>
                <a:cs typeface="Calibri"/>
              </a:defRPr>
            </a:lvl5pPr>
            <a:lvl6pPr>
              <a:buNone/>
              <a:defRPr sz="990" b="0">
                <a:solidFill>
                  <a:srgbClr val="464646"/>
                </a:solidFill>
                <a:latin typeface="Calibri"/>
                <a:ea typeface="Calibri"/>
                <a:cs typeface="Calibri"/>
              </a:defRPr>
            </a:lvl6pPr>
            <a:lvl7pPr>
              <a:buNone/>
              <a:defRPr sz="990" b="0">
                <a:solidFill>
                  <a:srgbClr val="464646"/>
                </a:solidFill>
                <a:latin typeface="Calibri"/>
                <a:ea typeface="Calibri"/>
                <a:cs typeface="Calibri"/>
              </a:defRPr>
            </a:lvl7pPr>
            <a:lvl8pPr>
              <a:buNone/>
              <a:defRPr sz="990" b="0">
                <a:solidFill>
                  <a:srgbClr val="464646"/>
                </a:solidFill>
                <a:latin typeface="Calibri"/>
                <a:ea typeface="Calibri"/>
                <a:cs typeface="Calibri"/>
              </a:defRPr>
            </a:lvl8pPr>
            <a:lvl9pPr>
              <a:buNone/>
              <a:defRPr sz="990" b="0">
                <a:solidFill>
                  <a:srgbClr val="464646"/>
                </a:solidFill>
                <a:latin typeface="Calibri"/>
                <a:ea typeface="Calibri"/>
                <a:cs typeface="Calibri"/>
              </a:defRPr>
            </a:lvl9pPr>
          </a:lstStyle>
          <a:p>
            <a:pPr>
              <a:buNone/>
              <a:defRPr sz="900" b="0">
                <a:solidFill>
                  <a:srgbClr val="464646"/>
                </a:solidFill>
                <a:latin typeface="Calibri"/>
                <a:ea typeface="Calibri"/>
                <a:cs typeface="Calibri"/>
              </a:defRPr>
            </a:pPr>
            <a:r>
              <a:rPr sz="900" b="0">
                <a:solidFill>
                  <a:srgbClr val="464646"/>
                </a:solidFill>
                <a:latin typeface="Calibri"/>
                <a:ea typeface="Calibri"/>
                <a:cs typeface="Calibri"/>
              </a:rPr>
              <a:t>O: official / E: estimate / U: unconfirmed</a:t>
            </a:r>
          </a:p>
          <a:p>
            <a:pPr>
              <a:buNone/>
              <a:defRPr sz="900" b="0">
                <a:solidFill>
                  <a:srgbClr val="464646"/>
                </a:solidFill>
                <a:latin typeface="Calibri"/>
                <a:ea typeface="Calibri"/>
                <a:cs typeface="Calibri"/>
              </a:defRPr>
            </a:pPr>
            <a:r>
              <a:rPr sz="900" b="0">
                <a:solidFill>
                  <a:srgbClr val="464646"/>
                </a:solidFill>
                <a:latin typeface="Calibri"/>
                <a:ea typeface="Calibri"/>
                <a:cs typeface="Calibri"/>
              </a:rPr>
              <a:t>Blue programmes: fixed premiums; conditional years.</a:t>
            </a:r>
          </a:p>
          <a:p>
            <a:pPr>
              <a:buNone/>
              <a:defRPr sz="900" b="0">
                <a:solidFill>
                  <a:srgbClr val="464646"/>
                </a:solidFill>
                <a:latin typeface="Calibri"/>
                <a:ea typeface="Calibri"/>
                <a:cs typeface="Calibri"/>
              </a:defRPr>
            </a:pPr>
            <a:r>
              <a:rPr sz="900" b="0">
                <a:solidFill>
                  <a:srgbClr val="464646"/>
                </a:solidFill>
                <a:latin typeface="Calibri"/>
                <a:ea typeface="Calibri"/>
                <a:cs typeface="Calibri"/>
              </a:rPr>
              <a:t>GB / CH use national frameworks outside EU law.</a:t>
            </a:r>
          </a:p>
        </p:txBody>
      </p:sp>
      <p:sp>
        <p:nvSpPr>
          <p:cNvPr id="82" name="01">
            <a:extLst>
              <a:ext uri="{FF2B5EF4-FFF2-40B4-BE49-F238E27FC236}">
                <a16:creationId xmlns:a16="http://schemas.microsoft.com/office/drawing/2014/main" id="{41415567-7AE7-4CCE-AD49-25DFA0559F4A}"/>
              </a:ext>
            </a:extLst>
          </p:cNvPr>
          <p:cNvSpPr>
            <a:spLocks noGrp="1"/>
          </p:cNvSpPr>
          <p:nvPr/>
        </p:nvSpPr>
        <p:spPr>
          <a:xfrm>
            <a:off x="9258300" y="232410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01</a:t>
            </a:r>
          </a:p>
        </p:txBody>
      </p:sp>
      <p:sp>
        <p:nvSpPr>
          <p:cNvPr id="83" name="Europe: policy and market overview">
            <a:extLst>
              <a:ext uri="{FF2B5EF4-FFF2-40B4-BE49-F238E27FC236}">
                <a16:creationId xmlns:a16="http://schemas.microsoft.com/office/drawing/2014/main" id="{D7992EA1-99AB-4BA9-AE84-CC9E973D0CFD}"/>
              </a:ext>
            </a:extLst>
          </p:cNvPr>
          <p:cNvSpPr>
            <a:spLocks noGrp="1"/>
          </p:cNvSpPr>
          <p:nvPr/>
        </p:nvSpPr>
        <p:spPr>
          <a:xfrm>
            <a:off x="9610725" y="232410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Europe: policy and market overview</a:t>
            </a:r>
          </a:p>
        </p:txBody>
      </p:sp>
      <p:sp>
        <p:nvSpPr>
          <p:cNvPr id="84" name="02">
            <a:extLst>
              <a:ext uri="{FF2B5EF4-FFF2-40B4-BE49-F238E27FC236}">
                <a16:creationId xmlns:a16="http://schemas.microsoft.com/office/drawing/2014/main" id="{B11CF27B-FA99-4471-937F-6E6210BBDA5A}"/>
              </a:ext>
            </a:extLst>
          </p:cNvPr>
          <p:cNvSpPr>
            <a:spLocks noGrp="1"/>
          </p:cNvSpPr>
          <p:nvPr/>
        </p:nvSpPr>
        <p:spPr>
          <a:xfrm>
            <a:off x="9258300" y="264795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02</a:t>
            </a:r>
          </a:p>
        </p:txBody>
      </p:sp>
      <p:sp>
        <p:nvSpPr>
          <p:cNvPr id="85" name="BESS capital map and scale leaders">
            <a:extLst>
              <a:ext uri="{FF2B5EF4-FFF2-40B4-BE49-F238E27FC236}">
                <a16:creationId xmlns:a16="http://schemas.microsoft.com/office/drawing/2014/main" id="{C6E36E68-57DA-44E8-98A6-97F11809740E}"/>
              </a:ext>
            </a:extLst>
          </p:cNvPr>
          <p:cNvSpPr>
            <a:spLocks noGrp="1"/>
          </p:cNvSpPr>
          <p:nvPr/>
        </p:nvSpPr>
        <p:spPr>
          <a:xfrm>
            <a:off x="9610725" y="264795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BESS capital map and scale leaders</a:t>
            </a:r>
          </a:p>
        </p:txBody>
      </p:sp>
      <p:sp>
        <p:nvSpPr>
          <p:cNvPr id="86" name="03">
            <a:extLst>
              <a:ext uri="{FF2B5EF4-FFF2-40B4-BE49-F238E27FC236}">
                <a16:creationId xmlns:a16="http://schemas.microsoft.com/office/drawing/2014/main" id="{4B0849EA-6F6F-40E5-8912-C358DEC1FE2D}"/>
              </a:ext>
            </a:extLst>
          </p:cNvPr>
          <p:cNvSpPr>
            <a:spLocks noGrp="1"/>
          </p:cNvSpPr>
          <p:nvPr/>
        </p:nvSpPr>
        <p:spPr>
          <a:xfrm>
            <a:off x="9258300" y="297180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03</a:t>
            </a:r>
          </a:p>
        </p:txBody>
      </p:sp>
      <p:sp>
        <p:nvSpPr>
          <p:cNvPr id="87" name="Western &amp; Central timelines">
            <a:extLst>
              <a:ext uri="{FF2B5EF4-FFF2-40B4-BE49-F238E27FC236}">
                <a16:creationId xmlns:a16="http://schemas.microsoft.com/office/drawing/2014/main" id="{07F7DCEC-F28D-4823-A81A-3339E3B99397}"/>
              </a:ext>
            </a:extLst>
          </p:cNvPr>
          <p:cNvSpPr>
            <a:spLocks noGrp="1"/>
          </p:cNvSpPr>
          <p:nvPr/>
        </p:nvSpPr>
        <p:spPr>
          <a:xfrm>
            <a:off x="9610725" y="297180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Western &amp; Central timelines</a:t>
            </a:r>
          </a:p>
        </p:txBody>
      </p:sp>
      <p:sp>
        <p:nvSpPr>
          <p:cNvPr id="88" name="04">
            <a:extLst>
              <a:ext uri="{FF2B5EF4-FFF2-40B4-BE49-F238E27FC236}">
                <a16:creationId xmlns:a16="http://schemas.microsoft.com/office/drawing/2014/main" id="{873BA91B-5747-4BFB-A60D-E2C7E132E166}"/>
              </a:ext>
            </a:extLst>
          </p:cNvPr>
          <p:cNvSpPr>
            <a:spLocks noGrp="1"/>
          </p:cNvSpPr>
          <p:nvPr/>
        </p:nvSpPr>
        <p:spPr>
          <a:xfrm>
            <a:off x="9258300" y="329565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04</a:t>
            </a:r>
          </a:p>
        </p:txBody>
      </p:sp>
      <p:sp>
        <p:nvSpPr>
          <p:cNvPr id="89" name="Southern programme timelines">
            <a:extLst>
              <a:ext uri="{FF2B5EF4-FFF2-40B4-BE49-F238E27FC236}">
                <a16:creationId xmlns:a16="http://schemas.microsoft.com/office/drawing/2014/main" id="{29E79934-7A96-4BD5-97F7-72F8614126C8}"/>
              </a:ext>
            </a:extLst>
          </p:cNvPr>
          <p:cNvSpPr>
            <a:spLocks noGrp="1"/>
          </p:cNvSpPr>
          <p:nvPr/>
        </p:nvSpPr>
        <p:spPr>
          <a:xfrm>
            <a:off x="9610725" y="329565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Southern programme timelines</a:t>
            </a:r>
          </a:p>
        </p:txBody>
      </p:sp>
      <p:sp>
        <p:nvSpPr>
          <p:cNvPr id="90" name="05">
            <a:extLst>
              <a:ext uri="{FF2B5EF4-FFF2-40B4-BE49-F238E27FC236}">
                <a16:creationId xmlns:a16="http://schemas.microsoft.com/office/drawing/2014/main" id="{EE981A9A-0DB1-48A1-A367-2D5D65FF8E0B}"/>
              </a:ext>
            </a:extLst>
          </p:cNvPr>
          <p:cNvSpPr>
            <a:spLocks noGrp="1"/>
          </p:cNvSpPr>
          <p:nvPr/>
        </p:nvSpPr>
        <p:spPr>
          <a:xfrm>
            <a:off x="9258300" y="361950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05</a:t>
            </a:r>
          </a:p>
        </p:txBody>
      </p:sp>
      <p:sp>
        <p:nvSpPr>
          <p:cNvPr id="91" name="Nordic programme timelines">
            <a:extLst>
              <a:ext uri="{FF2B5EF4-FFF2-40B4-BE49-F238E27FC236}">
                <a16:creationId xmlns:a16="http://schemas.microsoft.com/office/drawing/2014/main" id="{85500F5D-DDEB-45DD-B9C7-FE7D6B0EFDC8}"/>
              </a:ext>
            </a:extLst>
          </p:cNvPr>
          <p:cNvSpPr>
            <a:spLocks noGrp="1"/>
          </p:cNvSpPr>
          <p:nvPr/>
        </p:nvSpPr>
        <p:spPr>
          <a:xfrm>
            <a:off x="9610725" y="361950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Nordic programme timelines</a:t>
            </a:r>
          </a:p>
        </p:txBody>
      </p:sp>
      <p:sp>
        <p:nvSpPr>
          <p:cNvPr id="92" name="06">
            <a:extLst>
              <a:ext uri="{FF2B5EF4-FFF2-40B4-BE49-F238E27FC236}">
                <a16:creationId xmlns:a16="http://schemas.microsoft.com/office/drawing/2014/main" id="{C88E5332-41A0-45A8-8A53-0A60C78FCE4B}"/>
              </a:ext>
            </a:extLst>
          </p:cNvPr>
          <p:cNvSpPr>
            <a:spLocks noGrp="1"/>
          </p:cNvSpPr>
          <p:nvPr/>
        </p:nvSpPr>
        <p:spPr>
          <a:xfrm>
            <a:off x="9258300" y="394335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06</a:t>
            </a:r>
          </a:p>
        </p:txBody>
      </p:sp>
      <p:sp>
        <p:nvSpPr>
          <p:cNvPr id="93" name="CEE &amp; Baltic programme timelines">
            <a:extLst>
              <a:ext uri="{FF2B5EF4-FFF2-40B4-BE49-F238E27FC236}">
                <a16:creationId xmlns:a16="http://schemas.microsoft.com/office/drawing/2014/main" id="{0772D06F-5924-4C3E-818D-BE5AC4F3B90C}"/>
              </a:ext>
            </a:extLst>
          </p:cNvPr>
          <p:cNvSpPr>
            <a:spLocks noGrp="1"/>
          </p:cNvSpPr>
          <p:nvPr/>
        </p:nvSpPr>
        <p:spPr>
          <a:xfrm>
            <a:off x="9610725" y="394335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CEE &amp; Baltic programme timelines</a:t>
            </a:r>
          </a:p>
        </p:txBody>
      </p:sp>
      <p:sp>
        <p:nvSpPr>
          <p:cNvPr id="94" name="07">
            <a:extLst>
              <a:ext uri="{FF2B5EF4-FFF2-40B4-BE49-F238E27FC236}">
                <a16:creationId xmlns:a16="http://schemas.microsoft.com/office/drawing/2014/main" id="{CEEC832C-E2B1-472B-AF71-B3078D163F03}"/>
              </a:ext>
            </a:extLst>
          </p:cNvPr>
          <p:cNvSpPr>
            <a:spLocks noGrp="1"/>
          </p:cNvSpPr>
          <p:nvPr/>
        </p:nvSpPr>
        <p:spPr>
          <a:xfrm>
            <a:off x="9258300" y="426720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07</a:t>
            </a:r>
          </a:p>
        </p:txBody>
      </p:sp>
      <p:sp>
        <p:nvSpPr>
          <p:cNvPr id="95" name="Italy: MACSE + CM deep dive">
            <a:extLst>
              <a:ext uri="{FF2B5EF4-FFF2-40B4-BE49-F238E27FC236}">
                <a16:creationId xmlns:a16="http://schemas.microsoft.com/office/drawing/2014/main" id="{DEDFFD12-2C0A-48F6-9C74-2A408B9923DE}"/>
              </a:ext>
            </a:extLst>
          </p:cNvPr>
          <p:cNvSpPr>
            <a:spLocks noGrp="1"/>
          </p:cNvSpPr>
          <p:nvPr/>
        </p:nvSpPr>
        <p:spPr>
          <a:xfrm>
            <a:off x="9610725" y="426720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Italy: MACSE + CM deep dive</a:t>
            </a:r>
          </a:p>
        </p:txBody>
      </p:sp>
      <p:sp>
        <p:nvSpPr>
          <p:cNvPr id="96" name="08">
            <a:extLst>
              <a:ext uri="{FF2B5EF4-FFF2-40B4-BE49-F238E27FC236}">
                <a16:creationId xmlns:a16="http://schemas.microsoft.com/office/drawing/2014/main" id="{60A876CD-FD0D-4811-A6DE-EB64F49A2FDC}"/>
              </a:ext>
            </a:extLst>
          </p:cNvPr>
          <p:cNvSpPr>
            <a:spLocks noGrp="1"/>
          </p:cNvSpPr>
          <p:nvPr/>
        </p:nvSpPr>
        <p:spPr>
          <a:xfrm>
            <a:off x="9258300" y="459105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08</a:t>
            </a:r>
          </a:p>
        </p:txBody>
      </p:sp>
      <p:sp>
        <p:nvSpPr>
          <p:cNvPr id="97" name="Revenue models &amp; AIDC">
            <a:extLst>
              <a:ext uri="{FF2B5EF4-FFF2-40B4-BE49-F238E27FC236}">
                <a16:creationId xmlns:a16="http://schemas.microsoft.com/office/drawing/2014/main" id="{E23B6C44-8ADD-4908-BD36-BE1087EE6089}"/>
              </a:ext>
            </a:extLst>
          </p:cNvPr>
          <p:cNvSpPr>
            <a:spLocks noGrp="1"/>
          </p:cNvSpPr>
          <p:nvPr/>
        </p:nvSpPr>
        <p:spPr>
          <a:xfrm>
            <a:off x="9610725" y="459105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Revenue models &amp; AIDC</a:t>
            </a:r>
          </a:p>
        </p:txBody>
      </p:sp>
      <p:sp>
        <p:nvSpPr>
          <p:cNvPr id="98" name="09">
            <a:extLst>
              <a:ext uri="{FF2B5EF4-FFF2-40B4-BE49-F238E27FC236}">
                <a16:creationId xmlns:a16="http://schemas.microsoft.com/office/drawing/2014/main" id="{591425DC-8A76-4F5A-AF74-E2AD508C926A}"/>
              </a:ext>
            </a:extLst>
          </p:cNvPr>
          <p:cNvSpPr>
            <a:spLocks noGrp="1"/>
          </p:cNvSpPr>
          <p:nvPr/>
        </p:nvSpPr>
        <p:spPr>
          <a:xfrm>
            <a:off x="9258300" y="4914900"/>
            <a:ext cx="266700" cy="238125"/>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09</a:t>
            </a:r>
          </a:p>
        </p:txBody>
      </p:sp>
      <p:sp>
        <p:nvSpPr>
          <p:cNvPr id="99" name="Investment windows &amp; assumptions">
            <a:extLst>
              <a:ext uri="{FF2B5EF4-FFF2-40B4-BE49-F238E27FC236}">
                <a16:creationId xmlns:a16="http://schemas.microsoft.com/office/drawing/2014/main" id="{FEBA2B42-6369-408C-8F55-EA356FE3C38E}"/>
              </a:ext>
            </a:extLst>
          </p:cNvPr>
          <p:cNvSpPr>
            <a:spLocks noGrp="1"/>
          </p:cNvSpPr>
          <p:nvPr/>
        </p:nvSpPr>
        <p:spPr>
          <a:xfrm>
            <a:off x="9610725" y="4914900"/>
            <a:ext cx="2124075" cy="29527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Investment windows &amp; assumptions</a:t>
            </a:r>
          </a:p>
        </p:txBody>
      </p:sp>
    </p:spTree>
    <p:extLst>
      <p:ext uri="{BB962C8B-B14F-4D97-AF65-F5344CB8AC3E}">
        <p14:creationId xmlns:p14="http://schemas.microsoft.com/office/powerpoint/2010/main" val="926347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1 / EUROPE — POLICY AND REPORT LOGIC">
            <a:extLst>
              <a:ext uri="{FF2B5EF4-FFF2-40B4-BE49-F238E27FC236}">
                <a16:creationId xmlns:a16="http://schemas.microsoft.com/office/drawing/2014/main" id="{EE8DC927-4A93-4456-BE41-11EF715A8A01}"/>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02 / EUROPE — CAPITAL MAP, OPERATING SCALE AND DEVELOPMENT PIPELINES</a:t>
            </a:r>
          </a:p>
        </p:txBody>
      </p:sp>
      <p:sp>
        <p:nvSpPr>
          <p:cNvPr id="3" name="Rectangle 2">
            <a:extLst>
              <a:ext uri="{FF2B5EF4-FFF2-40B4-BE49-F238E27FC236}">
                <a16:creationId xmlns:a16="http://schemas.microsoft.com/office/drawing/2014/main" id="{B7F9E198-E1C4-43FF-AB98-1EA923E66C5D}"/>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National programmes turn Europe’s flexibility need">
            <a:extLst>
              <a:ext uri="{FF2B5EF4-FFF2-40B4-BE49-F238E27FC236}">
                <a16:creationId xmlns:a16="http://schemas.microsoft.com/office/drawing/2014/main" id="{33607132-799B-4FFC-B9D3-DDFE8966A355}"/>
              </a:ext>
            </a:extLst>
          </p:cNvPr>
          <p:cNvSpPr>
            <a:spLocks noGrp="1"/>
          </p:cNvSpPr>
          <p:nvPr/>
        </p:nvSpPr>
        <p:spPr>
          <a:xfrm>
            <a:off x="457200" y="838200"/>
            <a:ext cx="11239500" cy="447675"/>
          </a:xfrm>
          <a:prstGeom prst="rect">
            <a:avLst/>
          </a:prstGeom>
          <a:noFill/>
          <a:ln w="0">
            <a:noFill/>
          </a:ln>
        </p:spPr>
        <p:txBody>
          <a:bodyPr wrap="square" lIns="0" tIns="0" rIns="0" bIns="0" anchor="t">
            <a:noAutofit/>
          </a:bodyPr>
          <a:lstStyle>
            <a:defPPr>
              <a:defRPr sz="2175"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75" b="1">
                <a:solidFill>
                  <a:srgbClr val="07163E"/>
                </a:solidFill>
                <a:latin typeface="Calibri"/>
                <a:ea typeface="Calibri"/>
                <a:cs typeface="Calibri"/>
              </a:defRPr>
            </a:pPr>
            <a:r>
              <a:rPr sz="2175" b="1" dirty="0">
                <a:solidFill>
                  <a:srgbClr val="07163E"/>
                </a:solidFill>
                <a:latin typeface="Calibri"/>
                <a:ea typeface="Calibri"/>
                <a:cs typeface="Calibri"/>
              </a:rPr>
              <a:t>European BESS scale </a:t>
            </a:r>
            <a:r>
              <a:rPr lang="en-SG" dirty="0"/>
              <a:t>– Lead IPPs and Institutional Fund in the back</a:t>
            </a:r>
            <a:endParaRPr sz="2175" b="1" dirty="0">
              <a:solidFill>
                <a:srgbClr val="07163E"/>
              </a:solidFill>
              <a:latin typeface="Calibri"/>
              <a:ea typeface="Calibri"/>
              <a:cs typeface="Calibri"/>
            </a:endParaRPr>
          </a:p>
        </p:txBody>
      </p:sp>
      <p:sp>
        <p:nvSpPr>
          <p:cNvPr id="5" name="Read the markets in a fixed order: European rules ">
            <a:extLst>
              <a:ext uri="{FF2B5EF4-FFF2-40B4-BE49-F238E27FC236}">
                <a16:creationId xmlns:a16="http://schemas.microsoft.com/office/drawing/2014/main" id="{16B2F242-380D-4436-8321-F0AE8ECBB052}"/>
              </a:ext>
            </a:extLst>
          </p:cNvPr>
          <p:cNvSpPr>
            <a:spLocks noGrp="1"/>
          </p:cNvSpPr>
          <p:nvPr/>
        </p:nvSpPr>
        <p:spPr>
          <a:xfrm>
            <a:off x="457200" y="1352550"/>
            <a:ext cx="112395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Compare each group’s European operating fleet on the same ownership basis. Enel and RWE add continental scale; development pipelines remain a separate measure.</a:t>
            </a:r>
          </a:p>
        </p:txBody>
      </p:sp>
      <p:sp>
        <p:nvSpPr>
          <p:cNvPr id="6" name="Rectangle 5">
            <a:extLst>
              <a:ext uri="{FF2B5EF4-FFF2-40B4-BE49-F238E27FC236}">
                <a16:creationId xmlns:a16="http://schemas.microsoft.com/office/drawing/2014/main" id="{1EBB29A7-577E-480D-A468-98249ED66933}"/>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D188B07C-7532-4540-B58E-25B4416F2512}"/>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1">
            <a:extLst>
              <a:ext uri="{FF2B5EF4-FFF2-40B4-BE49-F238E27FC236}">
                <a16:creationId xmlns:a16="http://schemas.microsoft.com/office/drawing/2014/main" id="{48855946-C699-4933-BAFF-8268B05529ED}"/>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02</a:t>
            </a:r>
          </a:p>
        </p:txBody>
      </p:sp>
      <p:sp>
        <p:nvSpPr>
          <p:cNvPr id="39" name="PAN-EUROPEAN BESS INVESTMENT ECOSYSTEM">
            <a:extLst>
              <a:ext uri="{FF2B5EF4-FFF2-40B4-BE49-F238E27FC236}">
                <a16:creationId xmlns:a16="http://schemas.microsoft.com/office/drawing/2014/main" id="{1C939F5B-C6B2-4CD2-A07F-FCF4382B3BF7}"/>
              </a:ext>
            </a:extLst>
          </p:cNvPr>
          <p:cNvSpPr>
            <a:spLocks noGrp="1"/>
          </p:cNvSpPr>
          <p:nvPr/>
        </p:nvSpPr>
        <p:spPr>
          <a:xfrm>
            <a:off x="457200" y="1885950"/>
            <a:ext cx="7067550" cy="219075"/>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buNone/>
              <a:defRPr sz="1350" b="1">
                <a:solidFill>
                  <a:srgbClr val="125E93"/>
                </a:solidFill>
                <a:latin typeface="Calibri"/>
                <a:ea typeface="Calibri"/>
                <a:cs typeface="Calibri"/>
              </a:defRPr>
            </a:lvl1pPr>
            <a:lvl2pPr>
              <a:buNone/>
              <a:defRPr sz="1350" b="1">
                <a:solidFill>
                  <a:srgbClr val="125E93"/>
                </a:solidFill>
                <a:latin typeface="Calibri"/>
                <a:ea typeface="Calibri"/>
                <a:cs typeface="Calibri"/>
              </a:defRPr>
            </a:lvl2pPr>
            <a:lvl3pPr>
              <a:buNone/>
              <a:defRPr sz="1350" b="1">
                <a:solidFill>
                  <a:srgbClr val="125E93"/>
                </a:solidFill>
                <a:latin typeface="Calibri"/>
                <a:ea typeface="Calibri"/>
                <a:cs typeface="Calibri"/>
              </a:defRPr>
            </a:lvl3pPr>
            <a:lvl4pPr>
              <a:buNone/>
              <a:defRPr sz="1350" b="1">
                <a:solidFill>
                  <a:srgbClr val="125E93"/>
                </a:solidFill>
                <a:latin typeface="Calibri"/>
                <a:ea typeface="Calibri"/>
                <a:cs typeface="Calibri"/>
              </a:defRPr>
            </a:lvl4pPr>
            <a:lvl5pPr>
              <a:buNone/>
              <a:defRPr sz="1350" b="1">
                <a:solidFill>
                  <a:srgbClr val="125E93"/>
                </a:solidFill>
                <a:latin typeface="Calibri"/>
                <a:ea typeface="Calibri"/>
                <a:cs typeface="Calibri"/>
              </a:defRPr>
            </a:lvl5pPr>
            <a:lvl6pPr>
              <a:buNone/>
              <a:defRPr sz="1350" b="1">
                <a:solidFill>
                  <a:srgbClr val="125E93"/>
                </a:solidFill>
                <a:latin typeface="Calibri"/>
                <a:ea typeface="Calibri"/>
                <a:cs typeface="Calibri"/>
              </a:defRPr>
            </a:lvl6pPr>
            <a:lvl7pPr>
              <a:buNone/>
              <a:defRPr sz="1350" b="1">
                <a:solidFill>
                  <a:srgbClr val="125E93"/>
                </a:solidFill>
                <a:latin typeface="Calibri"/>
                <a:ea typeface="Calibri"/>
                <a:cs typeface="Calibri"/>
              </a:defRPr>
            </a:lvl7pPr>
            <a:lvl8pPr>
              <a:buNone/>
              <a:defRPr sz="1350" b="1">
                <a:solidFill>
                  <a:srgbClr val="125E93"/>
                </a:solidFill>
                <a:latin typeface="Calibri"/>
                <a:ea typeface="Calibri"/>
                <a:cs typeface="Calibri"/>
              </a:defRPr>
            </a:lvl8pPr>
            <a:lvl9pPr>
              <a:buNone/>
              <a:defRPr sz="1350" b="1">
                <a:solidFill>
                  <a:srgbClr val="125E93"/>
                </a:solidFill>
                <a:latin typeface="Calibri"/>
                <a:ea typeface="Calibri"/>
                <a:cs typeface="Calibri"/>
              </a:defRPr>
            </a:lvl9pPr>
          </a:lstStyle>
          <a:p>
            <a:pPr>
              <a:buNone/>
              <a:defRPr sz="1350" b="1">
                <a:solidFill>
                  <a:srgbClr val="125E93"/>
                </a:solidFill>
                <a:latin typeface="Calibri"/>
                <a:ea typeface="Calibri"/>
                <a:cs typeface="Calibri"/>
              </a:defRPr>
            </a:pPr>
            <a:r>
              <a:rPr sz="1350" b="1">
                <a:solidFill>
                  <a:srgbClr val="125E93"/>
                </a:solidFill>
                <a:latin typeface="Calibri"/>
                <a:ea typeface="Calibri"/>
                <a:cs typeface="Calibri"/>
              </a:rPr>
              <a:t>PAN-EUROPEAN BESS INVESTMENT ECOSYSTEM</a:t>
            </a:r>
          </a:p>
        </p:txBody>
      </p:sp>
      <p:sp>
        <p:nvSpPr>
          <p:cNvPr id="40" name="Selected active owners / developers. [Backing capital] is shown b">
            <a:extLst>
              <a:ext uri="{FF2B5EF4-FFF2-40B4-BE49-F238E27FC236}">
                <a16:creationId xmlns:a16="http://schemas.microsoft.com/office/drawing/2014/main" id="{97B96EC9-6F4F-467E-93EE-39C36FE80D57}"/>
              </a:ext>
            </a:extLst>
          </p:cNvPr>
          <p:cNvSpPr>
            <a:spLocks noGrp="1"/>
          </p:cNvSpPr>
          <p:nvPr/>
        </p:nvSpPr>
        <p:spPr>
          <a:xfrm>
            <a:off x="457200" y="2133600"/>
            <a:ext cx="7067550" cy="161925"/>
          </a:xfrm>
          <a:prstGeom prst="rect">
            <a:avLst/>
          </a:prstGeom>
          <a:noFill/>
          <a:ln w="0">
            <a:noFill/>
          </a:ln>
        </p:spPr>
        <p:txBody>
          <a:bodyPr wrap="square" lIns="0" tIns="0" rIns="0" bIns="0" anchor="t">
            <a:noAutofit/>
          </a:bodyPr>
          <a:lstStyle>
            <a:defPPr>
              <a:defRPr sz="900" b="0">
                <a:solidFill>
                  <a:srgbClr val="464646"/>
                </a:solidFill>
                <a:latin typeface="Calibri"/>
                <a:ea typeface="Calibri"/>
                <a:cs typeface="Calibri"/>
              </a:defRPr>
            </a:defPPr>
            <a:lvl1pPr>
              <a:buNone/>
              <a:defRPr sz="900" b="0">
                <a:solidFill>
                  <a:srgbClr val="464646"/>
                </a:solidFill>
                <a:latin typeface="Calibri"/>
                <a:ea typeface="Calibri"/>
                <a:cs typeface="Calibri"/>
              </a:defRPr>
            </a:lvl1pPr>
            <a:lvl2pPr>
              <a:buNone/>
              <a:defRPr sz="900" b="0">
                <a:solidFill>
                  <a:srgbClr val="464646"/>
                </a:solidFill>
                <a:latin typeface="Calibri"/>
                <a:ea typeface="Calibri"/>
                <a:cs typeface="Calibri"/>
              </a:defRPr>
            </a:lvl2pPr>
            <a:lvl3pPr>
              <a:buNone/>
              <a:defRPr sz="900" b="0">
                <a:solidFill>
                  <a:srgbClr val="464646"/>
                </a:solidFill>
                <a:latin typeface="Calibri"/>
                <a:ea typeface="Calibri"/>
                <a:cs typeface="Calibri"/>
              </a:defRPr>
            </a:lvl3pPr>
            <a:lvl4pPr>
              <a:buNone/>
              <a:defRPr sz="900" b="0">
                <a:solidFill>
                  <a:srgbClr val="464646"/>
                </a:solidFill>
                <a:latin typeface="Calibri"/>
                <a:ea typeface="Calibri"/>
                <a:cs typeface="Calibri"/>
              </a:defRPr>
            </a:lvl4pPr>
            <a:lvl5pPr>
              <a:buNone/>
              <a:defRPr sz="900" b="0">
                <a:solidFill>
                  <a:srgbClr val="464646"/>
                </a:solidFill>
                <a:latin typeface="Calibri"/>
                <a:ea typeface="Calibri"/>
                <a:cs typeface="Calibri"/>
              </a:defRPr>
            </a:lvl5pPr>
            <a:lvl6pPr>
              <a:buNone/>
              <a:defRPr sz="900" b="0">
                <a:solidFill>
                  <a:srgbClr val="464646"/>
                </a:solidFill>
                <a:latin typeface="Calibri"/>
                <a:ea typeface="Calibri"/>
                <a:cs typeface="Calibri"/>
              </a:defRPr>
            </a:lvl6pPr>
            <a:lvl7pPr>
              <a:buNone/>
              <a:defRPr sz="900" b="0">
                <a:solidFill>
                  <a:srgbClr val="464646"/>
                </a:solidFill>
                <a:latin typeface="Calibri"/>
                <a:ea typeface="Calibri"/>
                <a:cs typeface="Calibri"/>
              </a:defRPr>
            </a:lvl7pPr>
            <a:lvl8pPr>
              <a:buNone/>
              <a:defRPr sz="900" b="0">
                <a:solidFill>
                  <a:srgbClr val="464646"/>
                </a:solidFill>
                <a:latin typeface="Calibri"/>
                <a:ea typeface="Calibri"/>
                <a:cs typeface="Calibri"/>
              </a:defRPr>
            </a:lvl8pPr>
            <a:lvl9pPr>
              <a:buNone/>
              <a:defRPr sz="900" b="0">
                <a:solidFill>
                  <a:srgbClr val="464646"/>
                </a:solidFill>
                <a:latin typeface="Calibri"/>
                <a:ea typeface="Calibri"/>
                <a:cs typeface="Calibri"/>
              </a:defRPr>
            </a:lvl9pPr>
          </a:lstStyle>
          <a:p>
            <a:pPr>
              <a:buNone/>
              <a:defRPr sz="900" b="0">
                <a:solidFill>
                  <a:srgbClr val="464646"/>
                </a:solidFill>
                <a:latin typeface="Calibri"/>
                <a:ea typeface="Calibri"/>
                <a:cs typeface="Calibri"/>
              </a:defRPr>
            </a:pPr>
            <a:r>
              <a:rPr sz="900" b="0">
                <a:solidFill>
                  <a:srgbClr val="464646"/>
                </a:solidFill>
                <a:latin typeface="Calibri"/>
                <a:ea typeface="Calibri"/>
                <a:cs typeface="Calibri"/>
              </a:rPr>
              <a:t>Selected active owners / developers. [Backing capital] is shown by country.</a:t>
            </a:r>
          </a:p>
        </p:txBody>
      </p:sp>
      <p:sp>
        <p:nvSpPr>
          <p:cNvPr id="41" name="Rectangle 40">
            <a:extLst>
              <a:ext uri="{FF2B5EF4-FFF2-40B4-BE49-F238E27FC236}">
                <a16:creationId xmlns:a16="http://schemas.microsoft.com/office/drawing/2014/main" id="{2DAFB73D-8E7E-4E43-8ADC-89D631575720}"/>
              </a:ext>
            </a:extLst>
          </p:cNvPr>
          <p:cNvSpPr>
            <a:spLocks noGrp="1"/>
          </p:cNvSpPr>
          <p:nvPr/>
        </p:nvSpPr>
        <p:spPr>
          <a:xfrm>
            <a:off x="7715250" y="1885950"/>
            <a:ext cx="6668" cy="4467225"/>
          </a:xfrm>
          <a:prstGeom prst="rect">
            <a:avLst/>
          </a:prstGeom>
          <a:solidFill>
            <a:srgbClr val="D2D7DB"/>
          </a:solidFill>
          <a:ln w="0">
            <a:noFill/>
          </a:ln>
        </p:spPr>
        <p:txBody>
          <a:bodyPr/>
          <a:lstStyle/>
          <a:p>
            <a:endParaRPr lang="en-SG"/>
          </a:p>
        </p:txBody>
      </p:sp>
      <p:pic>
        <p:nvPicPr>
          <p:cNvPr id="44" name="Graphic 43">
            <a:extLst>
              <a:ext uri="{FF2B5EF4-FFF2-40B4-BE49-F238E27FC236}">
                <a16:creationId xmlns:a16="http://schemas.microsoft.com/office/drawing/2014/main" id="{04CFAE55-D090-4B6A-A5DC-2A4774440A67}"/>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2190750" y="2314575"/>
            <a:ext cx="3429000" cy="3943350"/>
          </a:xfrm>
          <a:prstGeom prst="rect">
            <a:avLst/>
          </a:prstGeom>
        </p:spPr>
      </p:pic>
      <p:sp>
        <p:nvSpPr>
          <p:cNvPr id="45" name="Rectangle 44">
            <a:extLst>
              <a:ext uri="{FF2B5EF4-FFF2-40B4-BE49-F238E27FC236}">
                <a16:creationId xmlns:a16="http://schemas.microsoft.com/office/drawing/2014/main" id="{DC03F61B-CAFC-418E-A2C9-8D87C6C487FB}"/>
              </a:ext>
            </a:extLst>
          </p:cNvPr>
          <p:cNvSpPr>
            <a:spLocks noGrp="1"/>
          </p:cNvSpPr>
          <p:nvPr/>
        </p:nvSpPr>
        <p:spPr>
          <a:xfrm>
            <a:off x="3156646" y="4097092"/>
            <a:ext cx="180975" cy="114300"/>
          </a:xfrm>
          <a:prstGeom prst="rect">
            <a:avLst/>
          </a:prstGeom>
          <a:solidFill>
            <a:srgbClr val="FFFFFF"/>
          </a:solidFill>
          <a:ln w="0">
            <a:noFill/>
          </a:ln>
        </p:spPr>
        <p:txBody>
          <a:bodyPr/>
          <a:lstStyle/>
          <a:p>
            <a:endParaRPr lang="en-SG"/>
          </a:p>
        </p:txBody>
      </p:sp>
      <p:sp>
        <p:nvSpPr>
          <p:cNvPr id="46" name="UK">
            <a:extLst>
              <a:ext uri="{FF2B5EF4-FFF2-40B4-BE49-F238E27FC236}">
                <a16:creationId xmlns:a16="http://schemas.microsoft.com/office/drawing/2014/main" id="{4FC25A97-E55D-4652-BB67-5544B624FFC4}"/>
              </a:ext>
            </a:extLst>
          </p:cNvPr>
          <p:cNvSpPr>
            <a:spLocks noGrp="1"/>
          </p:cNvSpPr>
          <p:nvPr/>
        </p:nvSpPr>
        <p:spPr>
          <a:xfrm>
            <a:off x="3166171" y="4106617"/>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UK</a:t>
            </a:r>
          </a:p>
        </p:txBody>
      </p:sp>
      <p:sp>
        <p:nvSpPr>
          <p:cNvPr id="47" name="Rectangle 46">
            <a:extLst>
              <a:ext uri="{FF2B5EF4-FFF2-40B4-BE49-F238E27FC236}">
                <a16:creationId xmlns:a16="http://schemas.microsoft.com/office/drawing/2014/main" id="{1E3CC2B1-EA71-48EB-88E4-42B97DE0FD6D}"/>
              </a:ext>
            </a:extLst>
          </p:cNvPr>
          <p:cNvSpPr>
            <a:spLocks noGrp="1"/>
          </p:cNvSpPr>
          <p:nvPr/>
        </p:nvSpPr>
        <p:spPr>
          <a:xfrm>
            <a:off x="2882331" y="4192716"/>
            <a:ext cx="180975" cy="114300"/>
          </a:xfrm>
          <a:prstGeom prst="rect">
            <a:avLst/>
          </a:prstGeom>
          <a:solidFill>
            <a:srgbClr val="FFFFFF"/>
          </a:solidFill>
          <a:ln w="0">
            <a:noFill/>
          </a:ln>
        </p:spPr>
        <p:txBody>
          <a:bodyPr/>
          <a:lstStyle/>
          <a:p>
            <a:endParaRPr lang="en-SG"/>
          </a:p>
        </p:txBody>
      </p:sp>
      <p:sp>
        <p:nvSpPr>
          <p:cNvPr id="48" name="IE">
            <a:extLst>
              <a:ext uri="{FF2B5EF4-FFF2-40B4-BE49-F238E27FC236}">
                <a16:creationId xmlns:a16="http://schemas.microsoft.com/office/drawing/2014/main" id="{006A3750-6F12-4208-BFD8-C2759C69F716}"/>
              </a:ext>
            </a:extLst>
          </p:cNvPr>
          <p:cNvSpPr>
            <a:spLocks noGrp="1"/>
          </p:cNvSpPr>
          <p:nvPr/>
        </p:nvSpPr>
        <p:spPr>
          <a:xfrm>
            <a:off x="2891856" y="4202241"/>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IE</a:t>
            </a:r>
          </a:p>
        </p:txBody>
      </p:sp>
      <p:sp>
        <p:nvSpPr>
          <p:cNvPr id="49" name="Rectangle 48">
            <a:extLst>
              <a:ext uri="{FF2B5EF4-FFF2-40B4-BE49-F238E27FC236}">
                <a16:creationId xmlns:a16="http://schemas.microsoft.com/office/drawing/2014/main" id="{972F1758-E403-454C-B8A9-6ECA74781848}"/>
              </a:ext>
            </a:extLst>
          </p:cNvPr>
          <p:cNvSpPr>
            <a:spLocks noGrp="1"/>
          </p:cNvSpPr>
          <p:nvPr/>
        </p:nvSpPr>
        <p:spPr>
          <a:xfrm>
            <a:off x="3318142" y="4875581"/>
            <a:ext cx="180975" cy="114300"/>
          </a:xfrm>
          <a:prstGeom prst="rect">
            <a:avLst/>
          </a:prstGeom>
          <a:solidFill>
            <a:srgbClr val="FFFFFF"/>
          </a:solidFill>
          <a:ln w="0">
            <a:noFill/>
          </a:ln>
        </p:spPr>
        <p:txBody>
          <a:bodyPr/>
          <a:lstStyle/>
          <a:p>
            <a:endParaRPr lang="en-SG"/>
          </a:p>
        </p:txBody>
      </p:sp>
      <p:sp>
        <p:nvSpPr>
          <p:cNvPr id="50" name="FR">
            <a:extLst>
              <a:ext uri="{FF2B5EF4-FFF2-40B4-BE49-F238E27FC236}">
                <a16:creationId xmlns:a16="http://schemas.microsoft.com/office/drawing/2014/main" id="{14FBA816-1B83-4014-B56C-0A8BF9332540}"/>
              </a:ext>
            </a:extLst>
          </p:cNvPr>
          <p:cNvSpPr>
            <a:spLocks noGrp="1"/>
          </p:cNvSpPr>
          <p:nvPr/>
        </p:nvSpPr>
        <p:spPr>
          <a:xfrm>
            <a:off x="3327667" y="4885106"/>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FR</a:t>
            </a:r>
          </a:p>
        </p:txBody>
      </p:sp>
      <p:sp>
        <p:nvSpPr>
          <p:cNvPr id="51" name="Rectangle 50">
            <a:extLst>
              <a:ext uri="{FF2B5EF4-FFF2-40B4-BE49-F238E27FC236}">
                <a16:creationId xmlns:a16="http://schemas.microsoft.com/office/drawing/2014/main" id="{893B2259-26F8-42E6-8B6D-2584A523F98A}"/>
              </a:ext>
            </a:extLst>
          </p:cNvPr>
          <p:cNvSpPr>
            <a:spLocks noGrp="1"/>
          </p:cNvSpPr>
          <p:nvPr/>
        </p:nvSpPr>
        <p:spPr>
          <a:xfrm>
            <a:off x="2871482" y="5342581"/>
            <a:ext cx="180975" cy="114300"/>
          </a:xfrm>
          <a:prstGeom prst="rect">
            <a:avLst/>
          </a:prstGeom>
          <a:solidFill>
            <a:srgbClr val="FFFFFF"/>
          </a:solidFill>
          <a:ln w="0">
            <a:noFill/>
          </a:ln>
        </p:spPr>
        <p:txBody>
          <a:bodyPr/>
          <a:lstStyle/>
          <a:p>
            <a:endParaRPr lang="en-SG"/>
          </a:p>
        </p:txBody>
      </p:sp>
      <p:sp>
        <p:nvSpPr>
          <p:cNvPr id="52" name="ES">
            <a:extLst>
              <a:ext uri="{FF2B5EF4-FFF2-40B4-BE49-F238E27FC236}">
                <a16:creationId xmlns:a16="http://schemas.microsoft.com/office/drawing/2014/main" id="{49D809E6-F6B1-4AE5-A342-5BBA3143991E}"/>
              </a:ext>
            </a:extLst>
          </p:cNvPr>
          <p:cNvSpPr>
            <a:spLocks noGrp="1"/>
          </p:cNvSpPr>
          <p:nvPr/>
        </p:nvSpPr>
        <p:spPr>
          <a:xfrm>
            <a:off x="2881007" y="5352106"/>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ES</a:t>
            </a:r>
          </a:p>
        </p:txBody>
      </p:sp>
      <p:sp>
        <p:nvSpPr>
          <p:cNvPr id="53" name="Rectangle 52">
            <a:extLst>
              <a:ext uri="{FF2B5EF4-FFF2-40B4-BE49-F238E27FC236}">
                <a16:creationId xmlns:a16="http://schemas.microsoft.com/office/drawing/2014/main" id="{735E13D3-BE5A-47AD-A441-2281A5A6EAF0}"/>
              </a:ext>
            </a:extLst>
          </p:cNvPr>
          <p:cNvSpPr>
            <a:spLocks noGrp="1"/>
          </p:cNvSpPr>
          <p:nvPr/>
        </p:nvSpPr>
        <p:spPr>
          <a:xfrm>
            <a:off x="2560427" y="5310812"/>
            <a:ext cx="180975" cy="114300"/>
          </a:xfrm>
          <a:prstGeom prst="rect">
            <a:avLst/>
          </a:prstGeom>
          <a:solidFill>
            <a:srgbClr val="FFFFFF"/>
          </a:solidFill>
          <a:ln w="0">
            <a:noFill/>
          </a:ln>
        </p:spPr>
        <p:txBody>
          <a:bodyPr/>
          <a:lstStyle/>
          <a:p>
            <a:endParaRPr lang="en-SG"/>
          </a:p>
        </p:txBody>
      </p:sp>
      <p:sp>
        <p:nvSpPr>
          <p:cNvPr id="54" name="PT">
            <a:extLst>
              <a:ext uri="{FF2B5EF4-FFF2-40B4-BE49-F238E27FC236}">
                <a16:creationId xmlns:a16="http://schemas.microsoft.com/office/drawing/2014/main" id="{60A58265-5382-4FCB-BC41-7EF6C6338782}"/>
              </a:ext>
            </a:extLst>
          </p:cNvPr>
          <p:cNvSpPr>
            <a:spLocks noGrp="1"/>
          </p:cNvSpPr>
          <p:nvPr/>
        </p:nvSpPr>
        <p:spPr>
          <a:xfrm>
            <a:off x="2569952" y="5320337"/>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PT</a:t>
            </a:r>
          </a:p>
        </p:txBody>
      </p:sp>
      <p:sp>
        <p:nvSpPr>
          <p:cNvPr id="55" name="Rectangle 54">
            <a:extLst>
              <a:ext uri="{FF2B5EF4-FFF2-40B4-BE49-F238E27FC236}">
                <a16:creationId xmlns:a16="http://schemas.microsoft.com/office/drawing/2014/main" id="{B73871DA-5305-4F26-B27C-DB19EDCEACAE}"/>
              </a:ext>
            </a:extLst>
          </p:cNvPr>
          <p:cNvSpPr>
            <a:spLocks noGrp="1"/>
          </p:cNvSpPr>
          <p:nvPr/>
        </p:nvSpPr>
        <p:spPr>
          <a:xfrm>
            <a:off x="3428972" y="4346359"/>
            <a:ext cx="180975" cy="114300"/>
          </a:xfrm>
          <a:prstGeom prst="rect">
            <a:avLst/>
          </a:prstGeom>
          <a:solidFill>
            <a:srgbClr val="FFFFFF"/>
          </a:solidFill>
          <a:ln w="0">
            <a:noFill/>
          </a:ln>
        </p:spPr>
        <p:txBody>
          <a:bodyPr/>
          <a:lstStyle/>
          <a:p>
            <a:endParaRPr lang="en-SG"/>
          </a:p>
        </p:txBody>
      </p:sp>
      <p:sp>
        <p:nvSpPr>
          <p:cNvPr id="56" name="NL">
            <a:extLst>
              <a:ext uri="{FF2B5EF4-FFF2-40B4-BE49-F238E27FC236}">
                <a16:creationId xmlns:a16="http://schemas.microsoft.com/office/drawing/2014/main" id="{590447CD-FAA7-466E-ADCF-E7D6586E08B5}"/>
              </a:ext>
            </a:extLst>
          </p:cNvPr>
          <p:cNvSpPr>
            <a:spLocks noGrp="1"/>
          </p:cNvSpPr>
          <p:nvPr/>
        </p:nvSpPr>
        <p:spPr>
          <a:xfrm>
            <a:off x="3438497" y="4355884"/>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NL</a:t>
            </a:r>
          </a:p>
        </p:txBody>
      </p:sp>
      <p:sp>
        <p:nvSpPr>
          <p:cNvPr id="57" name="Rectangle 56">
            <a:extLst>
              <a:ext uri="{FF2B5EF4-FFF2-40B4-BE49-F238E27FC236}">
                <a16:creationId xmlns:a16="http://schemas.microsoft.com/office/drawing/2014/main" id="{19E8DFAA-94A7-484D-97AF-FB07FA157ED5}"/>
              </a:ext>
            </a:extLst>
          </p:cNvPr>
          <p:cNvSpPr>
            <a:spLocks noGrp="1"/>
          </p:cNvSpPr>
          <p:nvPr/>
        </p:nvSpPr>
        <p:spPr>
          <a:xfrm>
            <a:off x="3332654" y="4566813"/>
            <a:ext cx="180975" cy="114300"/>
          </a:xfrm>
          <a:prstGeom prst="rect">
            <a:avLst/>
          </a:prstGeom>
          <a:solidFill>
            <a:srgbClr val="FFFFFF"/>
          </a:solidFill>
          <a:ln w="0">
            <a:noFill/>
          </a:ln>
        </p:spPr>
        <p:txBody>
          <a:bodyPr/>
          <a:lstStyle/>
          <a:p>
            <a:endParaRPr lang="en-SG"/>
          </a:p>
        </p:txBody>
      </p:sp>
      <p:sp>
        <p:nvSpPr>
          <p:cNvPr id="58" name="BE">
            <a:extLst>
              <a:ext uri="{FF2B5EF4-FFF2-40B4-BE49-F238E27FC236}">
                <a16:creationId xmlns:a16="http://schemas.microsoft.com/office/drawing/2014/main" id="{30840C0D-2D87-4892-9262-5F65BA8B1850}"/>
              </a:ext>
            </a:extLst>
          </p:cNvPr>
          <p:cNvSpPr>
            <a:spLocks noGrp="1"/>
          </p:cNvSpPr>
          <p:nvPr/>
        </p:nvSpPr>
        <p:spPr>
          <a:xfrm>
            <a:off x="3342179" y="4576338"/>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BE</a:t>
            </a:r>
          </a:p>
        </p:txBody>
      </p:sp>
      <p:sp>
        <p:nvSpPr>
          <p:cNvPr id="59" name="Rectangle 58">
            <a:extLst>
              <a:ext uri="{FF2B5EF4-FFF2-40B4-BE49-F238E27FC236}">
                <a16:creationId xmlns:a16="http://schemas.microsoft.com/office/drawing/2014/main" id="{A0B536FF-2FCA-4B4E-A025-874CD11A71BE}"/>
              </a:ext>
            </a:extLst>
          </p:cNvPr>
          <p:cNvSpPr>
            <a:spLocks noGrp="1"/>
          </p:cNvSpPr>
          <p:nvPr/>
        </p:nvSpPr>
        <p:spPr>
          <a:xfrm>
            <a:off x="3578392" y="4966857"/>
            <a:ext cx="180975" cy="114300"/>
          </a:xfrm>
          <a:prstGeom prst="rect">
            <a:avLst/>
          </a:prstGeom>
          <a:solidFill>
            <a:srgbClr val="FFFFFF"/>
          </a:solidFill>
          <a:ln w="0">
            <a:noFill/>
          </a:ln>
        </p:spPr>
        <p:txBody>
          <a:bodyPr/>
          <a:lstStyle/>
          <a:p>
            <a:endParaRPr lang="en-SG"/>
          </a:p>
        </p:txBody>
      </p:sp>
      <p:sp>
        <p:nvSpPr>
          <p:cNvPr id="60" name="CH">
            <a:extLst>
              <a:ext uri="{FF2B5EF4-FFF2-40B4-BE49-F238E27FC236}">
                <a16:creationId xmlns:a16="http://schemas.microsoft.com/office/drawing/2014/main" id="{068DE310-B349-4588-A3F4-101FDB4C7751}"/>
              </a:ext>
            </a:extLst>
          </p:cNvPr>
          <p:cNvSpPr>
            <a:spLocks noGrp="1"/>
          </p:cNvSpPr>
          <p:nvPr/>
        </p:nvSpPr>
        <p:spPr>
          <a:xfrm>
            <a:off x="3587917" y="4976382"/>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CH</a:t>
            </a:r>
          </a:p>
        </p:txBody>
      </p:sp>
      <p:sp>
        <p:nvSpPr>
          <p:cNvPr id="61" name="Rectangle 60">
            <a:extLst>
              <a:ext uri="{FF2B5EF4-FFF2-40B4-BE49-F238E27FC236}">
                <a16:creationId xmlns:a16="http://schemas.microsoft.com/office/drawing/2014/main" id="{DE42A564-7EBB-4AAE-BE42-7E0B4DE9117F}"/>
              </a:ext>
            </a:extLst>
          </p:cNvPr>
          <p:cNvSpPr>
            <a:spLocks noGrp="1"/>
          </p:cNvSpPr>
          <p:nvPr/>
        </p:nvSpPr>
        <p:spPr>
          <a:xfrm>
            <a:off x="4039880" y="4896354"/>
            <a:ext cx="180975" cy="114300"/>
          </a:xfrm>
          <a:prstGeom prst="rect">
            <a:avLst/>
          </a:prstGeom>
          <a:solidFill>
            <a:srgbClr val="FFFFFF"/>
          </a:solidFill>
          <a:ln w="0">
            <a:noFill/>
          </a:ln>
        </p:spPr>
        <p:txBody>
          <a:bodyPr/>
          <a:lstStyle/>
          <a:p>
            <a:endParaRPr lang="en-SG"/>
          </a:p>
        </p:txBody>
      </p:sp>
      <p:sp>
        <p:nvSpPr>
          <p:cNvPr id="62" name="AT">
            <a:extLst>
              <a:ext uri="{FF2B5EF4-FFF2-40B4-BE49-F238E27FC236}">
                <a16:creationId xmlns:a16="http://schemas.microsoft.com/office/drawing/2014/main" id="{ECFE6672-D394-4AA1-9728-8378634656A6}"/>
              </a:ext>
            </a:extLst>
          </p:cNvPr>
          <p:cNvSpPr>
            <a:spLocks noGrp="1"/>
          </p:cNvSpPr>
          <p:nvPr/>
        </p:nvSpPr>
        <p:spPr>
          <a:xfrm>
            <a:off x="4049405" y="4905879"/>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AT</a:t>
            </a:r>
          </a:p>
        </p:txBody>
      </p:sp>
      <p:sp>
        <p:nvSpPr>
          <p:cNvPr id="63" name="Rectangle 62">
            <a:extLst>
              <a:ext uri="{FF2B5EF4-FFF2-40B4-BE49-F238E27FC236}">
                <a16:creationId xmlns:a16="http://schemas.microsoft.com/office/drawing/2014/main" id="{C483A85D-DF17-47B5-95A8-75C584F8D1E7}"/>
              </a:ext>
            </a:extLst>
          </p:cNvPr>
          <p:cNvSpPr>
            <a:spLocks noGrp="1"/>
          </p:cNvSpPr>
          <p:nvPr/>
        </p:nvSpPr>
        <p:spPr>
          <a:xfrm>
            <a:off x="4088055" y="4533734"/>
            <a:ext cx="180975" cy="114300"/>
          </a:xfrm>
          <a:prstGeom prst="rect">
            <a:avLst/>
          </a:prstGeom>
          <a:solidFill>
            <a:srgbClr val="FFFFFF"/>
          </a:solidFill>
          <a:ln w="0">
            <a:noFill/>
          </a:ln>
        </p:spPr>
        <p:txBody>
          <a:bodyPr/>
          <a:lstStyle/>
          <a:p>
            <a:endParaRPr lang="en-SG"/>
          </a:p>
        </p:txBody>
      </p:sp>
      <p:sp>
        <p:nvSpPr>
          <p:cNvPr id="64" name="CZ">
            <a:extLst>
              <a:ext uri="{FF2B5EF4-FFF2-40B4-BE49-F238E27FC236}">
                <a16:creationId xmlns:a16="http://schemas.microsoft.com/office/drawing/2014/main" id="{668EC9B7-92AE-4D63-A16A-6561F9FAFAE7}"/>
              </a:ext>
            </a:extLst>
          </p:cNvPr>
          <p:cNvSpPr>
            <a:spLocks noGrp="1"/>
          </p:cNvSpPr>
          <p:nvPr/>
        </p:nvSpPr>
        <p:spPr>
          <a:xfrm>
            <a:off x="4097580" y="4543259"/>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CZ</a:t>
            </a:r>
          </a:p>
        </p:txBody>
      </p:sp>
      <p:sp>
        <p:nvSpPr>
          <p:cNvPr id="65" name="Rectangle 64">
            <a:extLst>
              <a:ext uri="{FF2B5EF4-FFF2-40B4-BE49-F238E27FC236}">
                <a16:creationId xmlns:a16="http://schemas.microsoft.com/office/drawing/2014/main" id="{3C0EC680-0E15-4980-B8B1-3F8DB980DDCF}"/>
              </a:ext>
            </a:extLst>
          </p:cNvPr>
          <p:cNvSpPr>
            <a:spLocks noGrp="1"/>
          </p:cNvSpPr>
          <p:nvPr/>
        </p:nvSpPr>
        <p:spPr>
          <a:xfrm>
            <a:off x="4449654" y="4654807"/>
            <a:ext cx="180975" cy="114300"/>
          </a:xfrm>
          <a:prstGeom prst="rect">
            <a:avLst/>
          </a:prstGeom>
          <a:solidFill>
            <a:srgbClr val="FFFFFF"/>
          </a:solidFill>
          <a:ln w="0">
            <a:noFill/>
          </a:ln>
        </p:spPr>
        <p:txBody>
          <a:bodyPr/>
          <a:lstStyle/>
          <a:p>
            <a:endParaRPr lang="en-SG"/>
          </a:p>
        </p:txBody>
      </p:sp>
      <p:sp>
        <p:nvSpPr>
          <p:cNvPr id="66" name="SK">
            <a:extLst>
              <a:ext uri="{FF2B5EF4-FFF2-40B4-BE49-F238E27FC236}">
                <a16:creationId xmlns:a16="http://schemas.microsoft.com/office/drawing/2014/main" id="{3955F23E-1CCB-4F54-9898-F943C8525BB3}"/>
              </a:ext>
            </a:extLst>
          </p:cNvPr>
          <p:cNvSpPr>
            <a:spLocks noGrp="1"/>
          </p:cNvSpPr>
          <p:nvPr/>
        </p:nvSpPr>
        <p:spPr>
          <a:xfrm>
            <a:off x="4459179" y="4664332"/>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SK</a:t>
            </a:r>
          </a:p>
        </p:txBody>
      </p:sp>
      <p:sp>
        <p:nvSpPr>
          <p:cNvPr id="67" name="Rectangle 66">
            <a:extLst>
              <a:ext uri="{FF2B5EF4-FFF2-40B4-BE49-F238E27FC236}">
                <a16:creationId xmlns:a16="http://schemas.microsoft.com/office/drawing/2014/main" id="{B7662D19-42B3-496A-8156-C6D777332613}"/>
              </a:ext>
            </a:extLst>
          </p:cNvPr>
          <p:cNvSpPr>
            <a:spLocks noGrp="1"/>
          </p:cNvSpPr>
          <p:nvPr/>
        </p:nvSpPr>
        <p:spPr>
          <a:xfrm>
            <a:off x="3748260" y="4078585"/>
            <a:ext cx="180975" cy="114300"/>
          </a:xfrm>
          <a:prstGeom prst="rect">
            <a:avLst/>
          </a:prstGeom>
          <a:solidFill>
            <a:srgbClr val="FFFFFF"/>
          </a:solidFill>
          <a:ln w="0">
            <a:noFill/>
          </a:ln>
        </p:spPr>
        <p:txBody>
          <a:bodyPr/>
          <a:lstStyle/>
          <a:p>
            <a:endParaRPr lang="en-SG"/>
          </a:p>
        </p:txBody>
      </p:sp>
      <p:sp>
        <p:nvSpPr>
          <p:cNvPr id="68" name="DK">
            <a:extLst>
              <a:ext uri="{FF2B5EF4-FFF2-40B4-BE49-F238E27FC236}">
                <a16:creationId xmlns:a16="http://schemas.microsoft.com/office/drawing/2014/main" id="{5C5014B1-6CB1-4A05-AA29-17A21D93150F}"/>
              </a:ext>
            </a:extLst>
          </p:cNvPr>
          <p:cNvSpPr>
            <a:spLocks noGrp="1"/>
          </p:cNvSpPr>
          <p:nvPr/>
        </p:nvSpPr>
        <p:spPr>
          <a:xfrm>
            <a:off x="3757785" y="4088110"/>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DK</a:t>
            </a:r>
          </a:p>
        </p:txBody>
      </p:sp>
      <p:sp>
        <p:nvSpPr>
          <p:cNvPr id="69" name="Rectangle 68">
            <a:extLst>
              <a:ext uri="{FF2B5EF4-FFF2-40B4-BE49-F238E27FC236}">
                <a16:creationId xmlns:a16="http://schemas.microsoft.com/office/drawing/2014/main" id="{3803EF47-A250-430E-A153-9FD62FF2B308}"/>
              </a:ext>
            </a:extLst>
          </p:cNvPr>
          <p:cNvSpPr>
            <a:spLocks noGrp="1"/>
          </p:cNvSpPr>
          <p:nvPr/>
        </p:nvSpPr>
        <p:spPr>
          <a:xfrm>
            <a:off x="3988681" y="3610401"/>
            <a:ext cx="180975" cy="114300"/>
          </a:xfrm>
          <a:prstGeom prst="rect">
            <a:avLst/>
          </a:prstGeom>
          <a:solidFill>
            <a:srgbClr val="FFFFFF"/>
          </a:solidFill>
          <a:ln w="0">
            <a:noFill/>
          </a:ln>
        </p:spPr>
        <p:txBody>
          <a:bodyPr/>
          <a:lstStyle/>
          <a:p>
            <a:endParaRPr lang="en-SG"/>
          </a:p>
        </p:txBody>
      </p:sp>
      <p:sp>
        <p:nvSpPr>
          <p:cNvPr id="70" name="SE">
            <a:extLst>
              <a:ext uri="{FF2B5EF4-FFF2-40B4-BE49-F238E27FC236}">
                <a16:creationId xmlns:a16="http://schemas.microsoft.com/office/drawing/2014/main" id="{AA35F7A3-35C0-4DCF-B6AE-181E1898AAE1}"/>
              </a:ext>
            </a:extLst>
          </p:cNvPr>
          <p:cNvSpPr>
            <a:spLocks noGrp="1"/>
          </p:cNvSpPr>
          <p:nvPr/>
        </p:nvSpPr>
        <p:spPr>
          <a:xfrm>
            <a:off x="3998206" y="3619926"/>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SE</a:t>
            </a:r>
          </a:p>
        </p:txBody>
      </p:sp>
      <p:sp>
        <p:nvSpPr>
          <p:cNvPr id="71" name="Rectangle 70">
            <a:extLst>
              <a:ext uri="{FF2B5EF4-FFF2-40B4-BE49-F238E27FC236}">
                <a16:creationId xmlns:a16="http://schemas.microsoft.com/office/drawing/2014/main" id="{D20AFE59-4145-4909-A497-7E62FF48B430}"/>
              </a:ext>
            </a:extLst>
          </p:cNvPr>
          <p:cNvSpPr>
            <a:spLocks noGrp="1"/>
          </p:cNvSpPr>
          <p:nvPr/>
        </p:nvSpPr>
        <p:spPr>
          <a:xfrm>
            <a:off x="4323176" y="3388872"/>
            <a:ext cx="180975" cy="114300"/>
          </a:xfrm>
          <a:prstGeom prst="rect">
            <a:avLst/>
          </a:prstGeom>
          <a:solidFill>
            <a:srgbClr val="FFFFFF"/>
          </a:solidFill>
          <a:ln w="0">
            <a:noFill/>
          </a:ln>
        </p:spPr>
        <p:txBody>
          <a:bodyPr/>
          <a:lstStyle/>
          <a:p>
            <a:endParaRPr lang="en-SG"/>
          </a:p>
        </p:txBody>
      </p:sp>
      <p:sp>
        <p:nvSpPr>
          <p:cNvPr id="72" name="FI">
            <a:extLst>
              <a:ext uri="{FF2B5EF4-FFF2-40B4-BE49-F238E27FC236}">
                <a16:creationId xmlns:a16="http://schemas.microsoft.com/office/drawing/2014/main" id="{7E8EE6E3-DE6A-4D97-BD6F-0F25C44B6733}"/>
              </a:ext>
            </a:extLst>
          </p:cNvPr>
          <p:cNvSpPr>
            <a:spLocks noGrp="1"/>
          </p:cNvSpPr>
          <p:nvPr/>
        </p:nvSpPr>
        <p:spPr>
          <a:xfrm>
            <a:off x="4332701" y="3398397"/>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FI</a:t>
            </a:r>
          </a:p>
        </p:txBody>
      </p:sp>
      <p:sp>
        <p:nvSpPr>
          <p:cNvPr id="73" name="Rectangle 72">
            <a:extLst>
              <a:ext uri="{FF2B5EF4-FFF2-40B4-BE49-F238E27FC236}">
                <a16:creationId xmlns:a16="http://schemas.microsoft.com/office/drawing/2014/main" id="{78BD542B-DA5F-4264-B5AF-DDC160885402}"/>
              </a:ext>
            </a:extLst>
          </p:cNvPr>
          <p:cNvSpPr>
            <a:spLocks noGrp="1"/>
          </p:cNvSpPr>
          <p:nvPr/>
        </p:nvSpPr>
        <p:spPr>
          <a:xfrm>
            <a:off x="3704871" y="3601573"/>
            <a:ext cx="180975" cy="114300"/>
          </a:xfrm>
          <a:prstGeom prst="rect">
            <a:avLst/>
          </a:prstGeom>
          <a:solidFill>
            <a:srgbClr val="FFFFFF"/>
          </a:solidFill>
          <a:ln w="0">
            <a:noFill/>
          </a:ln>
        </p:spPr>
        <p:txBody>
          <a:bodyPr/>
          <a:lstStyle/>
          <a:p>
            <a:endParaRPr lang="en-SG"/>
          </a:p>
        </p:txBody>
      </p:sp>
      <p:sp>
        <p:nvSpPr>
          <p:cNvPr id="74" name="NO">
            <a:extLst>
              <a:ext uri="{FF2B5EF4-FFF2-40B4-BE49-F238E27FC236}">
                <a16:creationId xmlns:a16="http://schemas.microsoft.com/office/drawing/2014/main" id="{E74B3181-D1C8-4487-8071-18B20E6DD0E9}"/>
              </a:ext>
            </a:extLst>
          </p:cNvPr>
          <p:cNvSpPr>
            <a:spLocks noGrp="1"/>
          </p:cNvSpPr>
          <p:nvPr/>
        </p:nvSpPr>
        <p:spPr>
          <a:xfrm>
            <a:off x="3714396" y="3611098"/>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NO</a:t>
            </a:r>
          </a:p>
        </p:txBody>
      </p:sp>
      <p:sp>
        <p:nvSpPr>
          <p:cNvPr id="75" name="Rectangle 74">
            <a:extLst>
              <a:ext uri="{FF2B5EF4-FFF2-40B4-BE49-F238E27FC236}">
                <a16:creationId xmlns:a16="http://schemas.microsoft.com/office/drawing/2014/main" id="{6432F836-7477-44BC-93ED-D83B8E6EF95B}"/>
              </a:ext>
            </a:extLst>
          </p:cNvPr>
          <p:cNvSpPr>
            <a:spLocks noGrp="1"/>
          </p:cNvSpPr>
          <p:nvPr/>
        </p:nvSpPr>
        <p:spPr>
          <a:xfrm>
            <a:off x="4427038" y="3813534"/>
            <a:ext cx="180975" cy="114300"/>
          </a:xfrm>
          <a:prstGeom prst="rect">
            <a:avLst/>
          </a:prstGeom>
          <a:solidFill>
            <a:srgbClr val="FFFFFF"/>
          </a:solidFill>
          <a:ln w="0">
            <a:noFill/>
          </a:ln>
        </p:spPr>
        <p:txBody>
          <a:bodyPr/>
          <a:lstStyle/>
          <a:p>
            <a:endParaRPr lang="en-SG"/>
          </a:p>
        </p:txBody>
      </p:sp>
      <p:sp>
        <p:nvSpPr>
          <p:cNvPr id="76" name="EE">
            <a:extLst>
              <a:ext uri="{FF2B5EF4-FFF2-40B4-BE49-F238E27FC236}">
                <a16:creationId xmlns:a16="http://schemas.microsoft.com/office/drawing/2014/main" id="{7061422D-9561-4217-B4C3-D4CE22F907DA}"/>
              </a:ext>
            </a:extLst>
          </p:cNvPr>
          <p:cNvSpPr>
            <a:spLocks noGrp="1"/>
          </p:cNvSpPr>
          <p:nvPr/>
        </p:nvSpPr>
        <p:spPr>
          <a:xfrm>
            <a:off x="4436563" y="3823059"/>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EE</a:t>
            </a:r>
          </a:p>
        </p:txBody>
      </p:sp>
      <p:sp>
        <p:nvSpPr>
          <p:cNvPr id="77" name="Rectangle 76">
            <a:extLst>
              <a:ext uri="{FF2B5EF4-FFF2-40B4-BE49-F238E27FC236}">
                <a16:creationId xmlns:a16="http://schemas.microsoft.com/office/drawing/2014/main" id="{466B459A-5D38-4121-9B28-C0692A9EABEA}"/>
              </a:ext>
            </a:extLst>
          </p:cNvPr>
          <p:cNvSpPr>
            <a:spLocks noGrp="1"/>
          </p:cNvSpPr>
          <p:nvPr/>
        </p:nvSpPr>
        <p:spPr>
          <a:xfrm>
            <a:off x="4415363" y="3965278"/>
            <a:ext cx="180975" cy="114300"/>
          </a:xfrm>
          <a:prstGeom prst="rect">
            <a:avLst/>
          </a:prstGeom>
          <a:solidFill>
            <a:srgbClr val="FFFFFF"/>
          </a:solidFill>
          <a:ln w="0">
            <a:noFill/>
          </a:ln>
        </p:spPr>
        <p:txBody>
          <a:bodyPr/>
          <a:lstStyle/>
          <a:p>
            <a:endParaRPr lang="en-SG"/>
          </a:p>
        </p:txBody>
      </p:sp>
      <p:sp>
        <p:nvSpPr>
          <p:cNvPr id="78" name="LV">
            <a:extLst>
              <a:ext uri="{FF2B5EF4-FFF2-40B4-BE49-F238E27FC236}">
                <a16:creationId xmlns:a16="http://schemas.microsoft.com/office/drawing/2014/main" id="{8566AA79-F57B-42D7-A3B8-F0C10CC5337F}"/>
              </a:ext>
            </a:extLst>
          </p:cNvPr>
          <p:cNvSpPr>
            <a:spLocks noGrp="1"/>
          </p:cNvSpPr>
          <p:nvPr/>
        </p:nvSpPr>
        <p:spPr>
          <a:xfrm>
            <a:off x="4424888" y="3974803"/>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LV</a:t>
            </a:r>
          </a:p>
        </p:txBody>
      </p:sp>
      <p:sp>
        <p:nvSpPr>
          <p:cNvPr id="79" name="Rectangle 78">
            <a:extLst>
              <a:ext uri="{FF2B5EF4-FFF2-40B4-BE49-F238E27FC236}">
                <a16:creationId xmlns:a16="http://schemas.microsoft.com/office/drawing/2014/main" id="{D99B624C-984E-4FC5-A232-2598AAE6E761}"/>
              </a:ext>
            </a:extLst>
          </p:cNvPr>
          <p:cNvSpPr>
            <a:spLocks noGrp="1"/>
          </p:cNvSpPr>
          <p:nvPr/>
        </p:nvSpPr>
        <p:spPr>
          <a:xfrm>
            <a:off x="4403159" y="4108060"/>
            <a:ext cx="180975" cy="114300"/>
          </a:xfrm>
          <a:prstGeom prst="rect">
            <a:avLst/>
          </a:prstGeom>
          <a:solidFill>
            <a:srgbClr val="FFFFFF"/>
          </a:solidFill>
          <a:ln w="0">
            <a:noFill/>
          </a:ln>
        </p:spPr>
        <p:txBody>
          <a:bodyPr/>
          <a:lstStyle/>
          <a:p>
            <a:endParaRPr lang="en-SG"/>
          </a:p>
        </p:txBody>
      </p:sp>
      <p:sp>
        <p:nvSpPr>
          <p:cNvPr id="80" name="LT">
            <a:extLst>
              <a:ext uri="{FF2B5EF4-FFF2-40B4-BE49-F238E27FC236}">
                <a16:creationId xmlns:a16="http://schemas.microsoft.com/office/drawing/2014/main" id="{8EDF71D0-28CF-40CA-B384-081513215BAD}"/>
              </a:ext>
            </a:extLst>
          </p:cNvPr>
          <p:cNvSpPr>
            <a:spLocks noGrp="1"/>
          </p:cNvSpPr>
          <p:nvPr/>
        </p:nvSpPr>
        <p:spPr>
          <a:xfrm>
            <a:off x="4412684" y="4117585"/>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LT</a:t>
            </a:r>
          </a:p>
        </p:txBody>
      </p:sp>
      <p:sp>
        <p:nvSpPr>
          <p:cNvPr id="81" name="Rectangle 80">
            <a:extLst>
              <a:ext uri="{FF2B5EF4-FFF2-40B4-BE49-F238E27FC236}">
                <a16:creationId xmlns:a16="http://schemas.microsoft.com/office/drawing/2014/main" id="{5B8231AC-BA86-4AE1-8307-2EEA7C31CC58}"/>
              </a:ext>
            </a:extLst>
          </p:cNvPr>
          <p:cNvSpPr>
            <a:spLocks noGrp="1"/>
          </p:cNvSpPr>
          <p:nvPr/>
        </p:nvSpPr>
        <p:spPr>
          <a:xfrm>
            <a:off x="4206959" y="4388762"/>
            <a:ext cx="180975" cy="114300"/>
          </a:xfrm>
          <a:prstGeom prst="rect">
            <a:avLst/>
          </a:prstGeom>
          <a:solidFill>
            <a:srgbClr val="FFFFFF"/>
          </a:solidFill>
          <a:ln w="0">
            <a:noFill/>
          </a:ln>
        </p:spPr>
        <p:txBody>
          <a:bodyPr/>
          <a:lstStyle/>
          <a:p>
            <a:endParaRPr lang="en-SG"/>
          </a:p>
        </p:txBody>
      </p:sp>
      <p:sp>
        <p:nvSpPr>
          <p:cNvPr id="82" name="PL">
            <a:extLst>
              <a:ext uri="{FF2B5EF4-FFF2-40B4-BE49-F238E27FC236}">
                <a16:creationId xmlns:a16="http://schemas.microsoft.com/office/drawing/2014/main" id="{553747F0-C3C2-4A1A-9350-8F7A6061C748}"/>
              </a:ext>
            </a:extLst>
          </p:cNvPr>
          <p:cNvSpPr>
            <a:spLocks noGrp="1"/>
          </p:cNvSpPr>
          <p:nvPr/>
        </p:nvSpPr>
        <p:spPr>
          <a:xfrm>
            <a:off x="4216484" y="4398287"/>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PL</a:t>
            </a:r>
          </a:p>
        </p:txBody>
      </p:sp>
      <p:sp>
        <p:nvSpPr>
          <p:cNvPr id="83" name="Rectangle 82">
            <a:extLst>
              <a:ext uri="{FF2B5EF4-FFF2-40B4-BE49-F238E27FC236}">
                <a16:creationId xmlns:a16="http://schemas.microsoft.com/office/drawing/2014/main" id="{2D3061B6-2831-428E-85A7-C99D6C040365}"/>
              </a:ext>
            </a:extLst>
          </p:cNvPr>
          <p:cNvSpPr>
            <a:spLocks noGrp="1"/>
          </p:cNvSpPr>
          <p:nvPr/>
        </p:nvSpPr>
        <p:spPr>
          <a:xfrm>
            <a:off x="3785187" y="4486991"/>
            <a:ext cx="180975" cy="114300"/>
          </a:xfrm>
          <a:prstGeom prst="rect">
            <a:avLst/>
          </a:prstGeom>
          <a:solidFill>
            <a:srgbClr val="FFFFFF"/>
          </a:solidFill>
          <a:ln w="0">
            <a:noFill/>
          </a:ln>
        </p:spPr>
        <p:txBody>
          <a:bodyPr/>
          <a:lstStyle/>
          <a:p>
            <a:endParaRPr lang="en-SG"/>
          </a:p>
        </p:txBody>
      </p:sp>
      <p:sp>
        <p:nvSpPr>
          <p:cNvPr id="84" name="DE">
            <a:extLst>
              <a:ext uri="{FF2B5EF4-FFF2-40B4-BE49-F238E27FC236}">
                <a16:creationId xmlns:a16="http://schemas.microsoft.com/office/drawing/2014/main" id="{DA920219-371A-41F5-85CB-037D1257BC2D}"/>
              </a:ext>
            </a:extLst>
          </p:cNvPr>
          <p:cNvSpPr>
            <a:spLocks noGrp="1"/>
          </p:cNvSpPr>
          <p:nvPr/>
        </p:nvSpPr>
        <p:spPr>
          <a:xfrm>
            <a:off x="3794712" y="4496516"/>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DE</a:t>
            </a:r>
          </a:p>
        </p:txBody>
      </p:sp>
      <p:sp>
        <p:nvSpPr>
          <p:cNvPr id="85" name="Rectangle 84">
            <a:extLst>
              <a:ext uri="{FF2B5EF4-FFF2-40B4-BE49-F238E27FC236}">
                <a16:creationId xmlns:a16="http://schemas.microsoft.com/office/drawing/2014/main" id="{D5FB505B-2A64-44B9-8F33-E492E9DFB304}"/>
              </a:ext>
            </a:extLst>
          </p:cNvPr>
          <p:cNvSpPr>
            <a:spLocks noGrp="1"/>
          </p:cNvSpPr>
          <p:nvPr/>
        </p:nvSpPr>
        <p:spPr>
          <a:xfrm>
            <a:off x="3882777" y="5176016"/>
            <a:ext cx="180975" cy="114300"/>
          </a:xfrm>
          <a:prstGeom prst="rect">
            <a:avLst/>
          </a:prstGeom>
          <a:solidFill>
            <a:srgbClr val="FFFFFF"/>
          </a:solidFill>
          <a:ln w="0">
            <a:noFill/>
          </a:ln>
        </p:spPr>
        <p:txBody>
          <a:bodyPr/>
          <a:lstStyle/>
          <a:p>
            <a:endParaRPr lang="en-SG"/>
          </a:p>
        </p:txBody>
      </p:sp>
      <p:sp>
        <p:nvSpPr>
          <p:cNvPr id="86" name="IT">
            <a:extLst>
              <a:ext uri="{FF2B5EF4-FFF2-40B4-BE49-F238E27FC236}">
                <a16:creationId xmlns:a16="http://schemas.microsoft.com/office/drawing/2014/main" id="{FDECE2DD-183F-45FB-BD3B-5D79FDF2A4CF}"/>
              </a:ext>
            </a:extLst>
          </p:cNvPr>
          <p:cNvSpPr>
            <a:spLocks noGrp="1"/>
          </p:cNvSpPr>
          <p:nvPr/>
        </p:nvSpPr>
        <p:spPr>
          <a:xfrm>
            <a:off x="3892302" y="5185541"/>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IT</a:t>
            </a:r>
          </a:p>
        </p:txBody>
      </p:sp>
      <p:sp>
        <p:nvSpPr>
          <p:cNvPr id="87" name="Rectangle 86">
            <a:extLst>
              <a:ext uri="{FF2B5EF4-FFF2-40B4-BE49-F238E27FC236}">
                <a16:creationId xmlns:a16="http://schemas.microsoft.com/office/drawing/2014/main" id="{21D72C1E-E49B-47BD-A9FC-4E4C41CD8421}"/>
              </a:ext>
            </a:extLst>
          </p:cNvPr>
          <p:cNvSpPr>
            <a:spLocks noGrp="1"/>
          </p:cNvSpPr>
          <p:nvPr/>
        </p:nvSpPr>
        <p:spPr>
          <a:xfrm>
            <a:off x="4609281" y="4874634"/>
            <a:ext cx="180975" cy="114300"/>
          </a:xfrm>
          <a:prstGeom prst="rect">
            <a:avLst/>
          </a:prstGeom>
          <a:solidFill>
            <a:srgbClr val="FFFFFF"/>
          </a:solidFill>
          <a:ln w="0">
            <a:noFill/>
          </a:ln>
        </p:spPr>
        <p:txBody>
          <a:bodyPr/>
          <a:lstStyle/>
          <a:p>
            <a:endParaRPr lang="en-SG"/>
          </a:p>
        </p:txBody>
      </p:sp>
      <p:sp>
        <p:nvSpPr>
          <p:cNvPr id="88" name="RO">
            <a:extLst>
              <a:ext uri="{FF2B5EF4-FFF2-40B4-BE49-F238E27FC236}">
                <a16:creationId xmlns:a16="http://schemas.microsoft.com/office/drawing/2014/main" id="{FE6DC453-B019-4432-B885-C858D161132F}"/>
              </a:ext>
            </a:extLst>
          </p:cNvPr>
          <p:cNvSpPr>
            <a:spLocks noGrp="1"/>
          </p:cNvSpPr>
          <p:nvPr/>
        </p:nvSpPr>
        <p:spPr>
          <a:xfrm>
            <a:off x="4618806" y="4884159"/>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RO</a:t>
            </a:r>
          </a:p>
        </p:txBody>
      </p:sp>
      <p:sp>
        <p:nvSpPr>
          <p:cNvPr id="89" name="Rectangle 88">
            <a:extLst>
              <a:ext uri="{FF2B5EF4-FFF2-40B4-BE49-F238E27FC236}">
                <a16:creationId xmlns:a16="http://schemas.microsoft.com/office/drawing/2014/main" id="{A0A35E90-E2D1-4AEB-914A-315D21EF1912}"/>
              </a:ext>
            </a:extLst>
          </p:cNvPr>
          <p:cNvSpPr>
            <a:spLocks noGrp="1"/>
          </p:cNvSpPr>
          <p:nvPr/>
        </p:nvSpPr>
        <p:spPr>
          <a:xfrm>
            <a:off x="4661937" y="5100176"/>
            <a:ext cx="180975" cy="114300"/>
          </a:xfrm>
          <a:prstGeom prst="rect">
            <a:avLst/>
          </a:prstGeom>
          <a:solidFill>
            <a:srgbClr val="FFFFFF"/>
          </a:solidFill>
          <a:ln w="0">
            <a:noFill/>
          </a:ln>
        </p:spPr>
        <p:txBody>
          <a:bodyPr/>
          <a:lstStyle/>
          <a:p>
            <a:endParaRPr lang="en-SG"/>
          </a:p>
        </p:txBody>
      </p:sp>
      <p:sp>
        <p:nvSpPr>
          <p:cNvPr id="90" name="BG">
            <a:extLst>
              <a:ext uri="{FF2B5EF4-FFF2-40B4-BE49-F238E27FC236}">
                <a16:creationId xmlns:a16="http://schemas.microsoft.com/office/drawing/2014/main" id="{4CF31F34-8D96-4D5A-85F0-EAFA0BB27007}"/>
              </a:ext>
            </a:extLst>
          </p:cNvPr>
          <p:cNvSpPr>
            <a:spLocks noGrp="1"/>
          </p:cNvSpPr>
          <p:nvPr/>
        </p:nvSpPr>
        <p:spPr>
          <a:xfrm>
            <a:off x="4671462" y="5109701"/>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BG</a:t>
            </a:r>
          </a:p>
        </p:txBody>
      </p:sp>
      <p:sp>
        <p:nvSpPr>
          <p:cNvPr id="91" name="Rectangle 90">
            <a:extLst>
              <a:ext uri="{FF2B5EF4-FFF2-40B4-BE49-F238E27FC236}">
                <a16:creationId xmlns:a16="http://schemas.microsoft.com/office/drawing/2014/main" id="{F54739CB-4245-4F81-8EA6-9DFB2CBC050B}"/>
              </a:ext>
            </a:extLst>
          </p:cNvPr>
          <p:cNvSpPr>
            <a:spLocks noGrp="1"/>
          </p:cNvSpPr>
          <p:nvPr/>
        </p:nvSpPr>
        <p:spPr>
          <a:xfrm>
            <a:off x="4263960" y="4812073"/>
            <a:ext cx="180975" cy="114300"/>
          </a:xfrm>
          <a:prstGeom prst="rect">
            <a:avLst/>
          </a:prstGeom>
          <a:solidFill>
            <a:srgbClr val="FFFFFF"/>
          </a:solidFill>
          <a:ln w="0">
            <a:noFill/>
          </a:ln>
        </p:spPr>
        <p:txBody>
          <a:bodyPr/>
          <a:lstStyle/>
          <a:p>
            <a:endParaRPr lang="en-SG"/>
          </a:p>
        </p:txBody>
      </p:sp>
      <p:sp>
        <p:nvSpPr>
          <p:cNvPr id="92" name="HU">
            <a:extLst>
              <a:ext uri="{FF2B5EF4-FFF2-40B4-BE49-F238E27FC236}">
                <a16:creationId xmlns:a16="http://schemas.microsoft.com/office/drawing/2014/main" id="{0F483411-C82A-4DF1-BAAE-C5350253E084}"/>
              </a:ext>
            </a:extLst>
          </p:cNvPr>
          <p:cNvSpPr>
            <a:spLocks noGrp="1"/>
          </p:cNvSpPr>
          <p:nvPr/>
        </p:nvSpPr>
        <p:spPr>
          <a:xfrm>
            <a:off x="4273485" y="4821598"/>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HU</a:t>
            </a:r>
          </a:p>
        </p:txBody>
      </p:sp>
      <p:sp>
        <p:nvSpPr>
          <p:cNvPr id="93" name="Rectangle 92">
            <a:extLst>
              <a:ext uri="{FF2B5EF4-FFF2-40B4-BE49-F238E27FC236}">
                <a16:creationId xmlns:a16="http://schemas.microsoft.com/office/drawing/2014/main" id="{CD3EE55B-73F6-4D39-B2F0-8E518E277BF0}"/>
              </a:ext>
            </a:extLst>
          </p:cNvPr>
          <p:cNvSpPr>
            <a:spLocks noGrp="1"/>
          </p:cNvSpPr>
          <p:nvPr/>
        </p:nvSpPr>
        <p:spPr>
          <a:xfrm>
            <a:off x="4610519" y="5485680"/>
            <a:ext cx="180975" cy="114300"/>
          </a:xfrm>
          <a:prstGeom prst="rect">
            <a:avLst/>
          </a:prstGeom>
          <a:solidFill>
            <a:srgbClr val="FFFFFF"/>
          </a:solidFill>
          <a:ln w="0">
            <a:noFill/>
          </a:ln>
        </p:spPr>
        <p:txBody>
          <a:bodyPr/>
          <a:lstStyle/>
          <a:p>
            <a:endParaRPr lang="en-SG"/>
          </a:p>
        </p:txBody>
      </p:sp>
      <p:sp>
        <p:nvSpPr>
          <p:cNvPr id="94" name="GR">
            <a:extLst>
              <a:ext uri="{FF2B5EF4-FFF2-40B4-BE49-F238E27FC236}">
                <a16:creationId xmlns:a16="http://schemas.microsoft.com/office/drawing/2014/main" id="{6DC566FA-FB86-4CF3-B76E-E17B9A282918}"/>
              </a:ext>
            </a:extLst>
          </p:cNvPr>
          <p:cNvSpPr>
            <a:spLocks noGrp="1"/>
          </p:cNvSpPr>
          <p:nvPr/>
        </p:nvSpPr>
        <p:spPr>
          <a:xfrm>
            <a:off x="4620044" y="5495205"/>
            <a:ext cx="180975" cy="114300"/>
          </a:xfrm>
          <a:prstGeom prst="rect">
            <a:avLst/>
          </a:prstGeom>
          <a:noFill/>
          <a:ln w="0">
            <a:noFill/>
          </a:ln>
        </p:spPr>
        <p:txBody>
          <a:bodyPr wrap="square" lIns="0" tIns="0" rIns="0" bIns="0" anchor="t">
            <a:noAutofit/>
          </a:bodyPr>
          <a:lstStyle>
            <a:defPPr>
              <a:defRPr sz="698" b="1">
                <a:solidFill>
                  <a:srgbClr val="125E93"/>
                </a:solidFill>
                <a:latin typeface="Calibri"/>
                <a:ea typeface="Calibri"/>
                <a:cs typeface="Calibri"/>
              </a:defRPr>
            </a:defPPr>
            <a:lvl1pPr>
              <a:buNone/>
              <a:defRPr sz="698" b="1">
                <a:solidFill>
                  <a:srgbClr val="125E93"/>
                </a:solidFill>
                <a:latin typeface="Calibri"/>
                <a:ea typeface="Calibri"/>
                <a:cs typeface="Calibri"/>
              </a:defRPr>
            </a:lvl1pPr>
            <a:lvl2pPr>
              <a:buNone/>
              <a:defRPr sz="698" b="1">
                <a:solidFill>
                  <a:srgbClr val="125E93"/>
                </a:solidFill>
                <a:latin typeface="Calibri"/>
                <a:ea typeface="Calibri"/>
                <a:cs typeface="Calibri"/>
              </a:defRPr>
            </a:lvl2pPr>
            <a:lvl3pPr>
              <a:buNone/>
              <a:defRPr sz="698" b="1">
                <a:solidFill>
                  <a:srgbClr val="125E93"/>
                </a:solidFill>
                <a:latin typeface="Calibri"/>
                <a:ea typeface="Calibri"/>
                <a:cs typeface="Calibri"/>
              </a:defRPr>
            </a:lvl3pPr>
            <a:lvl4pPr>
              <a:buNone/>
              <a:defRPr sz="698" b="1">
                <a:solidFill>
                  <a:srgbClr val="125E93"/>
                </a:solidFill>
                <a:latin typeface="Calibri"/>
                <a:ea typeface="Calibri"/>
                <a:cs typeface="Calibri"/>
              </a:defRPr>
            </a:lvl4pPr>
            <a:lvl5pPr>
              <a:buNone/>
              <a:defRPr sz="698" b="1">
                <a:solidFill>
                  <a:srgbClr val="125E93"/>
                </a:solidFill>
                <a:latin typeface="Calibri"/>
                <a:ea typeface="Calibri"/>
                <a:cs typeface="Calibri"/>
              </a:defRPr>
            </a:lvl5pPr>
            <a:lvl6pPr>
              <a:buNone/>
              <a:defRPr sz="698" b="1">
                <a:solidFill>
                  <a:srgbClr val="125E93"/>
                </a:solidFill>
                <a:latin typeface="Calibri"/>
                <a:ea typeface="Calibri"/>
                <a:cs typeface="Calibri"/>
              </a:defRPr>
            </a:lvl6pPr>
            <a:lvl7pPr>
              <a:buNone/>
              <a:defRPr sz="698" b="1">
                <a:solidFill>
                  <a:srgbClr val="125E93"/>
                </a:solidFill>
                <a:latin typeface="Calibri"/>
                <a:ea typeface="Calibri"/>
                <a:cs typeface="Calibri"/>
              </a:defRPr>
            </a:lvl7pPr>
            <a:lvl8pPr>
              <a:buNone/>
              <a:defRPr sz="698" b="1">
                <a:solidFill>
                  <a:srgbClr val="125E93"/>
                </a:solidFill>
                <a:latin typeface="Calibri"/>
                <a:ea typeface="Calibri"/>
                <a:cs typeface="Calibri"/>
              </a:defRPr>
            </a:lvl8pPr>
            <a:lvl9pPr>
              <a:buNone/>
              <a:defRPr sz="698" b="1">
                <a:solidFill>
                  <a:srgbClr val="125E93"/>
                </a:solidFill>
                <a:latin typeface="Calibri"/>
                <a:ea typeface="Calibri"/>
                <a:cs typeface="Calibri"/>
              </a:defRPr>
            </a:lvl9pPr>
          </a:lstStyle>
          <a:p>
            <a:pPr>
              <a:buNone/>
              <a:defRPr sz="698" b="1">
                <a:solidFill>
                  <a:srgbClr val="125E93"/>
                </a:solidFill>
                <a:latin typeface="Calibri"/>
                <a:ea typeface="Calibri"/>
                <a:cs typeface="Calibri"/>
              </a:defRPr>
            </a:pPr>
            <a:r>
              <a:rPr sz="698" b="1">
                <a:solidFill>
                  <a:srgbClr val="125E93"/>
                </a:solidFill>
                <a:latin typeface="Calibri"/>
                <a:ea typeface="Calibri"/>
                <a:cs typeface="Calibri"/>
              </a:rPr>
              <a:t>GR</a:t>
            </a:r>
          </a:p>
        </p:txBody>
      </p:sp>
      <p:pic>
        <p:nvPicPr>
          <p:cNvPr id="95" name="Graphic 94">
            <a:extLst>
              <a:ext uri="{FF2B5EF4-FFF2-40B4-BE49-F238E27FC236}">
                <a16:creationId xmlns:a16="http://schemas.microsoft.com/office/drawing/2014/main" id="{1C05F704-1A44-4879-AAB4-9A1D1B6EA130}"/>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457200" y="2352675"/>
            <a:ext cx="142875" cy="104775"/>
          </a:xfrm>
          <a:prstGeom prst="rect">
            <a:avLst/>
          </a:prstGeom>
        </p:spPr>
      </p:pic>
      <p:sp>
        <p:nvSpPr>
          <p:cNvPr id="96" name="UK | United Kingdom">
            <a:extLst>
              <a:ext uri="{FF2B5EF4-FFF2-40B4-BE49-F238E27FC236}">
                <a16:creationId xmlns:a16="http://schemas.microsoft.com/office/drawing/2014/main" id="{D056A411-078F-433B-9934-B02DA25E24B1}"/>
              </a:ext>
            </a:extLst>
          </p:cNvPr>
          <p:cNvSpPr>
            <a:spLocks noGrp="1"/>
          </p:cNvSpPr>
          <p:nvPr/>
        </p:nvSpPr>
        <p:spPr>
          <a:xfrm>
            <a:off x="657225" y="2343150"/>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UK | United Kingdom</a:t>
            </a:r>
          </a:p>
        </p:txBody>
      </p:sp>
      <p:sp>
        <p:nvSpPr>
          <p:cNvPr id="97" name="Statera [EQT VI]&#10;ContourGlobal [KKR]&#10;Zenobē [KKR / Infracapital]">
            <a:extLst>
              <a:ext uri="{FF2B5EF4-FFF2-40B4-BE49-F238E27FC236}">
                <a16:creationId xmlns:a16="http://schemas.microsoft.com/office/drawing/2014/main" id="{51C3068D-4F4F-4054-BD10-3E332D562085}"/>
              </a:ext>
            </a:extLst>
          </p:cNvPr>
          <p:cNvSpPr>
            <a:spLocks noGrp="1"/>
          </p:cNvSpPr>
          <p:nvPr/>
        </p:nvSpPr>
        <p:spPr>
          <a:xfrm>
            <a:off x="457200" y="2486025"/>
            <a:ext cx="1657350" cy="40957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Statera [EQT VI]</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ContourGlobal [KKR]</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Zenobē [KKR / Infracapital]</a:t>
            </a:r>
          </a:p>
        </p:txBody>
      </p:sp>
      <p:pic>
        <p:nvPicPr>
          <p:cNvPr id="98" name="Graphic 97">
            <a:extLst>
              <a:ext uri="{FF2B5EF4-FFF2-40B4-BE49-F238E27FC236}">
                <a16:creationId xmlns:a16="http://schemas.microsoft.com/office/drawing/2014/main" id="{DE9ED7C8-F22C-484D-BC2B-F4FD65E61BD7}"/>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457200" y="2905125"/>
            <a:ext cx="142875" cy="104775"/>
          </a:xfrm>
          <a:prstGeom prst="rect">
            <a:avLst/>
          </a:prstGeom>
        </p:spPr>
      </p:pic>
      <p:sp>
        <p:nvSpPr>
          <p:cNvPr id="99" name="IE | Ireland">
            <a:extLst>
              <a:ext uri="{FF2B5EF4-FFF2-40B4-BE49-F238E27FC236}">
                <a16:creationId xmlns:a16="http://schemas.microsoft.com/office/drawing/2014/main" id="{6481DB17-B22A-418E-B61F-8486F84B9F8C}"/>
              </a:ext>
            </a:extLst>
          </p:cNvPr>
          <p:cNvSpPr>
            <a:spLocks noGrp="1"/>
          </p:cNvSpPr>
          <p:nvPr/>
        </p:nvSpPr>
        <p:spPr>
          <a:xfrm>
            <a:off x="657225" y="2895600"/>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IE | Ireland</a:t>
            </a:r>
          </a:p>
        </p:txBody>
      </p:sp>
      <p:sp>
        <p:nvSpPr>
          <p:cNvPr id="100" name="Gore Street [GS EU / GSF]">
            <a:extLst>
              <a:ext uri="{FF2B5EF4-FFF2-40B4-BE49-F238E27FC236}">
                <a16:creationId xmlns:a16="http://schemas.microsoft.com/office/drawing/2014/main" id="{6C33EC0C-C24D-4053-87B6-9126BD0C6C99}"/>
              </a:ext>
            </a:extLst>
          </p:cNvPr>
          <p:cNvSpPr>
            <a:spLocks noGrp="1"/>
          </p:cNvSpPr>
          <p:nvPr/>
        </p:nvSpPr>
        <p:spPr>
          <a:xfrm>
            <a:off x="457200" y="3038475"/>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Gore Street [GS EU / GSF]</a:t>
            </a:r>
          </a:p>
        </p:txBody>
      </p:sp>
      <p:pic>
        <p:nvPicPr>
          <p:cNvPr id="101" name="Graphic 100">
            <a:extLst>
              <a:ext uri="{FF2B5EF4-FFF2-40B4-BE49-F238E27FC236}">
                <a16:creationId xmlns:a16="http://schemas.microsoft.com/office/drawing/2014/main" id="{E8A521AD-DC58-4B0A-8306-0668BF79A0B9}"/>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57200" y="3171825"/>
            <a:ext cx="142875" cy="104775"/>
          </a:xfrm>
          <a:prstGeom prst="rect">
            <a:avLst/>
          </a:prstGeom>
        </p:spPr>
      </p:pic>
      <p:sp>
        <p:nvSpPr>
          <p:cNvPr id="102" name="FR | France">
            <a:extLst>
              <a:ext uri="{FF2B5EF4-FFF2-40B4-BE49-F238E27FC236}">
                <a16:creationId xmlns:a16="http://schemas.microsoft.com/office/drawing/2014/main" id="{41EBE4BB-9F46-4150-9F2E-0A09B616A696}"/>
              </a:ext>
            </a:extLst>
          </p:cNvPr>
          <p:cNvSpPr>
            <a:spLocks noGrp="1"/>
          </p:cNvSpPr>
          <p:nvPr/>
        </p:nvSpPr>
        <p:spPr>
          <a:xfrm>
            <a:off x="657225" y="3162300"/>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FR | France</a:t>
            </a:r>
          </a:p>
        </p:txBody>
      </p:sp>
      <p:sp>
        <p:nvSpPr>
          <p:cNvPr id="103" name="Alpiq [Swiss utilities]&#10;TagEnergy [Impala / Exor + funds]">
            <a:extLst>
              <a:ext uri="{FF2B5EF4-FFF2-40B4-BE49-F238E27FC236}">
                <a16:creationId xmlns:a16="http://schemas.microsoft.com/office/drawing/2014/main" id="{A54CDD87-FEB5-4C74-B983-74338F74F160}"/>
              </a:ext>
            </a:extLst>
          </p:cNvPr>
          <p:cNvSpPr>
            <a:spLocks noGrp="1"/>
          </p:cNvSpPr>
          <p:nvPr/>
        </p:nvSpPr>
        <p:spPr>
          <a:xfrm>
            <a:off x="457200" y="3305175"/>
            <a:ext cx="1657350" cy="247650"/>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Alpiq [Swiss utilities]</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TagEnergy [Impala / Exor + funds]</a:t>
            </a:r>
          </a:p>
        </p:txBody>
      </p:sp>
      <p:pic>
        <p:nvPicPr>
          <p:cNvPr id="104" name="Graphic 103">
            <a:extLst>
              <a:ext uri="{FF2B5EF4-FFF2-40B4-BE49-F238E27FC236}">
                <a16:creationId xmlns:a16="http://schemas.microsoft.com/office/drawing/2014/main" id="{942FD1BF-1C3E-4285-B48D-3BEAA50B2AFB}"/>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457200" y="3562350"/>
            <a:ext cx="142875" cy="104775"/>
          </a:xfrm>
          <a:prstGeom prst="rect">
            <a:avLst/>
          </a:prstGeom>
        </p:spPr>
      </p:pic>
      <p:sp>
        <p:nvSpPr>
          <p:cNvPr id="105" name="ES | Spain">
            <a:extLst>
              <a:ext uri="{FF2B5EF4-FFF2-40B4-BE49-F238E27FC236}">
                <a16:creationId xmlns:a16="http://schemas.microsoft.com/office/drawing/2014/main" id="{AFFB261E-22FB-4175-9821-4394FE1DF05C}"/>
              </a:ext>
            </a:extLst>
          </p:cNvPr>
          <p:cNvSpPr>
            <a:spLocks noGrp="1"/>
          </p:cNvSpPr>
          <p:nvPr/>
        </p:nvSpPr>
        <p:spPr>
          <a:xfrm>
            <a:off x="657225" y="35528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ES | Spain</a:t>
            </a:r>
          </a:p>
        </p:txBody>
      </p:sp>
      <p:sp>
        <p:nvSpPr>
          <p:cNvPr id="106" name="ENGIE [listed] · BW ESS [BW Group]">
            <a:extLst>
              <a:ext uri="{FF2B5EF4-FFF2-40B4-BE49-F238E27FC236}">
                <a16:creationId xmlns:a16="http://schemas.microsoft.com/office/drawing/2014/main" id="{AFAA2F86-392A-4E8F-A320-1FA49862B221}"/>
              </a:ext>
            </a:extLst>
          </p:cNvPr>
          <p:cNvSpPr>
            <a:spLocks noGrp="1"/>
          </p:cNvSpPr>
          <p:nvPr/>
        </p:nvSpPr>
        <p:spPr>
          <a:xfrm>
            <a:off x="457200" y="36957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ENGIE [listed] · BW ESS [BW Group]</a:t>
            </a:r>
          </a:p>
        </p:txBody>
      </p:sp>
      <p:pic>
        <p:nvPicPr>
          <p:cNvPr id="107" name="Graphic 106">
            <a:extLst>
              <a:ext uri="{FF2B5EF4-FFF2-40B4-BE49-F238E27FC236}">
                <a16:creationId xmlns:a16="http://schemas.microsoft.com/office/drawing/2014/main" id="{10024AD2-B9F9-4ABF-B397-5DA03EBC9A7A}"/>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457200" y="3829050"/>
            <a:ext cx="142875" cy="104775"/>
          </a:xfrm>
          <a:prstGeom prst="rect">
            <a:avLst/>
          </a:prstGeom>
        </p:spPr>
      </p:pic>
      <p:sp>
        <p:nvSpPr>
          <p:cNvPr id="108" name="PT | Portugal">
            <a:extLst>
              <a:ext uri="{FF2B5EF4-FFF2-40B4-BE49-F238E27FC236}">
                <a16:creationId xmlns:a16="http://schemas.microsoft.com/office/drawing/2014/main" id="{3ABD2838-B008-4C97-BE8D-B0AA43B775D9}"/>
              </a:ext>
            </a:extLst>
          </p:cNvPr>
          <p:cNvSpPr>
            <a:spLocks noGrp="1"/>
          </p:cNvSpPr>
          <p:nvPr/>
        </p:nvSpPr>
        <p:spPr>
          <a:xfrm>
            <a:off x="657225" y="38195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PT | Portugal</a:t>
            </a:r>
          </a:p>
        </p:txBody>
      </p:sp>
      <p:sp>
        <p:nvSpPr>
          <p:cNvPr id="109" name="Standalone investor / fund U">
            <a:extLst>
              <a:ext uri="{FF2B5EF4-FFF2-40B4-BE49-F238E27FC236}">
                <a16:creationId xmlns:a16="http://schemas.microsoft.com/office/drawing/2014/main" id="{7C0E7D14-8691-4678-BDE2-427041E948B4}"/>
              </a:ext>
            </a:extLst>
          </p:cNvPr>
          <p:cNvSpPr>
            <a:spLocks noGrp="1"/>
          </p:cNvSpPr>
          <p:nvPr/>
        </p:nvSpPr>
        <p:spPr>
          <a:xfrm>
            <a:off x="457200" y="3962400"/>
            <a:ext cx="1657350" cy="123825"/>
          </a:xfrm>
          <a:prstGeom prst="rect">
            <a:avLst/>
          </a:prstGeom>
          <a:noFill/>
          <a:ln w="0">
            <a:noFill/>
          </a:ln>
        </p:spPr>
        <p:txBody>
          <a:bodyPr wrap="square" lIns="0" tIns="0" rIns="0" bIns="0" anchor="t">
            <a:noAutofit/>
          </a:bodyPr>
          <a:lstStyle>
            <a:defPPr>
              <a:defRPr sz="829" b="0">
                <a:solidFill>
                  <a:srgbClr val="464646"/>
                </a:solidFill>
                <a:latin typeface="Calibri"/>
                <a:ea typeface="Calibri"/>
                <a:cs typeface="Calibri"/>
              </a:defRPr>
            </a:defPPr>
            <a:lvl1pPr>
              <a:buNone/>
              <a:defRPr sz="829" b="0">
                <a:solidFill>
                  <a:srgbClr val="464646"/>
                </a:solidFill>
                <a:latin typeface="Calibri"/>
                <a:ea typeface="Calibri"/>
                <a:cs typeface="Calibri"/>
              </a:defRPr>
            </a:lvl1pPr>
            <a:lvl2pPr>
              <a:buNone/>
              <a:defRPr sz="829" b="0">
                <a:solidFill>
                  <a:srgbClr val="464646"/>
                </a:solidFill>
                <a:latin typeface="Calibri"/>
                <a:ea typeface="Calibri"/>
                <a:cs typeface="Calibri"/>
              </a:defRPr>
            </a:lvl2pPr>
            <a:lvl3pPr>
              <a:buNone/>
              <a:defRPr sz="829" b="0">
                <a:solidFill>
                  <a:srgbClr val="464646"/>
                </a:solidFill>
                <a:latin typeface="Calibri"/>
                <a:ea typeface="Calibri"/>
                <a:cs typeface="Calibri"/>
              </a:defRPr>
            </a:lvl3pPr>
            <a:lvl4pPr>
              <a:buNone/>
              <a:defRPr sz="829" b="0">
                <a:solidFill>
                  <a:srgbClr val="464646"/>
                </a:solidFill>
                <a:latin typeface="Calibri"/>
                <a:ea typeface="Calibri"/>
                <a:cs typeface="Calibri"/>
              </a:defRPr>
            </a:lvl4pPr>
            <a:lvl5pPr>
              <a:buNone/>
              <a:defRPr sz="829" b="0">
                <a:solidFill>
                  <a:srgbClr val="464646"/>
                </a:solidFill>
                <a:latin typeface="Calibri"/>
                <a:ea typeface="Calibri"/>
                <a:cs typeface="Calibri"/>
              </a:defRPr>
            </a:lvl5pPr>
            <a:lvl6pPr>
              <a:buNone/>
              <a:defRPr sz="829" b="0">
                <a:solidFill>
                  <a:srgbClr val="464646"/>
                </a:solidFill>
                <a:latin typeface="Calibri"/>
                <a:ea typeface="Calibri"/>
                <a:cs typeface="Calibri"/>
              </a:defRPr>
            </a:lvl6pPr>
            <a:lvl7pPr>
              <a:buNone/>
              <a:defRPr sz="829" b="0">
                <a:solidFill>
                  <a:srgbClr val="464646"/>
                </a:solidFill>
                <a:latin typeface="Calibri"/>
                <a:ea typeface="Calibri"/>
                <a:cs typeface="Calibri"/>
              </a:defRPr>
            </a:lvl7pPr>
            <a:lvl8pPr>
              <a:buNone/>
              <a:defRPr sz="829" b="0">
                <a:solidFill>
                  <a:srgbClr val="464646"/>
                </a:solidFill>
                <a:latin typeface="Calibri"/>
                <a:ea typeface="Calibri"/>
                <a:cs typeface="Calibri"/>
              </a:defRPr>
            </a:lvl8pPr>
            <a:lvl9pPr>
              <a:buNone/>
              <a:defRPr sz="829" b="0">
                <a:solidFill>
                  <a:srgbClr val="464646"/>
                </a:solidFill>
                <a:latin typeface="Calibri"/>
                <a:ea typeface="Calibri"/>
                <a:cs typeface="Calibri"/>
              </a:defRPr>
            </a:lvl9pPr>
          </a:lstStyle>
          <a:p>
            <a:pPr>
              <a:buNone/>
              <a:defRPr sz="829" b="0">
                <a:solidFill>
                  <a:srgbClr val="464646"/>
                </a:solidFill>
                <a:latin typeface="Calibri"/>
                <a:ea typeface="Calibri"/>
                <a:cs typeface="Calibri"/>
              </a:defRPr>
            </a:pPr>
            <a:r>
              <a:rPr sz="829" b="0">
                <a:solidFill>
                  <a:srgbClr val="464646"/>
                </a:solidFill>
                <a:latin typeface="Calibri"/>
                <a:ea typeface="Calibri"/>
                <a:cs typeface="Calibri"/>
              </a:rPr>
              <a:t>Standalone investor / fund U</a:t>
            </a:r>
          </a:p>
        </p:txBody>
      </p:sp>
      <p:pic>
        <p:nvPicPr>
          <p:cNvPr id="110" name="Graphic 109">
            <a:extLst>
              <a:ext uri="{FF2B5EF4-FFF2-40B4-BE49-F238E27FC236}">
                <a16:creationId xmlns:a16="http://schemas.microsoft.com/office/drawing/2014/main" id="{30D65AEF-E0BF-427C-BA74-58694935ABF3}"/>
              </a:ext>
            </a:extLst>
          </p:cNvPr>
          <p:cNvPicPr>
            <a:picLocks noChangeAspect="1"/>
          </p:cNvPicPr>
          <p:nvPr/>
        </p:nvPicPr>
        <p:blipFill>
          <a:blip>
            <a:extLst>
              <a:ext uri="{96DAC541-7B7A-43D3-8B79-37D633B846F1}">
                <asvg:svgBlip xmlns:asvg="http://schemas.microsoft.com/office/drawing/2016/SVG/main" r:embed="rId9"/>
              </a:ext>
            </a:extLst>
          </a:blip>
          <a:stretch/>
        </p:blipFill>
        <p:spPr>
          <a:xfrm>
            <a:off x="457200" y="4095750"/>
            <a:ext cx="142875" cy="104775"/>
          </a:xfrm>
          <a:prstGeom prst="rect">
            <a:avLst/>
          </a:prstGeom>
        </p:spPr>
      </p:pic>
      <p:sp>
        <p:nvSpPr>
          <p:cNvPr id="111" name="NL | Netherlands">
            <a:extLst>
              <a:ext uri="{FF2B5EF4-FFF2-40B4-BE49-F238E27FC236}">
                <a16:creationId xmlns:a16="http://schemas.microsoft.com/office/drawing/2014/main" id="{C287E139-CDD5-48C2-8922-61BBF2320918}"/>
              </a:ext>
            </a:extLst>
          </p:cNvPr>
          <p:cNvSpPr>
            <a:spLocks noGrp="1"/>
          </p:cNvSpPr>
          <p:nvPr/>
        </p:nvSpPr>
        <p:spPr>
          <a:xfrm>
            <a:off x="657225" y="40862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NL | Netherlands</a:t>
            </a:r>
          </a:p>
        </p:txBody>
      </p:sp>
      <p:sp>
        <p:nvSpPr>
          <p:cNvPr id="112" name="GIGA Storage [InfraVia]">
            <a:extLst>
              <a:ext uri="{FF2B5EF4-FFF2-40B4-BE49-F238E27FC236}">
                <a16:creationId xmlns:a16="http://schemas.microsoft.com/office/drawing/2014/main" id="{E2F444C8-C958-43DA-AC3A-E46DA8761E6E}"/>
              </a:ext>
            </a:extLst>
          </p:cNvPr>
          <p:cNvSpPr>
            <a:spLocks noGrp="1"/>
          </p:cNvSpPr>
          <p:nvPr/>
        </p:nvSpPr>
        <p:spPr>
          <a:xfrm>
            <a:off x="457200" y="42291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GIGA Storage [InfraVia]</a:t>
            </a:r>
          </a:p>
        </p:txBody>
      </p:sp>
      <p:pic>
        <p:nvPicPr>
          <p:cNvPr id="113" name="Graphic 112">
            <a:extLst>
              <a:ext uri="{FF2B5EF4-FFF2-40B4-BE49-F238E27FC236}">
                <a16:creationId xmlns:a16="http://schemas.microsoft.com/office/drawing/2014/main" id="{703E8039-D086-4A43-A564-369FC987DEBA}"/>
              </a:ext>
            </a:extLst>
          </p:cNvPr>
          <p:cNvPicPr>
            <a:picLocks noChangeAspect="1"/>
          </p:cNvPicPr>
          <p:nvPr/>
        </p:nvPicPr>
        <p:blipFill>
          <a:blip>
            <a:extLst>
              <a:ext uri="{96DAC541-7B7A-43D3-8B79-37D633B846F1}">
                <asvg:svgBlip xmlns:asvg="http://schemas.microsoft.com/office/drawing/2016/SVG/main" r:embed="rId10"/>
              </a:ext>
            </a:extLst>
          </a:blip>
          <a:stretch/>
        </p:blipFill>
        <p:spPr>
          <a:xfrm>
            <a:off x="457200" y="4362450"/>
            <a:ext cx="142875" cy="104775"/>
          </a:xfrm>
          <a:prstGeom prst="rect">
            <a:avLst/>
          </a:prstGeom>
        </p:spPr>
      </p:pic>
      <p:sp>
        <p:nvSpPr>
          <p:cNvPr id="114" name="BE | Belgium">
            <a:extLst>
              <a:ext uri="{FF2B5EF4-FFF2-40B4-BE49-F238E27FC236}">
                <a16:creationId xmlns:a16="http://schemas.microsoft.com/office/drawing/2014/main" id="{AEF0DB76-3C1D-4124-B03C-FC714EC17F3D}"/>
              </a:ext>
            </a:extLst>
          </p:cNvPr>
          <p:cNvSpPr>
            <a:spLocks noGrp="1"/>
          </p:cNvSpPr>
          <p:nvPr/>
        </p:nvSpPr>
        <p:spPr>
          <a:xfrm>
            <a:off x="657225" y="43529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BE | Belgium</a:t>
            </a:r>
          </a:p>
        </p:txBody>
      </p:sp>
      <p:sp>
        <p:nvSpPr>
          <p:cNvPr id="115" name="GIGA Storage [InfraVia]">
            <a:extLst>
              <a:ext uri="{FF2B5EF4-FFF2-40B4-BE49-F238E27FC236}">
                <a16:creationId xmlns:a16="http://schemas.microsoft.com/office/drawing/2014/main" id="{6D92A4FB-1298-4C03-9211-CD1D769D045A}"/>
              </a:ext>
            </a:extLst>
          </p:cNvPr>
          <p:cNvSpPr>
            <a:spLocks noGrp="1"/>
          </p:cNvSpPr>
          <p:nvPr/>
        </p:nvSpPr>
        <p:spPr>
          <a:xfrm>
            <a:off x="457200" y="44958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GIGA Storage [InfraVia]</a:t>
            </a:r>
          </a:p>
        </p:txBody>
      </p:sp>
      <p:pic>
        <p:nvPicPr>
          <p:cNvPr id="116" name="Graphic 115">
            <a:extLst>
              <a:ext uri="{FF2B5EF4-FFF2-40B4-BE49-F238E27FC236}">
                <a16:creationId xmlns:a16="http://schemas.microsoft.com/office/drawing/2014/main" id="{3A7FB5EB-58A0-49A0-8916-467A6C471267}"/>
              </a:ext>
            </a:extLst>
          </p:cNvPr>
          <p:cNvPicPr>
            <a:picLocks noChangeAspect="1"/>
          </p:cNvPicPr>
          <p:nvPr/>
        </p:nvPicPr>
        <p:blipFill>
          <a:blip>
            <a:extLst>
              <a:ext uri="{96DAC541-7B7A-43D3-8B79-37D633B846F1}">
                <asvg:svgBlip xmlns:asvg="http://schemas.microsoft.com/office/drawing/2016/SVG/main" r:embed="rId11"/>
              </a:ext>
            </a:extLst>
          </a:blip>
          <a:stretch/>
        </p:blipFill>
        <p:spPr>
          <a:xfrm>
            <a:off x="457200" y="4629150"/>
            <a:ext cx="142875" cy="104775"/>
          </a:xfrm>
          <a:prstGeom prst="rect">
            <a:avLst/>
          </a:prstGeom>
        </p:spPr>
      </p:pic>
      <p:sp>
        <p:nvSpPr>
          <p:cNvPr id="117" name="CH | Switzerland">
            <a:extLst>
              <a:ext uri="{FF2B5EF4-FFF2-40B4-BE49-F238E27FC236}">
                <a16:creationId xmlns:a16="http://schemas.microsoft.com/office/drawing/2014/main" id="{A5EFA83D-823F-49E7-8021-4C360727DB7F}"/>
              </a:ext>
            </a:extLst>
          </p:cNvPr>
          <p:cNvSpPr>
            <a:spLocks noGrp="1"/>
          </p:cNvSpPr>
          <p:nvPr/>
        </p:nvSpPr>
        <p:spPr>
          <a:xfrm>
            <a:off x="657225" y="46196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CH | Switzerland</a:t>
            </a:r>
          </a:p>
        </p:txBody>
      </p:sp>
      <p:sp>
        <p:nvSpPr>
          <p:cNvPr id="118" name="EKZ [Canton Zurich]">
            <a:extLst>
              <a:ext uri="{FF2B5EF4-FFF2-40B4-BE49-F238E27FC236}">
                <a16:creationId xmlns:a16="http://schemas.microsoft.com/office/drawing/2014/main" id="{1953BACA-9689-47E4-9527-3B0DE03D7DF2}"/>
              </a:ext>
            </a:extLst>
          </p:cNvPr>
          <p:cNvSpPr>
            <a:spLocks noGrp="1"/>
          </p:cNvSpPr>
          <p:nvPr/>
        </p:nvSpPr>
        <p:spPr>
          <a:xfrm>
            <a:off x="457200" y="47625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EKZ [Canton Zurich]</a:t>
            </a:r>
          </a:p>
        </p:txBody>
      </p:sp>
      <p:pic>
        <p:nvPicPr>
          <p:cNvPr id="119" name="Graphic 118">
            <a:extLst>
              <a:ext uri="{FF2B5EF4-FFF2-40B4-BE49-F238E27FC236}">
                <a16:creationId xmlns:a16="http://schemas.microsoft.com/office/drawing/2014/main" id="{3EB4CDC9-434D-4A08-9AB2-A464ABC2AB81}"/>
              </a:ext>
            </a:extLst>
          </p:cNvPr>
          <p:cNvPicPr>
            <a:picLocks noChangeAspect="1"/>
          </p:cNvPicPr>
          <p:nvPr/>
        </p:nvPicPr>
        <p:blipFill>
          <a:blip>
            <a:extLst>
              <a:ext uri="{96DAC541-7B7A-43D3-8B79-37D633B846F1}">
                <asvg:svgBlip xmlns:asvg="http://schemas.microsoft.com/office/drawing/2016/SVG/main" r:embed="rId12"/>
              </a:ext>
            </a:extLst>
          </a:blip>
          <a:stretch/>
        </p:blipFill>
        <p:spPr>
          <a:xfrm>
            <a:off x="457200" y="4895850"/>
            <a:ext cx="142875" cy="104775"/>
          </a:xfrm>
          <a:prstGeom prst="rect">
            <a:avLst/>
          </a:prstGeom>
        </p:spPr>
      </p:pic>
      <p:sp>
        <p:nvSpPr>
          <p:cNvPr id="120" name="AT | Austria">
            <a:extLst>
              <a:ext uri="{FF2B5EF4-FFF2-40B4-BE49-F238E27FC236}">
                <a16:creationId xmlns:a16="http://schemas.microsoft.com/office/drawing/2014/main" id="{8E9D895B-A26C-4A91-B055-F0AFC12BA87D}"/>
              </a:ext>
            </a:extLst>
          </p:cNvPr>
          <p:cNvSpPr>
            <a:spLocks noGrp="1"/>
          </p:cNvSpPr>
          <p:nvPr/>
        </p:nvSpPr>
        <p:spPr>
          <a:xfrm>
            <a:off x="657225" y="48863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AT | Austria</a:t>
            </a:r>
          </a:p>
        </p:txBody>
      </p:sp>
      <p:sp>
        <p:nvSpPr>
          <p:cNvPr id="121" name="NGEN [fund U]">
            <a:extLst>
              <a:ext uri="{FF2B5EF4-FFF2-40B4-BE49-F238E27FC236}">
                <a16:creationId xmlns:a16="http://schemas.microsoft.com/office/drawing/2014/main" id="{1FCB0D21-5731-4816-921C-4FD8BD46EE58}"/>
              </a:ext>
            </a:extLst>
          </p:cNvPr>
          <p:cNvSpPr>
            <a:spLocks noGrp="1"/>
          </p:cNvSpPr>
          <p:nvPr/>
        </p:nvSpPr>
        <p:spPr>
          <a:xfrm>
            <a:off x="457200" y="50292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NGEN [fund U]</a:t>
            </a:r>
          </a:p>
        </p:txBody>
      </p:sp>
      <p:pic>
        <p:nvPicPr>
          <p:cNvPr id="122" name="Graphic 121">
            <a:extLst>
              <a:ext uri="{FF2B5EF4-FFF2-40B4-BE49-F238E27FC236}">
                <a16:creationId xmlns:a16="http://schemas.microsoft.com/office/drawing/2014/main" id="{BF6BA0BA-0FC4-4572-8CAD-F35309D00229}"/>
              </a:ext>
            </a:extLst>
          </p:cNvPr>
          <p:cNvPicPr>
            <a:picLocks noChangeAspect="1"/>
          </p:cNvPicPr>
          <p:nvPr/>
        </p:nvPicPr>
        <p:blipFill>
          <a:blip>
            <a:extLst>
              <a:ext uri="{96DAC541-7B7A-43D3-8B79-37D633B846F1}">
                <asvg:svgBlip xmlns:asvg="http://schemas.microsoft.com/office/drawing/2016/SVG/main" r:embed="rId13"/>
              </a:ext>
            </a:extLst>
          </a:blip>
          <a:stretch/>
        </p:blipFill>
        <p:spPr>
          <a:xfrm>
            <a:off x="457200" y="5162550"/>
            <a:ext cx="142875" cy="104775"/>
          </a:xfrm>
          <a:prstGeom prst="rect">
            <a:avLst/>
          </a:prstGeom>
        </p:spPr>
      </p:pic>
      <p:sp>
        <p:nvSpPr>
          <p:cNvPr id="123" name="CZ | Czechia">
            <a:extLst>
              <a:ext uri="{FF2B5EF4-FFF2-40B4-BE49-F238E27FC236}">
                <a16:creationId xmlns:a16="http://schemas.microsoft.com/office/drawing/2014/main" id="{0E759CE4-84F4-4A5A-9B1A-740B20FE6AB2}"/>
              </a:ext>
            </a:extLst>
          </p:cNvPr>
          <p:cNvSpPr>
            <a:spLocks noGrp="1"/>
          </p:cNvSpPr>
          <p:nvPr/>
        </p:nvSpPr>
        <p:spPr>
          <a:xfrm>
            <a:off x="657225" y="51530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CZ | Czechia</a:t>
            </a:r>
          </a:p>
        </p:txBody>
      </p:sp>
      <p:sp>
        <p:nvSpPr>
          <p:cNvPr id="124" name="MND [KKCG]">
            <a:extLst>
              <a:ext uri="{FF2B5EF4-FFF2-40B4-BE49-F238E27FC236}">
                <a16:creationId xmlns:a16="http://schemas.microsoft.com/office/drawing/2014/main" id="{65197BA4-59EF-456D-99E5-AA3F625FACE8}"/>
              </a:ext>
            </a:extLst>
          </p:cNvPr>
          <p:cNvSpPr>
            <a:spLocks noGrp="1"/>
          </p:cNvSpPr>
          <p:nvPr/>
        </p:nvSpPr>
        <p:spPr>
          <a:xfrm>
            <a:off x="457200" y="52959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MND [KKCG]</a:t>
            </a:r>
          </a:p>
        </p:txBody>
      </p:sp>
      <p:pic>
        <p:nvPicPr>
          <p:cNvPr id="125" name="Graphic 124">
            <a:extLst>
              <a:ext uri="{FF2B5EF4-FFF2-40B4-BE49-F238E27FC236}">
                <a16:creationId xmlns:a16="http://schemas.microsoft.com/office/drawing/2014/main" id="{62C444E7-BE36-46AC-8B69-B403EF3C5E0E}"/>
              </a:ext>
            </a:extLst>
          </p:cNvPr>
          <p:cNvPicPr>
            <a:picLocks noChangeAspect="1"/>
          </p:cNvPicPr>
          <p:nvPr/>
        </p:nvPicPr>
        <p:blipFill>
          <a:blip>
            <a:extLst>
              <a:ext uri="{96DAC541-7B7A-43D3-8B79-37D633B846F1}">
                <asvg:svgBlip xmlns:asvg="http://schemas.microsoft.com/office/drawing/2016/SVG/main" r:embed="rId14"/>
              </a:ext>
            </a:extLst>
          </a:blip>
          <a:stretch/>
        </p:blipFill>
        <p:spPr>
          <a:xfrm>
            <a:off x="457200" y="5429250"/>
            <a:ext cx="142875" cy="104775"/>
          </a:xfrm>
          <a:prstGeom prst="rect">
            <a:avLst/>
          </a:prstGeom>
        </p:spPr>
      </p:pic>
      <p:sp>
        <p:nvSpPr>
          <p:cNvPr id="126" name="SK | Slovakia">
            <a:extLst>
              <a:ext uri="{FF2B5EF4-FFF2-40B4-BE49-F238E27FC236}">
                <a16:creationId xmlns:a16="http://schemas.microsoft.com/office/drawing/2014/main" id="{1E57ED81-128E-46F4-B483-8EF4AF5F3309}"/>
              </a:ext>
            </a:extLst>
          </p:cNvPr>
          <p:cNvSpPr>
            <a:spLocks noGrp="1"/>
          </p:cNvSpPr>
          <p:nvPr/>
        </p:nvSpPr>
        <p:spPr>
          <a:xfrm>
            <a:off x="657225" y="54197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SK | Slovakia</a:t>
            </a:r>
          </a:p>
        </p:txBody>
      </p:sp>
      <p:sp>
        <p:nvSpPr>
          <p:cNvPr id="127" name="BioEner Slovakia [fund U]">
            <a:extLst>
              <a:ext uri="{FF2B5EF4-FFF2-40B4-BE49-F238E27FC236}">
                <a16:creationId xmlns:a16="http://schemas.microsoft.com/office/drawing/2014/main" id="{F2E101D7-BD9F-4178-9F34-6A9F88250513}"/>
              </a:ext>
            </a:extLst>
          </p:cNvPr>
          <p:cNvSpPr>
            <a:spLocks noGrp="1"/>
          </p:cNvSpPr>
          <p:nvPr/>
        </p:nvSpPr>
        <p:spPr>
          <a:xfrm>
            <a:off x="457200" y="55626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BioEner Slovakia [fund U]</a:t>
            </a:r>
          </a:p>
        </p:txBody>
      </p:sp>
      <p:pic>
        <p:nvPicPr>
          <p:cNvPr id="128" name="Graphic 127">
            <a:extLst>
              <a:ext uri="{FF2B5EF4-FFF2-40B4-BE49-F238E27FC236}">
                <a16:creationId xmlns:a16="http://schemas.microsoft.com/office/drawing/2014/main" id="{5F6589DC-70F5-402B-9BD0-881107030743}"/>
              </a:ext>
            </a:extLst>
          </p:cNvPr>
          <p:cNvPicPr>
            <a:picLocks noChangeAspect="1"/>
          </p:cNvPicPr>
          <p:nvPr/>
        </p:nvPicPr>
        <p:blipFill>
          <a:blip>
            <a:extLst>
              <a:ext uri="{96DAC541-7B7A-43D3-8B79-37D633B846F1}">
                <asvg:svgBlip xmlns:asvg="http://schemas.microsoft.com/office/drawing/2016/SVG/main" r:embed="rId15"/>
              </a:ext>
            </a:extLst>
          </a:blip>
          <a:stretch/>
        </p:blipFill>
        <p:spPr>
          <a:xfrm>
            <a:off x="457200" y="5695950"/>
            <a:ext cx="142875" cy="104775"/>
          </a:xfrm>
          <a:prstGeom prst="rect">
            <a:avLst/>
          </a:prstGeom>
        </p:spPr>
      </p:pic>
      <p:sp>
        <p:nvSpPr>
          <p:cNvPr id="129" name="DK | Denmark">
            <a:extLst>
              <a:ext uri="{FF2B5EF4-FFF2-40B4-BE49-F238E27FC236}">
                <a16:creationId xmlns:a16="http://schemas.microsoft.com/office/drawing/2014/main" id="{2386C6C9-527E-4384-B5F9-F98440A16EF4}"/>
              </a:ext>
            </a:extLst>
          </p:cNvPr>
          <p:cNvSpPr>
            <a:spLocks noGrp="1"/>
          </p:cNvSpPr>
          <p:nvPr/>
        </p:nvSpPr>
        <p:spPr>
          <a:xfrm>
            <a:off x="657225" y="56864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DK | Denmark</a:t>
            </a:r>
          </a:p>
        </p:txBody>
      </p:sp>
      <p:sp>
        <p:nvSpPr>
          <p:cNvPr id="130" name="ENKA [White Summit WDIF-II]">
            <a:extLst>
              <a:ext uri="{FF2B5EF4-FFF2-40B4-BE49-F238E27FC236}">
                <a16:creationId xmlns:a16="http://schemas.microsoft.com/office/drawing/2014/main" id="{1340B690-180A-4689-9B0A-19931970B656}"/>
              </a:ext>
            </a:extLst>
          </p:cNvPr>
          <p:cNvSpPr>
            <a:spLocks noGrp="1"/>
          </p:cNvSpPr>
          <p:nvPr/>
        </p:nvSpPr>
        <p:spPr>
          <a:xfrm>
            <a:off x="457200" y="58293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ENKA [White Summit WDIF-II]</a:t>
            </a:r>
          </a:p>
        </p:txBody>
      </p:sp>
      <p:pic>
        <p:nvPicPr>
          <p:cNvPr id="131" name="Graphic 130">
            <a:extLst>
              <a:ext uri="{FF2B5EF4-FFF2-40B4-BE49-F238E27FC236}">
                <a16:creationId xmlns:a16="http://schemas.microsoft.com/office/drawing/2014/main" id="{ED1BDB2D-8883-4474-A74C-592257FA6C35}"/>
              </a:ext>
            </a:extLst>
          </p:cNvPr>
          <p:cNvPicPr>
            <a:picLocks noChangeAspect="1"/>
          </p:cNvPicPr>
          <p:nvPr/>
        </p:nvPicPr>
        <p:blipFill>
          <a:blip>
            <a:extLst>
              <a:ext uri="{96DAC541-7B7A-43D3-8B79-37D633B846F1}">
                <asvg:svgBlip xmlns:asvg="http://schemas.microsoft.com/office/drawing/2016/SVG/main" r:embed="rId16"/>
              </a:ext>
            </a:extLst>
          </a:blip>
          <a:stretch/>
        </p:blipFill>
        <p:spPr>
          <a:xfrm>
            <a:off x="457200" y="5962650"/>
            <a:ext cx="142875" cy="104775"/>
          </a:xfrm>
          <a:prstGeom prst="rect">
            <a:avLst/>
          </a:prstGeom>
        </p:spPr>
      </p:pic>
      <p:sp>
        <p:nvSpPr>
          <p:cNvPr id="132" name="SE | Sweden">
            <a:extLst>
              <a:ext uri="{FF2B5EF4-FFF2-40B4-BE49-F238E27FC236}">
                <a16:creationId xmlns:a16="http://schemas.microsoft.com/office/drawing/2014/main" id="{935C314D-16F8-48D3-A4F8-1D80C2E678CB}"/>
              </a:ext>
            </a:extLst>
          </p:cNvPr>
          <p:cNvSpPr>
            <a:spLocks noGrp="1"/>
          </p:cNvSpPr>
          <p:nvPr/>
        </p:nvSpPr>
        <p:spPr>
          <a:xfrm>
            <a:off x="657225" y="5953125"/>
            <a:ext cx="14573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SE | Sweden</a:t>
            </a:r>
          </a:p>
        </p:txBody>
      </p:sp>
      <p:sp>
        <p:nvSpPr>
          <p:cNvPr id="133" name="BW ESS / Ingrid [BW Group]">
            <a:extLst>
              <a:ext uri="{FF2B5EF4-FFF2-40B4-BE49-F238E27FC236}">
                <a16:creationId xmlns:a16="http://schemas.microsoft.com/office/drawing/2014/main" id="{269F9476-FDEE-4773-8F60-22F9749AE720}"/>
              </a:ext>
            </a:extLst>
          </p:cNvPr>
          <p:cNvSpPr>
            <a:spLocks noGrp="1"/>
          </p:cNvSpPr>
          <p:nvPr/>
        </p:nvSpPr>
        <p:spPr>
          <a:xfrm>
            <a:off x="457200" y="6096000"/>
            <a:ext cx="16573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BW ESS / Ingrid [BW Group]</a:t>
            </a:r>
          </a:p>
        </p:txBody>
      </p:sp>
      <p:pic>
        <p:nvPicPr>
          <p:cNvPr id="134" name="Graphic 133">
            <a:extLst>
              <a:ext uri="{FF2B5EF4-FFF2-40B4-BE49-F238E27FC236}">
                <a16:creationId xmlns:a16="http://schemas.microsoft.com/office/drawing/2014/main" id="{B6C14CCA-147D-45AC-9C43-EFD15D6C4BD9}"/>
              </a:ext>
            </a:extLst>
          </p:cNvPr>
          <p:cNvPicPr>
            <a:picLocks noChangeAspect="1"/>
          </p:cNvPicPr>
          <p:nvPr/>
        </p:nvPicPr>
        <p:blipFill>
          <a:blip>
            <a:extLst>
              <a:ext uri="{96DAC541-7B7A-43D3-8B79-37D633B846F1}">
                <asvg:svgBlip xmlns:asvg="http://schemas.microsoft.com/office/drawing/2016/SVG/main" r:embed="rId17"/>
              </a:ext>
            </a:extLst>
          </a:blip>
          <a:stretch/>
        </p:blipFill>
        <p:spPr>
          <a:xfrm>
            <a:off x="5734050" y="2352675"/>
            <a:ext cx="142875" cy="104775"/>
          </a:xfrm>
          <a:prstGeom prst="rect">
            <a:avLst/>
          </a:prstGeom>
        </p:spPr>
      </p:pic>
      <p:sp>
        <p:nvSpPr>
          <p:cNvPr id="135" name="FI | Finland">
            <a:extLst>
              <a:ext uri="{FF2B5EF4-FFF2-40B4-BE49-F238E27FC236}">
                <a16:creationId xmlns:a16="http://schemas.microsoft.com/office/drawing/2014/main" id="{55F4ED95-6C7F-45AA-B41A-6A1484E53F2F}"/>
              </a:ext>
            </a:extLst>
          </p:cNvPr>
          <p:cNvSpPr>
            <a:spLocks noGrp="1"/>
          </p:cNvSpPr>
          <p:nvPr/>
        </p:nvSpPr>
        <p:spPr>
          <a:xfrm>
            <a:off x="5934075" y="234315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FI | Finland</a:t>
            </a:r>
          </a:p>
        </p:txBody>
      </p:sp>
      <p:sp>
        <p:nvSpPr>
          <p:cNvPr id="136" name="Neoen [Brookfield + partners]">
            <a:extLst>
              <a:ext uri="{FF2B5EF4-FFF2-40B4-BE49-F238E27FC236}">
                <a16:creationId xmlns:a16="http://schemas.microsoft.com/office/drawing/2014/main" id="{28D3F8D6-DC8F-4288-B64B-0D084BC7B690}"/>
              </a:ext>
            </a:extLst>
          </p:cNvPr>
          <p:cNvSpPr>
            <a:spLocks noGrp="1"/>
          </p:cNvSpPr>
          <p:nvPr/>
        </p:nvSpPr>
        <p:spPr>
          <a:xfrm>
            <a:off x="5734050" y="248602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Neoen [Brookfield + partners]</a:t>
            </a:r>
          </a:p>
        </p:txBody>
      </p:sp>
      <p:pic>
        <p:nvPicPr>
          <p:cNvPr id="137" name="Graphic 136">
            <a:extLst>
              <a:ext uri="{FF2B5EF4-FFF2-40B4-BE49-F238E27FC236}">
                <a16:creationId xmlns:a16="http://schemas.microsoft.com/office/drawing/2014/main" id="{1C2DEADE-DB9B-46D3-8BEB-F6E1A89645D6}"/>
              </a:ext>
            </a:extLst>
          </p:cNvPr>
          <p:cNvPicPr>
            <a:picLocks noChangeAspect="1"/>
          </p:cNvPicPr>
          <p:nvPr/>
        </p:nvPicPr>
        <p:blipFill>
          <a:blip>
            <a:extLst>
              <a:ext uri="{96DAC541-7B7A-43D3-8B79-37D633B846F1}">
                <asvg:svgBlip xmlns:asvg="http://schemas.microsoft.com/office/drawing/2016/SVG/main" r:embed="rId18"/>
              </a:ext>
            </a:extLst>
          </a:blip>
          <a:stretch/>
        </p:blipFill>
        <p:spPr>
          <a:xfrm>
            <a:off x="5734050" y="2619375"/>
            <a:ext cx="142875" cy="104775"/>
          </a:xfrm>
          <a:prstGeom prst="rect">
            <a:avLst/>
          </a:prstGeom>
        </p:spPr>
      </p:pic>
      <p:sp>
        <p:nvSpPr>
          <p:cNvPr id="138" name="NO | Norway">
            <a:extLst>
              <a:ext uri="{FF2B5EF4-FFF2-40B4-BE49-F238E27FC236}">
                <a16:creationId xmlns:a16="http://schemas.microsoft.com/office/drawing/2014/main" id="{2B6DF54D-F879-4FBE-8BD0-C6173C050BD5}"/>
              </a:ext>
            </a:extLst>
          </p:cNvPr>
          <p:cNvSpPr>
            <a:spLocks noGrp="1"/>
          </p:cNvSpPr>
          <p:nvPr/>
        </p:nvSpPr>
        <p:spPr>
          <a:xfrm>
            <a:off x="5934075" y="260985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NO | Norway</a:t>
            </a:r>
          </a:p>
        </p:txBody>
      </p:sp>
      <p:sp>
        <p:nvSpPr>
          <p:cNvPr id="139" name="GridCore [fund U]">
            <a:extLst>
              <a:ext uri="{FF2B5EF4-FFF2-40B4-BE49-F238E27FC236}">
                <a16:creationId xmlns:a16="http://schemas.microsoft.com/office/drawing/2014/main" id="{63F2CA94-9213-4FF3-89CB-2852FECF3EFA}"/>
              </a:ext>
            </a:extLst>
          </p:cNvPr>
          <p:cNvSpPr>
            <a:spLocks noGrp="1"/>
          </p:cNvSpPr>
          <p:nvPr/>
        </p:nvSpPr>
        <p:spPr>
          <a:xfrm>
            <a:off x="5734050" y="275272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GridCore [fund U]</a:t>
            </a:r>
          </a:p>
        </p:txBody>
      </p:sp>
      <p:pic>
        <p:nvPicPr>
          <p:cNvPr id="140" name="Graphic 139">
            <a:extLst>
              <a:ext uri="{FF2B5EF4-FFF2-40B4-BE49-F238E27FC236}">
                <a16:creationId xmlns:a16="http://schemas.microsoft.com/office/drawing/2014/main" id="{734B3BF9-8A71-435C-AE2B-7E4FC86A191E}"/>
              </a:ext>
            </a:extLst>
          </p:cNvPr>
          <p:cNvPicPr>
            <a:picLocks noChangeAspect="1"/>
          </p:cNvPicPr>
          <p:nvPr/>
        </p:nvPicPr>
        <p:blipFill>
          <a:blip>
            <a:extLst>
              <a:ext uri="{96DAC541-7B7A-43D3-8B79-37D633B846F1}">
                <asvg:svgBlip xmlns:asvg="http://schemas.microsoft.com/office/drawing/2016/SVG/main" r:embed="rId19"/>
              </a:ext>
            </a:extLst>
          </a:blip>
          <a:stretch/>
        </p:blipFill>
        <p:spPr>
          <a:xfrm>
            <a:off x="5734050" y="2886075"/>
            <a:ext cx="142875" cy="104775"/>
          </a:xfrm>
          <a:prstGeom prst="rect">
            <a:avLst/>
          </a:prstGeom>
        </p:spPr>
      </p:pic>
      <p:sp>
        <p:nvSpPr>
          <p:cNvPr id="141" name="EE | Estonia">
            <a:extLst>
              <a:ext uri="{FF2B5EF4-FFF2-40B4-BE49-F238E27FC236}">
                <a16:creationId xmlns:a16="http://schemas.microsoft.com/office/drawing/2014/main" id="{5EF972D2-3CF2-41E2-A746-3718628FFB11}"/>
              </a:ext>
            </a:extLst>
          </p:cNvPr>
          <p:cNvSpPr>
            <a:spLocks noGrp="1"/>
          </p:cNvSpPr>
          <p:nvPr/>
        </p:nvSpPr>
        <p:spPr>
          <a:xfrm>
            <a:off x="5934075" y="287655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EE | Estonia</a:t>
            </a:r>
          </a:p>
        </p:txBody>
      </p:sp>
      <p:sp>
        <p:nvSpPr>
          <p:cNvPr id="142" name="Baltic Storage Platform [Mirova JV]">
            <a:extLst>
              <a:ext uri="{FF2B5EF4-FFF2-40B4-BE49-F238E27FC236}">
                <a16:creationId xmlns:a16="http://schemas.microsoft.com/office/drawing/2014/main" id="{C7118B0F-EC0E-4782-AE1B-0F35B32C4669}"/>
              </a:ext>
            </a:extLst>
          </p:cNvPr>
          <p:cNvSpPr>
            <a:spLocks noGrp="1"/>
          </p:cNvSpPr>
          <p:nvPr/>
        </p:nvSpPr>
        <p:spPr>
          <a:xfrm>
            <a:off x="5734050" y="301942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Baltic Storage Platform [Mirova JV]</a:t>
            </a:r>
          </a:p>
        </p:txBody>
      </p:sp>
      <p:pic>
        <p:nvPicPr>
          <p:cNvPr id="143" name="Graphic 142">
            <a:extLst>
              <a:ext uri="{FF2B5EF4-FFF2-40B4-BE49-F238E27FC236}">
                <a16:creationId xmlns:a16="http://schemas.microsoft.com/office/drawing/2014/main" id="{BFB0EDF5-670E-4CB6-9026-0DFC409C681C}"/>
              </a:ext>
            </a:extLst>
          </p:cNvPr>
          <p:cNvPicPr>
            <a:picLocks noChangeAspect="1"/>
          </p:cNvPicPr>
          <p:nvPr/>
        </p:nvPicPr>
        <p:blipFill>
          <a:blip>
            <a:extLst>
              <a:ext uri="{96DAC541-7B7A-43D3-8B79-37D633B846F1}">
                <asvg:svgBlip xmlns:asvg="http://schemas.microsoft.com/office/drawing/2016/SVG/main" r:embed="rId20"/>
              </a:ext>
            </a:extLst>
          </a:blip>
          <a:stretch/>
        </p:blipFill>
        <p:spPr>
          <a:xfrm>
            <a:off x="5734050" y="3152775"/>
            <a:ext cx="142875" cy="104775"/>
          </a:xfrm>
          <a:prstGeom prst="rect">
            <a:avLst/>
          </a:prstGeom>
        </p:spPr>
      </p:pic>
      <p:sp>
        <p:nvSpPr>
          <p:cNvPr id="144" name="LV | Latvia">
            <a:extLst>
              <a:ext uri="{FF2B5EF4-FFF2-40B4-BE49-F238E27FC236}">
                <a16:creationId xmlns:a16="http://schemas.microsoft.com/office/drawing/2014/main" id="{4EB8E2B9-C6D6-4094-B77B-D3FA311B20D1}"/>
              </a:ext>
            </a:extLst>
          </p:cNvPr>
          <p:cNvSpPr>
            <a:spLocks noGrp="1"/>
          </p:cNvSpPr>
          <p:nvPr/>
        </p:nvSpPr>
        <p:spPr>
          <a:xfrm>
            <a:off x="5934075" y="314325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LV | Latvia</a:t>
            </a:r>
          </a:p>
        </p:txBody>
      </p:sp>
      <p:sp>
        <p:nvSpPr>
          <p:cNvPr id="145" name="NGEN [fund U]">
            <a:extLst>
              <a:ext uri="{FF2B5EF4-FFF2-40B4-BE49-F238E27FC236}">
                <a16:creationId xmlns:a16="http://schemas.microsoft.com/office/drawing/2014/main" id="{60620ED0-1E2F-47FB-9697-EFBC476FE1C9}"/>
              </a:ext>
            </a:extLst>
          </p:cNvPr>
          <p:cNvSpPr>
            <a:spLocks noGrp="1"/>
          </p:cNvSpPr>
          <p:nvPr/>
        </p:nvSpPr>
        <p:spPr>
          <a:xfrm>
            <a:off x="5734050" y="328612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NGEN [fund U]</a:t>
            </a:r>
          </a:p>
        </p:txBody>
      </p:sp>
      <p:pic>
        <p:nvPicPr>
          <p:cNvPr id="146" name="Graphic 145">
            <a:extLst>
              <a:ext uri="{FF2B5EF4-FFF2-40B4-BE49-F238E27FC236}">
                <a16:creationId xmlns:a16="http://schemas.microsoft.com/office/drawing/2014/main" id="{597B644C-4DE9-491A-8B91-EE8BC6C99530}"/>
              </a:ext>
            </a:extLst>
          </p:cNvPr>
          <p:cNvPicPr>
            <a:picLocks noChangeAspect="1"/>
          </p:cNvPicPr>
          <p:nvPr/>
        </p:nvPicPr>
        <p:blipFill>
          <a:blip>
            <a:extLst>
              <a:ext uri="{96DAC541-7B7A-43D3-8B79-37D633B846F1}">
                <asvg:svgBlip xmlns:asvg="http://schemas.microsoft.com/office/drawing/2016/SVG/main" r:embed="rId21"/>
              </a:ext>
            </a:extLst>
          </a:blip>
          <a:stretch/>
        </p:blipFill>
        <p:spPr>
          <a:xfrm>
            <a:off x="5734050" y="3419475"/>
            <a:ext cx="142875" cy="104775"/>
          </a:xfrm>
          <a:prstGeom prst="rect">
            <a:avLst/>
          </a:prstGeom>
        </p:spPr>
      </p:pic>
      <p:sp>
        <p:nvSpPr>
          <p:cNvPr id="147" name="LT | Lithuania">
            <a:extLst>
              <a:ext uri="{FF2B5EF4-FFF2-40B4-BE49-F238E27FC236}">
                <a16:creationId xmlns:a16="http://schemas.microsoft.com/office/drawing/2014/main" id="{DD23E72A-3840-43EF-ACC6-EDC74556F1E2}"/>
              </a:ext>
            </a:extLst>
          </p:cNvPr>
          <p:cNvSpPr>
            <a:spLocks noGrp="1"/>
          </p:cNvSpPr>
          <p:nvPr/>
        </p:nvSpPr>
        <p:spPr>
          <a:xfrm>
            <a:off x="5934075" y="340995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LT | Lithuania</a:t>
            </a:r>
          </a:p>
        </p:txBody>
      </p:sp>
      <p:sp>
        <p:nvSpPr>
          <p:cNvPr id="148" name="Ignitis [state-backed listed group]">
            <a:extLst>
              <a:ext uri="{FF2B5EF4-FFF2-40B4-BE49-F238E27FC236}">
                <a16:creationId xmlns:a16="http://schemas.microsoft.com/office/drawing/2014/main" id="{00A16E30-E347-4057-B59C-E0BAE1624906}"/>
              </a:ext>
            </a:extLst>
          </p:cNvPr>
          <p:cNvSpPr>
            <a:spLocks noGrp="1"/>
          </p:cNvSpPr>
          <p:nvPr/>
        </p:nvSpPr>
        <p:spPr>
          <a:xfrm>
            <a:off x="5734050" y="355282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Ignitis [state-backed listed group]</a:t>
            </a:r>
          </a:p>
        </p:txBody>
      </p:sp>
      <p:pic>
        <p:nvPicPr>
          <p:cNvPr id="149" name="Graphic 148">
            <a:extLst>
              <a:ext uri="{FF2B5EF4-FFF2-40B4-BE49-F238E27FC236}">
                <a16:creationId xmlns:a16="http://schemas.microsoft.com/office/drawing/2014/main" id="{43A8D318-29D4-4088-91A8-7D880B3F55F7}"/>
              </a:ext>
            </a:extLst>
          </p:cNvPr>
          <p:cNvPicPr>
            <a:picLocks noChangeAspect="1"/>
          </p:cNvPicPr>
          <p:nvPr/>
        </p:nvPicPr>
        <p:blipFill>
          <a:blip>
            <a:extLst>
              <a:ext uri="{96DAC541-7B7A-43D3-8B79-37D633B846F1}">
                <asvg:svgBlip xmlns:asvg="http://schemas.microsoft.com/office/drawing/2016/SVG/main" r:embed="rId22"/>
              </a:ext>
            </a:extLst>
          </a:blip>
          <a:stretch/>
        </p:blipFill>
        <p:spPr>
          <a:xfrm>
            <a:off x="5734050" y="3686175"/>
            <a:ext cx="142875" cy="104775"/>
          </a:xfrm>
          <a:prstGeom prst="rect">
            <a:avLst/>
          </a:prstGeom>
        </p:spPr>
      </p:pic>
      <p:sp>
        <p:nvSpPr>
          <p:cNvPr id="150" name="PL | Poland">
            <a:extLst>
              <a:ext uri="{FF2B5EF4-FFF2-40B4-BE49-F238E27FC236}">
                <a16:creationId xmlns:a16="http://schemas.microsoft.com/office/drawing/2014/main" id="{42B50F2B-D44A-4CD2-BC70-0433BDEE10A7}"/>
              </a:ext>
            </a:extLst>
          </p:cNvPr>
          <p:cNvSpPr>
            <a:spLocks noGrp="1"/>
          </p:cNvSpPr>
          <p:nvPr/>
        </p:nvSpPr>
        <p:spPr>
          <a:xfrm>
            <a:off x="5934075" y="367665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PL | Poland</a:t>
            </a:r>
          </a:p>
        </p:txBody>
      </p:sp>
      <p:sp>
        <p:nvSpPr>
          <p:cNvPr id="151" name="OX2 [EQT VI]&#10;Gore Street [GS EU]">
            <a:extLst>
              <a:ext uri="{FF2B5EF4-FFF2-40B4-BE49-F238E27FC236}">
                <a16:creationId xmlns:a16="http://schemas.microsoft.com/office/drawing/2014/main" id="{D6DB50DB-6CC2-48D9-AA28-D2BAD1982C3F}"/>
              </a:ext>
            </a:extLst>
          </p:cNvPr>
          <p:cNvSpPr>
            <a:spLocks noGrp="1"/>
          </p:cNvSpPr>
          <p:nvPr/>
        </p:nvSpPr>
        <p:spPr>
          <a:xfrm>
            <a:off x="5734050" y="3819525"/>
            <a:ext cx="1847850" cy="247650"/>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OX2 [EQT VI]</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Gore Street [GS EU]</a:t>
            </a:r>
          </a:p>
        </p:txBody>
      </p:sp>
      <p:pic>
        <p:nvPicPr>
          <p:cNvPr id="152" name="Graphic 151">
            <a:extLst>
              <a:ext uri="{FF2B5EF4-FFF2-40B4-BE49-F238E27FC236}">
                <a16:creationId xmlns:a16="http://schemas.microsoft.com/office/drawing/2014/main" id="{46F467F9-5A53-4C4F-8D90-CB5BF0D0D42E}"/>
              </a:ext>
            </a:extLst>
          </p:cNvPr>
          <p:cNvPicPr>
            <a:picLocks noChangeAspect="1"/>
          </p:cNvPicPr>
          <p:nvPr/>
        </p:nvPicPr>
        <p:blipFill>
          <a:blip>
            <a:extLst>
              <a:ext uri="{96DAC541-7B7A-43D3-8B79-37D633B846F1}">
                <asvg:svgBlip xmlns:asvg="http://schemas.microsoft.com/office/drawing/2016/SVG/main" r:embed="rId23"/>
              </a:ext>
            </a:extLst>
          </a:blip>
          <a:stretch/>
        </p:blipFill>
        <p:spPr>
          <a:xfrm>
            <a:off x="5734050" y="4076700"/>
            <a:ext cx="142875" cy="104775"/>
          </a:xfrm>
          <a:prstGeom prst="rect">
            <a:avLst/>
          </a:prstGeom>
        </p:spPr>
      </p:pic>
      <p:sp>
        <p:nvSpPr>
          <p:cNvPr id="153" name="DE | Germany">
            <a:extLst>
              <a:ext uri="{FF2B5EF4-FFF2-40B4-BE49-F238E27FC236}">
                <a16:creationId xmlns:a16="http://schemas.microsoft.com/office/drawing/2014/main" id="{E4D1DA26-CDC9-4F72-A2D5-711125BA57CD}"/>
              </a:ext>
            </a:extLst>
          </p:cNvPr>
          <p:cNvSpPr>
            <a:spLocks noGrp="1"/>
          </p:cNvSpPr>
          <p:nvPr/>
        </p:nvSpPr>
        <p:spPr>
          <a:xfrm>
            <a:off x="5934075" y="4067175"/>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DE | Germany</a:t>
            </a:r>
          </a:p>
        </p:txBody>
      </p:sp>
      <p:sp>
        <p:nvSpPr>
          <p:cNvPr id="154" name="Zelestra [EQT V]&#10;Zenobē [KKR / Infracapital]&#10;Alpiq [Swiss utiliti">
            <a:extLst>
              <a:ext uri="{FF2B5EF4-FFF2-40B4-BE49-F238E27FC236}">
                <a16:creationId xmlns:a16="http://schemas.microsoft.com/office/drawing/2014/main" id="{4897E5F6-09EB-4984-994B-C9CFE167E89E}"/>
              </a:ext>
            </a:extLst>
          </p:cNvPr>
          <p:cNvSpPr>
            <a:spLocks noGrp="1"/>
          </p:cNvSpPr>
          <p:nvPr/>
        </p:nvSpPr>
        <p:spPr>
          <a:xfrm>
            <a:off x="5734050" y="4210050"/>
            <a:ext cx="1847850" cy="37147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Zelestra [EQT V]</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Zenobē [KKR / Infracapital]</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RWE [listed] · Alpiq [Swiss]</a:t>
            </a:r>
          </a:p>
        </p:txBody>
      </p:sp>
      <p:pic>
        <p:nvPicPr>
          <p:cNvPr id="155" name="Graphic 154">
            <a:extLst>
              <a:ext uri="{FF2B5EF4-FFF2-40B4-BE49-F238E27FC236}">
                <a16:creationId xmlns:a16="http://schemas.microsoft.com/office/drawing/2014/main" id="{31641F09-092B-4F4A-90A5-919ADA693CAF}"/>
              </a:ext>
            </a:extLst>
          </p:cNvPr>
          <p:cNvPicPr>
            <a:picLocks noChangeAspect="1"/>
          </p:cNvPicPr>
          <p:nvPr/>
        </p:nvPicPr>
        <p:blipFill>
          <a:blip>
            <a:extLst>
              <a:ext uri="{96DAC541-7B7A-43D3-8B79-37D633B846F1}">
                <asvg:svgBlip xmlns:asvg="http://schemas.microsoft.com/office/drawing/2016/SVG/main" r:embed="rId24"/>
              </a:ext>
            </a:extLst>
          </a:blip>
          <a:stretch/>
        </p:blipFill>
        <p:spPr>
          <a:xfrm>
            <a:off x="5734050" y="4591050"/>
            <a:ext cx="142875" cy="104775"/>
          </a:xfrm>
          <a:prstGeom prst="rect">
            <a:avLst/>
          </a:prstGeom>
        </p:spPr>
      </p:pic>
      <p:sp>
        <p:nvSpPr>
          <p:cNvPr id="156" name="IT | Italy">
            <a:extLst>
              <a:ext uri="{FF2B5EF4-FFF2-40B4-BE49-F238E27FC236}">
                <a16:creationId xmlns:a16="http://schemas.microsoft.com/office/drawing/2014/main" id="{5A73F8EF-93E2-47FF-B36F-89DC95F9D3E2}"/>
              </a:ext>
            </a:extLst>
          </p:cNvPr>
          <p:cNvSpPr>
            <a:spLocks noGrp="1"/>
          </p:cNvSpPr>
          <p:nvPr/>
        </p:nvSpPr>
        <p:spPr>
          <a:xfrm>
            <a:off x="5934075" y="4581525"/>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IT | Italy</a:t>
            </a:r>
          </a:p>
        </p:txBody>
      </p:sp>
      <p:sp>
        <p:nvSpPr>
          <p:cNvPr id="157" name="ContourGlobal [KKR]&#10;Zelestra [EQT V] · OX2 [EQT VI]&#10;Absolute Ener">
            <a:extLst>
              <a:ext uri="{FF2B5EF4-FFF2-40B4-BE49-F238E27FC236}">
                <a16:creationId xmlns:a16="http://schemas.microsoft.com/office/drawing/2014/main" id="{C3E98B27-1446-4FE6-B335-F91CB3F4C8D1}"/>
              </a:ext>
            </a:extLst>
          </p:cNvPr>
          <p:cNvSpPr>
            <a:spLocks noGrp="1"/>
          </p:cNvSpPr>
          <p:nvPr/>
        </p:nvSpPr>
        <p:spPr>
          <a:xfrm>
            <a:off x="5734050" y="4724400"/>
            <a:ext cx="1847850" cy="495300"/>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Enel / ELF [Sosteneo 49%]</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ContourGlobal [KKR]</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Zelestra [EQT V] · OX2 [EQT VI]</a:t>
            </a:r>
          </a:p>
          <a:p>
            <a:pPr>
              <a:buNone/>
              <a:defRPr sz="829" b="0">
                <a:solidFill>
                  <a:srgbClr val="07163E"/>
                </a:solidFill>
                <a:latin typeface="Calibri"/>
                <a:ea typeface="Calibri"/>
                <a:cs typeface="Calibri"/>
              </a:defRPr>
            </a:pPr>
            <a:r>
              <a:rPr sz="829" b="0">
                <a:solidFill>
                  <a:srgbClr val="07163E"/>
                </a:solidFill>
                <a:latin typeface="Calibri"/>
                <a:ea typeface="Calibri"/>
                <a:cs typeface="Calibri"/>
              </a:rPr>
              <a:t>AE [I Squared] · Sonnedix [JPM]</a:t>
            </a:r>
          </a:p>
        </p:txBody>
      </p:sp>
      <p:pic>
        <p:nvPicPr>
          <p:cNvPr id="158" name="Graphic 157">
            <a:extLst>
              <a:ext uri="{FF2B5EF4-FFF2-40B4-BE49-F238E27FC236}">
                <a16:creationId xmlns:a16="http://schemas.microsoft.com/office/drawing/2014/main" id="{91BB5D2B-1686-4412-B23C-B4380DE75373}"/>
              </a:ext>
            </a:extLst>
          </p:cNvPr>
          <p:cNvPicPr>
            <a:picLocks noChangeAspect="1"/>
          </p:cNvPicPr>
          <p:nvPr/>
        </p:nvPicPr>
        <p:blipFill>
          <a:blip>
            <a:extLst>
              <a:ext uri="{96DAC541-7B7A-43D3-8B79-37D633B846F1}">
                <asvg:svgBlip xmlns:asvg="http://schemas.microsoft.com/office/drawing/2016/SVG/main" r:embed="rId25"/>
              </a:ext>
            </a:extLst>
          </a:blip>
          <a:stretch/>
        </p:blipFill>
        <p:spPr>
          <a:xfrm>
            <a:off x="5734050" y="5229225"/>
            <a:ext cx="142875" cy="104775"/>
          </a:xfrm>
          <a:prstGeom prst="rect">
            <a:avLst/>
          </a:prstGeom>
        </p:spPr>
      </p:pic>
      <p:sp>
        <p:nvSpPr>
          <p:cNvPr id="159" name="RO | Romania">
            <a:extLst>
              <a:ext uri="{FF2B5EF4-FFF2-40B4-BE49-F238E27FC236}">
                <a16:creationId xmlns:a16="http://schemas.microsoft.com/office/drawing/2014/main" id="{5098F953-050C-48C6-A7EE-7CDAECBD3130}"/>
              </a:ext>
            </a:extLst>
          </p:cNvPr>
          <p:cNvSpPr>
            <a:spLocks noGrp="1"/>
          </p:cNvSpPr>
          <p:nvPr/>
        </p:nvSpPr>
        <p:spPr>
          <a:xfrm>
            <a:off x="5934075" y="521970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RO | Romania</a:t>
            </a:r>
          </a:p>
        </p:txBody>
      </p:sp>
      <p:sp>
        <p:nvSpPr>
          <p:cNvPr id="160" name="PPC / METLEN [listed-group JV]">
            <a:extLst>
              <a:ext uri="{FF2B5EF4-FFF2-40B4-BE49-F238E27FC236}">
                <a16:creationId xmlns:a16="http://schemas.microsoft.com/office/drawing/2014/main" id="{E47BD01A-2D36-46C2-9283-48064018F08D}"/>
              </a:ext>
            </a:extLst>
          </p:cNvPr>
          <p:cNvSpPr>
            <a:spLocks noGrp="1"/>
          </p:cNvSpPr>
          <p:nvPr/>
        </p:nvSpPr>
        <p:spPr>
          <a:xfrm>
            <a:off x="5734050" y="536257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PPC / METLEN [listed-group JV]</a:t>
            </a:r>
          </a:p>
        </p:txBody>
      </p:sp>
      <p:pic>
        <p:nvPicPr>
          <p:cNvPr id="161" name="Graphic 160">
            <a:extLst>
              <a:ext uri="{FF2B5EF4-FFF2-40B4-BE49-F238E27FC236}">
                <a16:creationId xmlns:a16="http://schemas.microsoft.com/office/drawing/2014/main" id="{136442F8-D75B-417E-97E6-B704970182C5}"/>
              </a:ext>
            </a:extLst>
          </p:cNvPr>
          <p:cNvPicPr>
            <a:picLocks noChangeAspect="1"/>
          </p:cNvPicPr>
          <p:nvPr/>
        </p:nvPicPr>
        <p:blipFill>
          <a:blip>
            <a:extLst>
              <a:ext uri="{96DAC541-7B7A-43D3-8B79-37D633B846F1}">
                <asvg:svgBlip xmlns:asvg="http://schemas.microsoft.com/office/drawing/2016/SVG/main" r:embed="rId26"/>
              </a:ext>
            </a:extLst>
          </a:blip>
          <a:stretch/>
        </p:blipFill>
        <p:spPr>
          <a:xfrm>
            <a:off x="5734050" y="5495925"/>
            <a:ext cx="142875" cy="104775"/>
          </a:xfrm>
          <a:prstGeom prst="rect">
            <a:avLst/>
          </a:prstGeom>
        </p:spPr>
      </p:pic>
      <p:sp>
        <p:nvSpPr>
          <p:cNvPr id="162" name="BG | Bulgaria">
            <a:extLst>
              <a:ext uri="{FF2B5EF4-FFF2-40B4-BE49-F238E27FC236}">
                <a16:creationId xmlns:a16="http://schemas.microsoft.com/office/drawing/2014/main" id="{8F1D0E3F-C6D0-4301-9330-E0E14C3C61B8}"/>
              </a:ext>
            </a:extLst>
          </p:cNvPr>
          <p:cNvSpPr>
            <a:spLocks noGrp="1"/>
          </p:cNvSpPr>
          <p:nvPr/>
        </p:nvSpPr>
        <p:spPr>
          <a:xfrm>
            <a:off x="5934075" y="548640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BG | Bulgaria</a:t>
            </a:r>
          </a:p>
        </p:txBody>
      </p:sp>
      <p:sp>
        <p:nvSpPr>
          <p:cNvPr id="163" name="ContourGlobal [KKR]">
            <a:extLst>
              <a:ext uri="{FF2B5EF4-FFF2-40B4-BE49-F238E27FC236}">
                <a16:creationId xmlns:a16="http://schemas.microsoft.com/office/drawing/2014/main" id="{00E61A59-4EF7-4BA6-9B15-CACE28BA3338}"/>
              </a:ext>
            </a:extLst>
          </p:cNvPr>
          <p:cNvSpPr>
            <a:spLocks noGrp="1"/>
          </p:cNvSpPr>
          <p:nvPr/>
        </p:nvSpPr>
        <p:spPr>
          <a:xfrm>
            <a:off x="5734050" y="562927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ContourGlobal [KKR]</a:t>
            </a:r>
          </a:p>
        </p:txBody>
      </p:sp>
      <p:pic>
        <p:nvPicPr>
          <p:cNvPr id="164" name="Graphic 163">
            <a:extLst>
              <a:ext uri="{FF2B5EF4-FFF2-40B4-BE49-F238E27FC236}">
                <a16:creationId xmlns:a16="http://schemas.microsoft.com/office/drawing/2014/main" id="{41C7219E-D951-4BF9-BE68-9006AA59C51C}"/>
              </a:ext>
            </a:extLst>
          </p:cNvPr>
          <p:cNvPicPr>
            <a:picLocks noChangeAspect="1"/>
          </p:cNvPicPr>
          <p:nvPr/>
        </p:nvPicPr>
        <p:blipFill>
          <a:blip>
            <a:extLst>
              <a:ext uri="{96DAC541-7B7A-43D3-8B79-37D633B846F1}">
                <asvg:svgBlip xmlns:asvg="http://schemas.microsoft.com/office/drawing/2016/SVG/main" r:embed="rId27"/>
              </a:ext>
            </a:extLst>
          </a:blip>
          <a:stretch/>
        </p:blipFill>
        <p:spPr>
          <a:xfrm>
            <a:off x="5734050" y="5762625"/>
            <a:ext cx="142875" cy="104775"/>
          </a:xfrm>
          <a:prstGeom prst="rect">
            <a:avLst/>
          </a:prstGeom>
        </p:spPr>
      </p:pic>
      <p:sp>
        <p:nvSpPr>
          <p:cNvPr id="165" name="HU | Hungary">
            <a:extLst>
              <a:ext uri="{FF2B5EF4-FFF2-40B4-BE49-F238E27FC236}">
                <a16:creationId xmlns:a16="http://schemas.microsoft.com/office/drawing/2014/main" id="{0A211333-1AA7-4AD4-9FFE-11E4B14783C0}"/>
              </a:ext>
            </a:extLst>
          </p:cNvPr>
          <p:cNvSpPr>
            <a:spLocks noGrp="1"/>
          </p:cNvSpPr>
          <p:nvPr/>
        </p:nvSpPr>
        <p:spPr>
          <a:xfrm>
            <a:off x="5934075" y="575310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HU | Hungary</a:t>
            </a:r>
          </a:p>
        </p:txBody>
      </p:sp>
      <p:sp>
        <p:nvSpPr>
          <p:cNvPr id="166" name="Greenvolt [KKR]">
            <a:extLst>
              <a:ext uri="{FF2B5EF4-FFF2-40B4-BE49-F238E27FC236}">
                <a16:creationId xmlns:a16="http://schemas.microsoft.com/office/drawing/2014/main" id="{D9376F62-278A-4817-B19F-3CAB7DB6CC23}"/>
              </a:ext>
            </a:extLst>
          </p:cNvPr>
          <p:cNvSpPr>
            <a:spLocks noGrp="1"/>
          </p:cNvSpPr>
          <p:nvPr/>
        </p:nvSpPr>
        <p:spPr>
          <a:xfrm>
            <a:off x="5734050" y="589597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Greenvolt [KKR]</a:t>
            </a:r>
          </a:p>
        </p:txBody>
      </p:sp>
      <p:pic>
        <p:nvPicPr>
          <p:cNvPr id="167" name="Graphic 166">
            <a:extLst>
              <a:ext uri="{FF2B5EF4-FFF2-40B4-BE49-F238E27FC236}">
                <a16:creationId xmlns:a16="http://schemas.microsoft.com/office/drawing/2014/main" id="{649C2700-C72E-488F-BFFE-E37F546233C3}"/>
              </a:ext>
            </a:extLst>
          </p:cNvPr>
          <p:cNvPicPr>
            <a:picLocks noChangeAspect="1"/>
          </p:cNvPicPr>
          <p:nvPr/>
        </p:nvPicPr>
        <p:blipFill>
          <a:blip>
            <a:extLst>
              <a:ext uri="{96DAC541-7B7A-43D3-8B79-37D633B846F1}">
                <asvg:svgBlip xmlns:asvg="http://schemas.microsoft.com/office/drawing/2016/SVG/main" r:embed="rId28"/>
              </a:ext>
            </a:extLst>
          </a:blip>
          <a:stretch/>
        </p:blipFill>
        <p:spPr>
          <a:xfrm>
            <a:off x="5734050" y="6029325"/>
            <a:ext cx="142875" cy="104775"/>
          </a:xfrm>
          <a:prstGeom prst="rect">
            <a:avLst/>
          </a:prstGeom>
        </p:spPr>
      </p:pic>
      <p:sp>
        <p:nvSpPr>
          <p:cNvPr id="168" name="GR | Greece">
            <a:extLst>
              <a:ext uri="{FF2B5EF4-FFF2-40B4-BE49-F238E27FC236}">
                <a16:creationId xmlns:a16="http://schemas.microsoft.com/office/drawing/2014/main" id="{19F42171-1596-4E54-8A93-91056FAEAE10}"/>
              </a:ext>
            </a:extLst>
          </p:cNvPr>
          <p:cNvSpPr>
            <a:spLocks noGrp="1"/>
          </p:cNvSpPr>
          <p:nvPr/>
        </p:nvSpPr>
        <p:spPr>
          <a:xfrm>
            <a:off x="5934075" y="6019800"/>
            <a:ext cx="1647825" cy="142875"/>
          </a:xfrm>
          <a:prstGeom prst="rect">
            <a:avLst/>
          </a:prstGeom>
          <a:noFill/>
          <a:ln w="0">
            <a:noFill/>
          </a:ln>
        </p:spPr>
        <p:txBody>
          <a:bodyPr wrap="square" lIns="0" tIns="0" rIns="0" bIns="0" anchor="t">
            <a:noAutofit/>
          </a:bodyPr>
          <a:lstStyle>
            <a:defPPr>
              <a:defRPr sz="907" b="1">
                <a:solidFill>
                  <a:srgbClr val="125E93"/>
                </a:solidFill>
                <a:latin typeface="Calibri"/>
                <a:ea typeface="Calibri"/>
                <a:cs typeface="Calibri"/>
              </a:defRPr>
            </a:defPPr>
            <a:lvl1pPr>
              <a:buNone/>
              <a:defRPr sz="907" b="1">
                <a:solidFill>
                  <a:srgbClr val="125E93"/>
                </a:solidFill>
                <a:latin typeface="Calibri"/>
                <a:ea typeface="Calibri"/>
                <a:cs typeface="Calibri"/>
              </a:defRPr>
            </a:lvl1pPr>
            <a:lvl2pPr>
              <a:buNone/>
              <a:defRPr sz="907" b="1">
                <a:solidFill>
                  <a:srgbClr val="125E93"/>
                </a:solidFill>
                <a:latin typeface="Calibri"/>
                <a:ea typeface="Calibri"/>
                <a:cs typeface="Calibri"/>
              </a:defRPr>
            </a:lvl2pPr>
            <a:lvl3pPr>
              <a:buNone/>
              <a:defRPr sz="907" b="1">
                <a:solidFill>
                  <a:srgbClr val="125E93"/>
                </a:solidFill>
                <a:latin typeface="Calibri"/>
                <a:ea typeface="Calibri"/>
                <a:cs typeface="Calibri"/>
              </a:defRPr>
            </a:lvl3pPr>
            <a:lvl4pPr>
              <a:buNone/>
              <a:defRPr sz="907" b="1">
                <a:solidFill>
                  <a:srgbClr val="125E93"/>
                </a:solidFill>
                <a:latin typeface="Calibri"/>
                <a:ea typeface="Calibri"/>
                <a:cs typeface="Calibri"/>
              </a:defRPr>
            </a:lvl4pPr>
            <a:lvl5pPr>
              <a:buNone/>
              <a:defRPr sz="907" b="1">
                <a:solidFill>
                  <a:srgbClr val="125E93"/>
                </a:solidFill>
                <a:latin typeface="Calibri"/>
                <a:ea typeface="Calibri"/>
                <a:cs typeface="Calibri"/>
              </a:defRPr>
            </a:lvl5pPr>
            <a:lvl6pPr>
              <a:buNone/>
              <a:defRPr sz="907" b="1">
                <a:solidFill>
                  <a:srgbClr val="125E93"/>
                </a:solidFill>
                <a:latin typeface="Calibri"/>
                <a:ea typeface="Calibri"/>
                <a:cs typeface="Calibri"/>
              </a:defRPr>
            </a:lvl6pPr>
            <a:lvl7pPr>
              <a:buNone/>
              <a:defRPr sz="907" b="1">
                <a:solidFill>
                  <a:srgbClr val="125E93"/>
                </a:solidFill>
                <a:latin typeface="Calibri"/>
                <a:ea typeface="Calibri"/>
                <a:cs typeface="Calibri"/>
              </a:defRPr>
            </a:lvl7pPr>
            <a:lvl8pPr>
              <a:buNone/>
              <a:defRPr sz="907" b="1">
                <a:solidFill>
                  <a:srgbClr val="125E93"/>
                </a:solidFill>
                <a:latin typeface="Calibri"/>
                <a:ea typeface="Calibri"/>
                <a:cs typeface="Calibri"/>
              </a:defRPr>
            </a:lvl8pPr>
            <a:lvl9pPr>
              <a:buNone/>
              <a:defRPr sz="907" b="1">
                <a:solidFill>
                  <a:srgbClr val="125E93"/>
                </a:solidFill>
                <a:latin typeface="Calibri"/>
                <a:ea typeface="Calibri"/>
                <a:cs typeface="Calibri"/>
              </a:defRPr>
            </a:lvl9pPr>
          </a:lstStyle>
          <a:p>
            <a:pPr>
              <a:buNone/>
              <a:defRPr sz="907" b="1">
                <a:solidFill>
                  <a:srgbClr val="125E93"/>
                </a:solidFill>
                <a:latin typeface="Calibri"/>
                <a:ea typeface="Calibri"/>
                <a:cs typeface="Calibri"/>
              </a:defRPr>
            </a:pPr>
            <a:r>
              <a:rPr sz="907" b="1">
                <a:solidFill>
                  <a:srgbClr val="125E93"/>
                </a:solidFill>
                <a:latin typeface="Calibri"/>
                <a:ea typeface="Calibri"/>
                <a:cs typeface="Calibri"/>
              </a:rPr>
              <a:t>GR | Greece</a:t>
            </a:r>
          </a:p>
        </p:txBody>
      </p:sp>
      <p:sp>
        <p:nvSpPr>
          <p:cNvPr id="169" name="ContourGlobal [KKR]">
            <a:extLst>
              <a:ext uri="{FF2B5EF4-FFF2-40B4-BE49-F238E27FC236}">
                <a16:creationId xmlns:a16="http://schemas.microsoft.com/office/drawing/2014/main" id="{596989FF-5EE9-4687-AACC-0B488D4DF9CC}"/>
              </a:ext>
            </a:extLst>
          </p:cNvPr>
          <p:cNvSpPr>
            <a:spLocks noGrp="1"/>
          </p:cNvSpPr>
          <p:nvPr/>
        </p:nvSpPr>
        <p:spPr>
          <a:xfrm>
            <a:off x="5734050" y="6162675"/>
            <a:ext cx="1847850" cy="123825"/>
          </a:xfrm>
          <a:prstGeom prst="rect">
            <a:avLst/>
          </a:prstGeom>
          <a:noFill/>
          <a:ln w="0">
            <a:noFill/>
          </a:ln>
        </p:spPr>
        <p:txBody>
          <a:bodyPr wrap="square" lIns="0" tIns="0" rIns="0" bIns="0" anchor="t">
            <a:noAutofit/>
          </a:bodyPr>
          <a:lstStyle>
            <a:defPPr>
              <a:defRPr sz="829" b="0">
                <a:solidFill>
                  <a:srgbClr val="07163E"/>
                </a:solidFill>
                <a:latin typeface="Calibri"/>
                <a:ea typeface="Calibri"/>
                <a:cs typeface="Calibri"/>
              </a:defRPr>
            </a:defPPr>
            <a:lvl1pPr>
              <a:buNone/>
              <a:defRPr sz="829" b="0">
                <a:solidFill>
                  <a:srgbClr val="07163E"/>
                </a:solidFill>
                <a:latin typeface="Calibri"/>
                <a:ea typeface="Calibri"/>
                <a:cs typeface="Calibri"/>
              </a:defRPr>
            </a:lvl1pPr>
            <a:lvl2pPr>
              <a:buNone/>
              <a:defRPr sz="829" b="0">
                <a:solidFill>
                  <a:srgbClr val="07163E"/>
                </a:solidFill>
                <a:latin typeface="Calibri"/>
                <a:ea typeface="Calibri"/>
                <a:cs typeface="Calibri"/>
              </a:defRPr>
            </a:lvl2pPr>
            <a:lvl3pPr>
              <a:buNone/>
              <a:defRPr sz="829" b="0">
                <a:solidFill>
                  <a:srgbClr val="07163E"/>
                </a:solidFill>
                <a:latin typeface="Calibri"/>
                <a:ea typeface="Calibri"/>
                <a:cs typeface="Calibri"/>
              </a:defRPr>
            </a:lvl3pPr>
            <a:lvl4pPr>
              <a:buNone/>
              <a:defRPr sz="829" b="0">
                <a:solidFill>
                  <a:srgbClr val="07163E"/>
                </a:solidFill>
                <a:latin typeface="Calibri"/>
                <a:ea typeface="Calibri"/>
                <a:cs typeface="Calibri"/>
              </a:defRPr>
            </a:lvl4pPr>
            <a:lvl5pPr>
              <a:buNone/>
              <a:defRPr sz="829" b="0">
                <a:solidFill>
                  <a:srgbClr val="07163E"/>
                </a:solidFill>
                <a:latin typeface="Calibri"/>
                <a:ea typeface="Calibri"/>
                <a:cs typeface="Calibri"/>
              </a:defRPr>
            </a:lvl5pPr>
            <a:lvl6pPr>
              <a:buNone/>
              <a:defRPr sz="829" b="0">
                <a:solidFill>
                  <a:srgbClr val="07163E"/>
                </a:solidFill>
                <a:latin typeface="Calibri"/>
                <a:ea typeface="Calibri"/>
                <a:cs typeface="Calibri"/>
              </a:defRPr>
            </a:lvl6pPr>
            <a:lvl7pPr>
              <a:buNone/>
              <a:defRPr sz="829" b="0">
                <a:solidFill>
                  <a:srgbClr val="07163E"/>
                </a:solidFill>
                <a:latin typeface="Calibri"/>
                <a:ea typeface="Calibri"/>
                <a:cs typeface="Calibri"/>
              </a:defRPr>
            </a:lvl7pPr>
            <a:lvl8pPr>
              <a:buNone/>
              <a:defRPr sz="829" b="0">
                <a:solidFill>
                  <a:srgbClr val="07163E"/>
                </a:solidFill>
                <a:latin typeface="Calibri"/>
                <a:ea typeface="Calibri"/>
                <a:cs typeface="Calibri"/>
              </a:defRPr>
            </a:lvl8pPr>
            <a:lvl9pPr>
              <a:buNone/>
              <a:defRPr sz="829" b="0">
                <a:solidFill>
                  <a:srgbClr val="07163E"/>
                </a:solidFill>
                <a:latin typeface="Calibri"/>
                <a:ea typeface="Calibri"/>
                <a:cs typeface="Calibri"/>
              </a:defRPr>
            </a:lvl9pPr>
          </a:lstStyle>
          <a:p>
            <a:pPr>
              <a:buNone/>
              <a:defRPr sz="829" b="0">
                <a:solidFill>
                  <a:srgbClr val="07163E"/>
                </a:solidFill>
                <a:latin typeface="Calibri"/>
                <a:ea typeface="Calibri"/>
                <a:cs typeface="Calibri"/>
              </a:defRPr>
            </a:pPr>
            <a:r>
              <a:rPr sz="829" b="0">
                <a:solidFill>
                  <a:srgbClr val="07163E"/>
                </a:solidFill>
                <a:latin typeface="Calibri"/>
                <a:ea typeface="Calibri"/>
                <a:cs typeface="Calibri"/>
              </a:rPr>
              <a:t>ContourGlobal [KKR]</a:t>
            </a:r>
          </a:p>
        </p:txBody>
      </p:sp>
      <p:sp>
        <p:nvSpPr>
          <p:cNvPr id="212" name="U: capital / investor not verified. Grey: country project-owner e">
            <a:extLst>
              <a:ext uri="{FF2B5EF4-FFF2-40B4-BE49-F238E27FC236}">
                <a16:creationId xmlns:a16="http://schemas.microsoft.com/office/drawing/2014/main" id="{932422BE-7FC5-407E-B72A-4EDCB8C29CFF}"/>
              </a:ext>
            </a:extLst>
          </p:cNvPr>
          <p:cNvSpPr>
            <a:spLocks noGrp="1"/>
          </p:cNvSpPr>
          <p:nvPr/>
        </p:nvSpPr>
        <p:spPr>
          <a:xfrm>
            <a:off x="457200" y="6353175"/>
            <a:ext cx="11277600" cy="104775"/>
          </a:xfrm>
          <a:prstGeom prst="rect">
            <a:avLst/>
          </a:prstGeom>
          <a:noFill/>
          <a:ln w="0">
            <a:noFill/>
          </a:ln>
        </p:spPr>
        <p:txBody>
          <a:bodyPr wrap="square" lIns="0" tIns="0" rIns="0" bIns="0" anchor="t">
            <a:noAutofit/>
          </a:bodyPr>
          <a:lstStyle>
            <a:defPPr>
              <a:defRPr sz="720" b="0">
                <a:solidFill>
                  <a:srgbClr val="464646"/>
                </a:solidFill>
                <a:latin typeface="Calibri"/>
                <a:ea typeface="Calibri"/>
                <a:cs typeface="Calibri"/>
              </a:defRPr>
            </a:defPPr>
            <a:lvl1pPr>
              <a:buNone/>
              <a:defRPr sz="720" b="0">
                <a:solidFill>
                  <a:srgbClr val="464646"/>
                </a:solidFill>
                <a:latin typeface="Calibri"/>
                <a:ea typeface="Calibri"/>
                <a:cs typeface="Calibri"/>
              </a:defRPr>
            </a:lvl1pPr>
            <a:lvl2pPr>
              <a:buNone/>
              <a:defRPr sz="720" b="0">
                <a:solidFill>
                  <a:srgbClr val="464646"/>
                </a:solidFill>
                <a:latin typeface="Calibri"/>
                <a:ea typeface="Calibri"/>
                <a:cs typeface="Calibri"/>
              </a:defRPr>
            </a:lvl2pPr>
            <a:lvl3pPr>
              <a:buNone/>
              <a:defRPr sz="720" b="0">
                <a:solidFill>
                  <a:srgbClr val="464646"/>
                </a:solidFill>
                <a:latin typeface="Calibri"/>
                <a:ea typeface="Calibri"/>
                <a:cs typeface="Calibri"/>
              </a:defRPr>
            </a:lvl3pPr>
            <a:lvl4pPr>
              <a:buNone/>
              <a:defRPr sz="720" b="0">
                <a:solidFill>
                  <a:srgbClr val="464646"/>
                </a:solidFill>
                <a:latin typeface="Calibri"/>
                <a:ea typeface="Calibri"/>
                <a:cs typeface="Calibri"/>
              </a:defRPr>
            </a:lvl4pPr>
            <a:lvl5pPr>
              <a:buNone/>
              <a:defRPr sz="720" b="0">
                <a:solidFill>
                  <a:srgbClr val="464646"/>
                </a:solidFill>
                <a:latin typeface="Calibri"/>
                <a:ea typeface="Calibri"/>
                <a:cs typeface="Calibri"/>
              </a:defRPr>
            </a:lvl5pPr>
            <a:lvl6pPr>
              <a:buNone/>
              <a:defRPr sz="720" b="0">
                <a:solidFill>
                  <a:srgbClr val="464646"/>
                </a:solidFill>
                <a:latin typeface="Calibri"/>
                <a:ea typeface="Calibri"/>
                <a:cs typeface="Calibri"/>
              </a:defRPr>
            </a:lvl6pPr>
            <a:lvl7pPr>
              <a:buNone/>
              <a:defRPr sz="720" b="0">
                <a:solidFill>
                  <a:srgbClr val="464646"/>
                </a:solidFill>
                <a:latin typeface="Calibri"/>
                <a:ea typeface="Calibri"/>
                <a:cs typeface="Calibri"/>
              </a:defRPr>
            </a:lvl7pPr>
            <a:lvl8pPr>
              <a:buNone/>
              <a:defRPr sz="720" b="0">
                <a:solidFill>
                  <a:srgbClr val="464646"/>
                </a:solidFill>
                <a:latin typeface="Calibri"/>
                <a:ea typeface="Calibri"/>
                <a:cs typeface="Calibri"/>
              </a:defRPr>
            </a:lvl8pPr>
            <a:lvl9pPr>
              <a:buNone/>
              <a:defRPr sz="720" b="0">
                <a:solidFill>
                  <a:srgbClr val="464646"/>
                </a:solidFill>
                <a:latin typeface="Calibri"/>
                <a:ea typeface="Calibri"/>
                <a:cs typeface="Calibri"/>
              </a:defRPr>
            </a:lvl9pPr>
          </a:lstStyle>
          <a:p>
            <a:pPr>
              <a:buNone/>
              <a:defRPr sz="720" b="0">
                <a:solidFill>
                  <a:srgbClr val="464646"/>
                </a:solidFill>
                <a:latin typeface="Calibri"/>
                <a:ea typeface="Calibri"/>
                <a:cs typeface="Calibri"/>
              </a:defRPr>
            </a:pPr>
            <a:r>
              <a:rPr sz="720" b="0">
                <a:solidFill>
                  <a:srgbClr val="464646"/>
                </a:solidFill>
                <a:latin typeface="Calibri"/>
                <a:ea typeface="Calibri"/>
                <a:cs typeface="Calibri"/>
              </a:rPr>
              <a:t>U: capital / investor not verified. Grey: country project-owner evidence incomplete. Project stages include development, construction and operation.</a:t>
            </a:r>
          </a:p>
        </p:txBody>
      </p:sp>
      <p:sp>
        <p:nvSpPr>
          <p:cNvPr id="213" name="SCALE LEADERS &amp; THEIR CAPITAL">
            <a:extLst>
              <a:ext uri="{FF2B5EF4-FFF2-40B4-BE49-F238E27FC236}">
                <a16:creationId xmlns:a16="http://schemas.microsoft.com/office/drawing/2014/main" id="{391ADF94-1B81-4E05-872B-3F111D34E5FF}"/>
              </a:ext>
            </a:extLst>
          </p:cNvPr>
          <p:cNvSpPr>
            <a:spLocks noGrp="1"/>
          </p:cNvSpPr>
          <p:nvPr/>
        </p:nvSpPr>
        <p:spPr>
          <a:xfrm>
            <a:off x="7905750" y="1885950"/>
            <a:ext cx="3829050" cy="219075"/>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defRPr sz="1350" b="1">
                <a:solidFill>
                  <a:srgbClr val="125E93"/>
                </a:solidFill>
                <a:latin typeface="Calibri"/>
                <a:ea typeface="Calibri"/>
                <a:cs typeface="Calibri"/>
              </a:defRPr>
            </a:lvl1pPr>
            <a:lvl2pPr>
              <a:defRPr sz="1350" b="1">
                <a:solidFill>
                  <a:srgbClr val="125E93"/>
                </a:solidFill>
                <a:latin typeface="Calibri"/>
                <a:ea typeface="Calibri"/>
                <a:cs typeface="Calibri"/>
              </a:defRPr>
            </a:lvl2pPr>
            <a:lvl3pPr>
              <a:defRPr sz="1350" b="1">
                <a:solidFill>
                  <a:srgbClr val="125E93"/>
                </a:solidFill>
                <a:latin typeface="Calibri"/>
                <a:ea typeface="Calibri"/>
                <a:cs typeface="Calibri"/>
              </a:defRPr>
            </a:lvl3pPr>
            <a:lvl4pPr>
              <a:defRPr sz="1350" b="1">
                <a:solidFill>
                  <a:srgbClr val="125E93"/>
                </a:solidFill>
                <a:latin typeface="Calibri"/>
                <a:ea typeface="Calibri"/>
                <a:cs typeface="Calibri"/>
              </a:defRPr>
            </a:lvl4pPr>
            <a:lvl5pPr>
              <a:defRPr sz="1350" b="1">
                <a:solidFill>
                  <a:srgbClr val="125E93"/>
                </a:solidFill>
                <a:latin typeface="Calibri"/>
                <a:ea typeface="Calibri"/>
                <a:cs typeface="Calibri"/>
              </a:defRPr>
            </a:lvl5pPr>
            <a:lvl6pPr>
              <a:defRPr sz="1350" b="1">
                <a:solidFill>
                  <a:srgbClr val="125E93"/>
                </a:solidFill>
                <a:latin typeface="Calibri"/>
                <a:ea typeface="Calibri"/>
                <a:cs typeface="Calibri"/>
              </a:defRPr>
            </a:lvl6pPr>
            <a:lvl7pPr>
              <a:defRPr sz="1350" b="1">
                <a:solidFill>
                  <a:srgbClr val="125E93"/>
                </a:solidFill>
                <a:latin typeface="Calibri"/>
                <a:ea typeface="Calibri"/>
                <a:cs typeface="Calibri"/>
              </a:defRPr>
            </a:lvl7pPr>
            <a:lvl8pPr>
              <a:defRPr sz="1350" b="1">
                <a:solidFill>
                  <a:srgbClr val="125E93"/>
                </a:solidFill>
                <a:latin typeface="Calibri"/>
                <a:ea typeface="Calibri"/>
                <a:cs typeface="Calibri"/>
              </a:defRPr>
            </a:lvl8pPr>
            <a:lvl9pPr>
              <a:defRPr sz="1350" b="1">
                <a:solidFill>
                  <a:srgbClr val="125E93"/>
                </a:solidFill>
                <a:latin typeface="Calibri"/>
                <a:ea typeface="Calibri"/>
                <a:cs typeface="Calibri"/>
              </a:defRPr>
            </a:lvl9pPr>
          </a:lstStyle>
          <a:p>
            <a:pPr>
              <a:defRPr sz="1350" b="1">
                <a:solidFill>
                  <a:srgbClr val="125E93"/>
                </a:solidFill>
                <a:latin typeface="Calibri"/>
                <a:ea typeface="Calibri"/>
                <a:cs typeface="Calibri"/>
              </a:defRPr>
            </a:pPr>
            <a:r>
              <a:rPr sz="1350" b="1">
                <a:solidFill>
                  <a:srgbClr val="125E93"/>
                </a:solidFill>
                <a:latin typeface="Calibri"/>
                <a:ea typeface="Calibri"/>
                <a:cs typeface="Calibri"/>
              </a:rPr>
              <a:t>SCALE LEADERS &amp; THEIR CAPITAL</a:t>
            </a:r>
          </a:p>
        </p:txBody>
      </p:sp>
      <p:sp>
        <p:nvSpPr>
          <p:cNvPr id="214" name="Controlled European fleets | gross MW | E = estimate">
            <a:extLst>
              <a:ext uri="{FF2B5EF4-FFF2-40B4-BE49-F238E27FC236}">
                <a16:creationId xmlns:a16="http://schemas.microsoft.com/office/drawing/2014/main" id="{176253F3-5D83-4CDE-968C-840E6D08FB5F}"/>
              </a:ext>
            </a:extLst>
          </p:cNvPr>
          <p:cNvSpPr>
            <a:spLocks noGrp="1"/>
          </p:cNvSpPr>
          <p:nvPr/>
        </p:nvSpPr>
        <p:spPr>
          <a:xfrm>
            <a:off x="7905750" y="2133600"/>
            <a:ext cx="3829050" cy="161925"/>
          </a:xfrm>
          <a:prstGeom prst="rect">
            <a:avLst/>
          </a:prstGeom>
          <a:noFill/>
          <a:ln w="0">
            <a:noFill/>
          </a:ln>
        </p:spPr>
        <p:txBody>
          <a:bodyPr wrap="square" lIns="0" tIns="0" rIns="0" bIns="0" anchor="t">
            <a:noAutofit/>
          </a:bodyPr>
          <a:lstStyle>
            <a:defPPr>
              <a:defRPr sz="848" b="0">
                <a:solidFill>
                  <a:srgbClr val="464646"/>
                </a:solidFill>
                <a:latin typeface="Calibri"/>
                <a:ea typeface="Calibri"/>
                <a:cs typeface="Calibri"/>
              </a:defRPr>
            </a:defPPr>
            <a:lvl1pPr>
              <a:defRPr sz="848" b="0">
                <a:solidFill>
                  <a:srgbClr val="464646"/>
                </a:solidFill>
                <a:latin typeface="Calibri"/>
                <a:ea typeface="Calibri"/>
                <a:cs typeface="Calibri"/>
              </a:defRPr>
            </a:lvl1pPr>
            <a:lvl2pPr>
              <a:defRPr sz="848" b="0">
                <a:solidFill>
                  <a:srgbClr val="464646"/>
                </a:solidFill>
                <a:latin typeface="Calibri"/>
                <a:ea typeface="Calibri"/>
                <a:cs typeface="Calibri"/>
              </a:defRPr>
            </a:lvl2pPr>
            <a:lvl3pPr>
              <a:defRPr sz="848" b="0">
                <a:solidFill>
                  <a:srgbClr val="464646"/>
                </a:solidFill>
                <a:latin typeface="Calibri"/>
                <a:ea typeface="Calibri"/>
                <a:cs typeface="Calibri"/>
              </a:defRPr>
            </a:lvl3pPr>
            <a:lvl4pPr>
              <a:defRPr sz="848" b="0">
                <a:solidFill>
                  <a:srgbClr val="464646"/>
                </a:solidFill>
                <a:latin typeface="Calibri"/>
                <a:ea typeface="Calibri"/>
                <a:cs typeface="Calibri"/>
              </a:defRPr>
            </a:lvl4pPr>
            <a:lvl5pPr>
              <a:defRPr sz="848" b="0">
                <a:solidFill>
                  <a:srgbClr val="464646"/>
                </a:solidFill>
                <a:latin typeface="Calibri"/>
                <a:ea typeface="Calibri"/>
                <a:cs typeface="Calibri"/>
              </a:defRPr>
            </a:lvl5pPr>
            <a:lvl6pPr>
              <a:defRPr sz="848" b="0">
                <a:solidFill>
                  <a:srgbClr val="464646"/>
                </a:solidFill>
                <a:latin typeface="Calibri"/>
                <a:ea typeface="Calibri"/>
                <a:cs typeface="Calibri"/>
              </a:defRPr>
            </a:lvl6pPr>
            <a:lvl7pPr>
              <a:defRPr sz="848" b="0">
                <a:solidFill>
                  <a:srgbClr val="464646"/>
                </a:solidFill>
                <a:latin typeface="Calibri"/>
                <a:ea typeface="Calibri"/>
                <a:cs typeface="Calibri"/>
              </a:defRPr>
            </a:lvl7pPr>
            <a:lvl8pPr>
              <a:defRPr sz="848" b="0">
                <a:solidFill>
                  <a:srgbClr val="464646"/>
                </a:solidFill>
                <a:latin typeface="Calibri"/>
                <a:ea typeface="Calibri"/>
                <a:cs typeface="Calibri"/>
              </a:defRPr>
            </a:lvl8pPr>
            <a:lvl9pPr>
              <a:defRPr sz="848" b="0">
                <a:solidFill>
                  <a:srgbClr val="464646"/>
                </a:solidFill>
                <a:latin typeface="Calibri"/>
                <a:ea typeface="Calibri"/>
                <a:cs typeface="Calibri"/>
              </a:defRPr>
            </a:lvl9pPr>
          </a:lstStyle>
          <a:p>
            <a:pPr>
              <a:defRPr sz="848" b="0">
                <a:solidFill>
                  <a:srgbClr val="464646"/>
                </a:solidFill>
                <a:latin typeface="Calibri"/>
                <a:ea typeface="Calibri"/>
                <a:cs typeface="Calibri"/>
              </a:defRPr>
            </a:pPr>
            <a:r>
              <a:rPr sz="848" b="0">
                <a:solidFill>
                  <a:srgbClr val="464646"/>
                </a:solidFill>
                <a:latin typeface="Calibri"/>
                <a:ea typeface="Calibri"/>
                <a:cs typeface="Calibri"/>
              </a:rPr>
              <a:t>Controlled European fleets | gross MW | E = estimate</a:t>
            </a:r>
          </a:p>
        </p:txBody>
      </p:sp>
      <p:sp>
        <p:nvSpPr>
          <p:cNvPr id="215" name="EUROPEAN OPERATING FLEETS">
            <a:extLst>
              <a:ext uri="{FF2B5EF4-FFF2-40B4-BE49-F238E27FC236}">
                <a16:creationId xmlns:a16="http://schemas.microsoft.com/office/drawing/2014/main" id="{C6B3B954-EA8A-45F4-BFF2-12025219C274}"/>
              </a:ext>
            </a:extLst>
          </p:cNvPr>
          <p:cNvSpPr>
            <a:spLocks noGrp="1"/>
          </p:cNvSpPr>
          <p:nvPr/>
        </p:nvSpPr>
        <p:spPr>
          <a:xfrm>
            <a:off x="7905750" y="2371725"/>
            <a:ext cx="3238500" cy="200025"/>
          </a:xfrm>
          <a:prstGeom prst="rect">
            <a:avLst/>
          </a:prstGeom>
          <a:noFill/>
          <a:ln w="0">
            <a:noFill/>
          </a:ln>
        </p:spPr>
        <p:txBody>
          <a:bodyPr wrap="square" lIns="0" tIns="0" rIns="0" bIns="0" anchor="t">
            <a:noAutofit/>
          </a:bodyPr>
          <a:lstStyle>
            <a:defPPr>
              <a:defRPr sz="1050" b="1">
                <a:solidFill>
                  <a:srgbClr val="07163E"/>
                </a:solidFill>
                <a:latin typeface="Calibri"/>
                <a:ea typeface="Calibri"/>
                <a:cs typeface="Calibri"/>
              </a:defRPr>
            </a:defPPr>
            <a:lvl1pPr>
              <a:defRPr sz="1050" b="1">
                <a:solidFill>
                  <a:srgbClr val="07163E"/>
                </a:solidFill>
                <a:latin typeface="Calibri"/>
                <a:ea typeface="Calibri"/>
                <a:cs typeface="Calibri"/>
              </a:defRPr>
            </a:lvl1pPr>
            <a:lvl2pPr>
              <a:defRPr sz="1050" b="1">
                <a:solidFill>
                  <a:srgbClr val="07163E"/>
                </a:solidFill>
                <a:latin typeface="Calibri"/>
                <a:ea typeface="Calibri"/>
                <a:cs typeface="Calibri"/>
              </a:defRPr>
            </a:lvl2pPr>
            <a:lvl3pPr>
              <a:defRPr sz="1050" b="1">
                <a:solidFill>
                  <a:srgbClr val="07163E"/>
                </a:solidFill>
                <a:latin typeface="Calibri"/>
                <a:ea typeface="Calibri"/>
                <a:cs typeface="Calibri"/>
              </a:defRPr>
            </a:lvl3pPr>
            <a:lvl4pPr>
              <a:defRPr sz="1050" b="1">
                <a:solidFill>
                  <a:srgbClr val="07163E"/>
                </a:solidFill>
                <a:latin typeface="Calibri"/>
                <a:ea typeface="Calibri"/>
                <a:cs typeface="Calibri"/>
              </a:defRPr>
            </a:lvl4pPr>
            <a:lvl5pPr>
              <a:defRPr sz="1050" b="1">
                <a:solidFill>
                  <a:srgbClr val="07163E"/>
                </a:solidFill>
                <a:latin typeface="Calibri"/>
                <a:ea typeface="Calibri"/>
                <a:cs typeface="Calibri"/>
              </a:defRPr>
            </a:lvl5pPr>
            <a:lvl6pPr>
              <a:defRPr sz="1050" b="1">
                <a:solidFill>
                  <a:srgbClr val="07163E"/>
                </a:solidFill>
                <a:latin typeface="Calibri"/>
                <a:ea typeface="Calibri"/>
                <a:cs typeface="Calibri"/>
              </a:defRPr>
            </a:lvl6pPr>
            <a:lvl7pPr>
              <a:defRPr sz="1050" b="1">
                <a:solidFill>
                  <a:srgbClr val="07163E"/>
                </a:solidFill>
                <a:latin typeface="Calibri"/>
                <a:ea typeface="Calibri"/>
                <a:cs typeface="Calibri"/>
              </a:defRPr>
            </a:lvl7pPr>
            <a:lvl8pPr>
              <a:defRPr sz="1050" b="1">
                <a:solidFill>
                  <a:srgbClr val="07163E"/>
                </a:solidFill>
                <a:latin typeface="Calibri"/>
                <a:ea typeface="Calibri"/>
                <a:cs typeface="Calibri"/>
              </a:defRPr>
            </a:lvl8pPr>
            <a:lvl9pPr>
              <a:defRPr sz="1050" b="1">
                <a:solidFill>
                  <a:srgbClr val="07163E"/>
                </a:solidFill>
                <a:latin typeface="Calibri"/>
                <a:ea typeface="Calibri"/>
                <a:cs typeface="Calibri"/>
              </a:defRPr>
            </a:lvl9pPr>
          </a:lstStyle>
          <a:p>
            <a:pPr>
              <a:defRPr sz="1050" b="1">
                <a:solidFill>
                  <a:srgbClr val="07163E"/>
                </a:solidFill>
                <a:latin typeface="Calibri"/>
                <a:ea typeface="Calibri"/>
                <a:cs typeface="Calibri"/>
              </a:defRPr>
            </a:pPr>
            <a:r>
              <a:rPr sz="1050" b="1">
                <a:solidFill>
                  <a:srgbClr val="07163E"/>
                </a:solidFill>
                <a:latin typeface="Calibri"/>
                <a:ea typeface="Calibri"/>
                <a:cs typeface="Calibri"/>
              </a:rPr>
              <a:t>EUROPEAN OPERATING FLEETS</a:t>
            </a:r>
          </a:p>
        </p:txBody>
      </p:sp>
      <p:sp>
        <p:nvSpPr>
          <p:cNvPr id="216" name="MW">
            <a:extLst>
              <a:ext uri="{FF2B5EF4-FFF2-40B4-BE49-F238E27FC236}">
                <a16:creationId xmlns:a16="http://schemas.microsoft.com/office/drawing/2014/main" id="{C6DD4FC3-EB53-4DD7-84C8-3149BC275E0F}"/>
              </a:ext>
            </a:extLst>
          </p:cNvPr>
          <p:cNvSpPr>
            <a:spLocks noGrp="1"/>
          </p:cNvSpPr>
          <p:nvPr/>
        </p:nvSpPr>
        <p:spPr>
          <a:xfrm>
            <a:off x="11734800" y="2622551"/>
            <a:ext cx="466725" cy="171450"/>
          </a:xfrm>
          <a:prstGeom prst="rect">
            <a:avLst/>
          </a:prstGeom>
          <a:noFill/>
          <a:ln w="0">
            <a:noFill/>
          </a:ln>
        </p:spPr>
        <p:txBody>
          <a:bodyPr wrap="square" lIns="0" tIns="0" rIns="0" bIns="0" anchor="t">
            <a:noAutofit/>
          </a:bodyPr>
          <a:lstStyle>
            <a:defPPr>
              <a:defRPr sz="900" b="1">
                <a:solidFill>
                  <a:srgbClr val="125E93"/>
                </a:solidFill>
                <a:latin typeface="Calibri"/>
                <a:ea typeface="Calibri"/>
                <a:cs typeface="Calibri"/>
              </a:defRPr>
            </a:defPPr>
            <a:lvl1pPr>
              <a:defRPr sz="900" b="1">
                <a:solidFill>
                  <a:srgbClr val="125E93"/>
                </a:solidFill>
                <a:latin typeface="Calibri"/>
                <a:ea typeface="Calibri"/>
                <a:cs typeface="Calibri"/>
              </a:defRPr>
            </a:lvl1pPr>
            <a:lvl2pPr>
              <a:defRPr sz="900" b="1">
                <a:solidFill>
                  <a:srgbClr val="125E93"/>
                </a:solidFill>
                <a:latin typeface="Calibri"/>
                <a:ea typeface="Calibri"/>
                <a:cs typeface="Calibri"/>
              </a:defRPr>
            </a:lvl2pPr>
            <a:lvl3pPr>
              <a:defRPr sz="900" b="1">
                <a:solidFill>
                  <a:srgbClr val="125E93"/>
                </a:solidFill>
                <a:latin typeface="Calibri"/>
                <a:ea typeface="Calibri"/>
                <a:cs typeface="Calibri"/>
              </a:defRPr>
            </a:lvl3pPr>
            <a:lvl4pPr>
              <a:defRPr sz="900" b="1">
                <a:solidFill>
                  <a:srgbClr val="125E93"/>
                </a:solidFill>
                <a:latin typeface="Calibri"/>
                <a:ea typeface="Calibri"/>
                <a:cs typeface="Calibri"/>
              </a:defRPr>
            </a:lvl4pPr>
            <a:lvl5pPr>
              <a:defRPr sz="900" b="1">
                <a:solidFill>
                  <a:srgbClr val="125E93"/>
                </a:solidFill>
                <a:latin typeface="Calibri"/>
                <a:ea typeface="Calibri"/>
                <a:cs typeface="Calibri"/>
              </a:defRPr>
            </a:lvl5pPr>
            <a:lvl6pPr>
              <a:defRPr sz="900" b="1">
                <a:solidFill>
                  <a:srgbClr val="125E93"/>
                </a:solidFill>
                <a:latin typeface="Calibri"/>
                <a:ea typeface="Calibri"/>
                <a:cs typeface="Calibri"/>
              </a:defRPr>
            </a:lvl6pPr>
            <a:lvl7pPr>
              <a:defRPr sz="900" b="1">
                <a:solidFill>
                  <a:srgbClr val="125E93"/>
                </a:solidFill>
                <a:latin typeface="Calibri"/>
                <a:ea typeface="Calibri"/>
                <a:cs typeface="Calibri"/>
              </a:defRPr>
            </a:lvl7pPr>
            <a:lvl8pPr>
              <a:defRPr sz="900" b="1">
                <a:solidFill>
                  <a:srgbClr val="125E93"/>
                </a:solidFill>
                <a:latin typeface="Calibri"/>
                <a:ea typeface="Calibri"/>
                <a:cs typeface="Calibri"/>
              </a:defRPr>
            </a:lvl8pPr>
            <a:lvl9pPr>
              <a:defRPr sz="900" b="1">
                <a:solidFill>
                  <a:srgbClr val="125E93"/>
                </a:solidFill>
                <a:latin typeface="Calibri"/>
                <a:ea typeface="Calibri"/>
                <a:cs typeface="Calibri"/>
              </a:defRPr>
            </a:lvl9pPr>
          </a:lstStyle>
          <a:p>
            <a:pPr>
              <a:defRPr sz="900" b="1">
                <a:solidFill>
                  <a:srgbClr val="125E93"/>
                </a:solidFill>
                <a:latin typeface="Calibri"/>
                <a:ea typeface="Calibri"/>
                <a:cs typeface="Calibri"/>
              </a:defRPr>
            </a:pPr>
            <a:r>
              <a:rPr sz="900" b="1" dirty="0">
                <a:solidFill>
                  <a:srgbClr val="125E93"/>
                </a:solidFill>
                <a:latin typeface="Calibri"/>
                <a:ea typeface="Calibri"/>
                <a:cs typeface="Calibri"/>
              </a:rPr>
              <a:t>MW</a:t>
            </a:r>
          </a:p>
        </p:txBody>
      </p:sp>
      <p:sp>
        <p:nvSpPr>
          <p:cNvPr id="218" name="Enel | Italy-led Europe">
            <a:extLst>
              <a:ext uri="{FF2B5EF4-FFF2-40B4-BE49-F238E27FC236}">
                <a16:creationId xmlns:a16="http://schemas.microsoft.com/office/drawing/2014/main" id="{6600D728-440D-4424-9E4F-6B6C08914D84}"/>
              </a:ext>
            </a:extLst>
          </p:cNvPr>
          <p:cNvSpPr>
            <a:spLocks noGrp="1"/>
          </p:cNvSpPr>
          <p:nvPr/>
        </p:nvSpPr>
        <p:spPr>
          <a:xfrm>
            <a:off x="8839200" y="26098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Enel | Italy-led Europe</a:t>
            </a:r>
          </a:p>
        </p:txBody>
      </p:sp>
      <p:sp>
        <p:nvSpPr>
          <p:cNvPr id="219" name="~1,700 E">
            <a:extLst>
              <a:ext uri="{FF2B5EF4-FFF2-40B4-BE49-F238E27FC236}">
                <a16:creationId xmlns:a16="http://schemas.microsoft.com/office/drawing/2014/main" id="{EF1E5E5D-6577-4F87-B61A-E9B389DC9E3C}"/>
              </a:ext>
            </a:extLst>
          </p:cNvPr>
          <p:cNvSpPr>
            <a:spLocks noGrp="1"/>
          </p:cNvSpPr>
          <p:nvPr/>
        </p:nvSpPr>
        <p:spPr>
          <a:xfrm>
            <a:off x="10839450" y="2581275"/>
            <a:ext cx="857250" cy="228600"/>
          </a:xfrm>
          <a:prstGeom prst="rect">
            <a:avLst/>
          </a:prstGeom>
          <a:noFill/>
          <a:ln w="0">
            <a:noFill/>
          </a:ln>
        </p:spPr>
        <p:txBody>
          <a:bodyPr wrap="square" lIns="0" tIns="0" rIns="0" bIns="0" anchor="t">
            <a:noAutofit/>
          </a:bodyPr>
          <a:lstStyle>
            <a:defPPr>
              <a:defRPr sz="1485" b="1">
                <a:solidFill>
                  <a:srgbClr val="125E93"/>
                </a:solidFill>
                <a:latin typeface="Calibri"/>
                <a:ea typeface="Calibri"/>
                <a:cs typeface="Calibri"/>
              </a:defRPr>
            </a:defPPr>
            <a:lvl1pPr>
              <a:defRPr sz="1485" b="1">
                <a:solidFill>
                  <a:srgbClr val="125E93"/>
                </a:solidFill>
                <a:latin typeface="Calibri"/>
                <a:ea typeface="Calibri"/>
                <a:cs typeface="Calibri"/>
              </a:defRPr>
            </a:lvl1pPr>
            <a:lvl2pPr>
              <a:defRPr sz="1485" b="1">
                <a:solidFill>
                  <a:srgbClr val="125E93"/>
                </a:solidFill>
                <a:latin typeface="Calibri"/>
                <a:ea typeface="Calibri"/>
                <a:cs typeface="Calibri"/>
              </a:defRPr>
            </a:lvl2pPr>
            <a:lvl3pPr>
              <a:defRPr sz="1485" b="1">
                <a:solidFill>
                  <a:srgbClr val="125E93"/>
                </a:solidFill>
                <a:latin typeface="Calibri"/>
                <a:ea typeface="Calibri"/>
                <a:cs typeface="Calibri"/>
              </a:defRPr>
            </a:lvl3pPr>
            <a:lvl4pPr>
              <a:defRPr sz="1485" b="1">
                <a:solidFill>
                  <a:srgbClr val="125E93"/>
                </a:solidFill>
                <a:latin typeface="Calibri"/>
                <a:ea typeface="Calibri"/>
                <a:cs typeface="Calibri"/>
              </a:defRPr>
            </a:lvl4pPr>
            <a:lvl5pPr>
              <a:defRPr sz="1485" b="1">
                <a:solidFill>
                  <a:srgbClr val="125E93"/>
                </a:solidFill>
                <a:latin typeface="Calibri"/>
                <a:ea typeface="Calibri"/>
                <a:cs typeface="Calibri"/>
              </a:defRPr>
            </a:lvl5pPr>
            <a:lvl6pPr>
              <a:defRPr sz="1485" b="1">
                <a:solidFill>
                  <a:srgbClr val="125E93"/>
                </a:solidFill>
                <a:latin typeface="Calibri"/>
                <a:ea typeface="Calibri"/>
                <a:cs typeface="Calibri"/>
              </a:defRPr>
            </a:lvl6pPr>
            <a:lvl7pPr>
              <a:defRPr sz="1485" b="1">
                <a:solidFill>
                  <a:srgbClr val="125E93"/>
                </a:solidFill>
                <a:latin typeface="Calibri"/>
                <a:ea typeface="Calibri"/>
                <a:cs typeface="Calibri"/>
              </a:defRPr>
            </a:lvl7pPr>
            <a:lvl8pPr>
              <a:defRPr sz="1485" b="1">
                <a:solidFill>
                  <a:srgbClr val="125E93"/>
                </a:solidFill>
                <a:latin typeface="Calibri"/>
                <a:ea typeface="Calibri"/>
                <a:cs typeface="Calibri"/>
              </a:defRPr>
            </a:lvl8pPr>
            <a:lvl9pPr>
              <a:defRPr sz="1485" b="1">
                <a:solidFill>
                  <a:srgbClr val="125E93"/>
                </a:solidFill>
                <a:latin typeface="Calibri"/>
                <a:ea typeface="Calibri"/>
                <a:cs typeface="Calibri"/>
              </a:defRPr>
            </a:lvl9pPr>
          </a:lstStyle>
          <a:p>
            <a:pPr algn="r">
              <a:defRPr sz="1485" b="1">
                <a:solidFill>
                  <a:srgbClr val="125E93"/>
                </a:solidFill>
                <a:latin typeface="Calibri"/>
                <a:ea typeface="Calibri"/>
                <a:cs typeface="Calibri"/>
              </a:defRPr>
            </a:pPr>
            <a:r>
              <a:rPr sz="1485" b="1" dirty="0">
                <a:solidFill>
                  <a:srgbClr val="125E93"/>
                </a:solidFill>
                <a:latin typeface="Calibri"/>
                <a:ea typeface="Calibri"/>
                <a:cs typeface="Calibri"/>
              </a:rPr>
              <a:t>~1,700</a:t>
            </a:r>
          </a:p>
        </p:txBody>
      </p:sp>
      <p:sp>
        <p:nvSpPr>
          <p:cNvPr id="220" name="Listed Enel; Sosteneo 49% of ELF portfolio">
            <a:extLst>
              <a:ext uri="{FF2B5EF4-FFF2-40B4-BE49-F238E27FC236}">
                <a16:creationId xmlns:a16="http://schemas.microsoft.com/office/drawing/2014/main" id="{5FC6F4C7-E767-42A7-B7A3-7A7C12ADA919}"/>
              </a:ext>
            </a:extLst>
          </p:cNvPr>
          <p:cNvSpPr>
            <a:spLocks noGrp="1"/>
          </p:cNvSpPr>
          <p:nvPr/>
        </p:nvSpPr>
        <p:spPr>
          <a:xfrm>
            <a:off x="8839200" y="2781300"/>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Listed Enel; Sosteneo 49% of ELF portfolio</a:t>
            </a:r>
          </a:p>
        </p:txBody>
      </p:sp>
      <p:sp>
        <p:nvSpPr>
          <p:cNvPr id="222" name="Rectangle 221">
            <a:extLst>
              <a:ext uri="{FF2B5EF4-FFF2-40B4-BE49-F238E27FC236}">
                <a16:creationId xmlns:a16="http://schemas.microsoft.com/office/drawing/2014/main" id="{21153DCA-B897-4060-9F80-1A5C9E2DFF3D}"/>
              </a:ext>
            </a:extLst>
          </p:cNvPr>
          <p:cNvSpPr>
            <a:spLocks noGrp="1"/>
          </p:cNvSpPr>
          <p:nvPr/>
        </p:nvSpPr>
        <p:spPr>
          <a:xfrm>
            <a:off x="8839200" y="2952750"/>
            <a:ext cx="2895600" cy="38100"/>
          </a:xfrm>
          <a:prstGeom prst="rect">
            <a:avLst/>
          </a:prstGeom>
          <a:solidFill>
            <a:srgbClr val="CADFEB"/>
          </a:solidFill>
          <a:ln w="0">
            <a:noFill/>
          </a:ln>
        </p:spPr>
        <p:txBody>
          <a:bodyPr/>
          <a:lstStyle/>
          <a:p>
            <a:endParaRPr lang="en-SG"/>
          </a:p>
        </p:txBody>
      </p:sp>
      <p:sp>
        <p:nvSpPr>
          <p:cNvPr id="223" name="Rectangle 222">
            <a:extLst>
              <a:ext uri="{FF2B5EF4-FFF2-40B4-BE49-F238E27FC236}">
                <a16:creationId xmlns:a16="http://schemas.microsoft.com/office/drawing/2014/main" id="{F6B9571F-E65F-456B-AD20-1F33E71AF5DE}"/>
              </a:ext>
            </a:extLst>
          </p:cNvPr>
          <p:cNvSpPr>
            <a:spLocks noGrp="1"/>
          </p:cNvSpPr>
          <p:nvPr/>
        </p:nvSpPr>
        <p:spPr>
          <a:xfrm>
            <a:off x="8839200" y="2952750"/>
            <a:ext cx="2812869" cy="38100"/>
          </a:xfrm>
          <a:prstGeom prst="rect">
            <a:avLst/>
          </a:prstGeom>
          <a:solidFill>
            <a:srgbClr val="125E93"/>
          </a:solidFill>
          <a:ln w="0">
            <a:noFill/>
          </a:ln>
        </p:spPr>
        <p:txBody>
          <a:bodyPr/>
          <a:lstStyle/>
          <a:p>
            <a:endParaRPr lang="en-SG"/>
          </a:p>
        </p:txBody>
      </p:sp>
      <p:sp>
        <p:nvSpPr>
          <p:cNvPr id="225" name="GRID | UK-only European fleet">
            <a:extLst>
              <a:ext uri="{FF2B5EF4-FFF2-40B4-BE49-F238E27FC236}">
                <a16:creationId xmlns:a16="http://schemas.microsoft.com/office/drawing/2014/main" id="{48EE7D01-7607-47B3-9BB3-D5E7595EBA3F}"/>
              </a:ext>
            </a:extLst>
          </p:cNvPr>
          <p:cNvSpPr>
            <a:spLocks noGrp="1"/>
          </p:cNvSpPr>
          <p:nvPr/>
        </p:nvSpPr>
        <p:spPr>
          <a:xfrm>
            <a:off x="8839200" y="30289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GRID | UK-only European fleet</a:t>
            </a:r>
          </a:p>
        </p:txBody>
      </p:sp>
      <p:sp>
        <p:nvSpPr>
          <p:cNvPr id="226" name="1,072">
            <a:extLst>
              <a:ext uri="{FF2B5EF4-FFF2-40B4-BE49-F238E27FC236}">
                <a16:creationId xmlns:a16="http://schemas.microsoft.com/office/drawing/2014/main" id="{B9A2ECAE-E937-4E1F-B95D-BD14C73AC446}"/>
              </a:ext>
            </a:extLst>
          </p:cNvPr>
          <p:cNvSpPr>
            <a:spLocks noGrp="1"/>
          </p:cNvSpPr>
          <p:nvPr/>
        </p:nvSpPr>
        <p:spPr>
          <a:xfrm>
            <a:off x="10839450" y="3000375"/>
            <a:ext cx="857250" cy="228600"/>
          </a:xfrm>
          <a:prstGeom prst="rect">
            <a:avLst/>
          </a:prstGeom>
          <a:noFill/>
          <a:ln w="0">
            <a:noFill/>
          </a:ln>
        </p:spPr>
        <p:txBody>
          <a:bodyPr wrap="square" lIns="0" tIns="0" rIns="0" bIns="0" anchor="t">
            <a:noAutofit/>
          </a:bodyPr>
          <a:lstStyle>
            <a:defPPr>
              <a:defRPr sz="1485" b="1">
                <a:solidFill>
                  <a:srgbClr val="125E93"/>
                </a:solidFill>
                <a:latin typeface="Calibri"/>
                <a:ea typeface="Calibri"/>
                <a:cs typeface="Calibri"/>
              </a:defRPr>
            </a:defPPr>
            <a:lvl1pPr>
              <a:defRPr sz="1485" b="1">
                <a:solidFill>
                  <a:srgbClr val="125E93"/>
                </a:solidFill>
                <a:latin typeface="Calibri"/>
                <a:ea typeface="Calibri"/>
                <a:cs typeface="Calibri"/>
              </a:defRPr>
            </a:lvl1pPr>
            <a:lvl2pPr>
              <a:defRPr sz="1485" b="1">
                <a:solidFill>
                  <a:srgbClr val="125E93"/>
                </a:solidFill>
                <a:latin typeface="Calibri"/>
                <a:ea typeface="Calibri"/>
                <a:cs typeface="Calibri"/>
              </a:defRPr>
            </a:lvl2pPr>
            <a:lvl3pPr>
              <a:defRPr sz="1485" b="1">
                <a:solidFill>
                  <a:srgbClr val="125E93"/>
                </a:solidFill>
                <a:latin typeface="Calibri"/>
                <a:ea typeface="Calibri"/>
                <a:cs typeface="Calibri"/>
              </a:defRPr>
            </a:lvl3pPr>
            <a:lvl4pPr>
              <a:defRPr sz="1485" b="1">
                <a:solidFill>
                  <a:srgbClr val="125E93"/>
                </a:solidFill>
                <a:latin typeface="Calibri"/>
                <a:ea typeface="Calibri"/>
                <a:cs typeface="Calibri"/>
              </a:defRPr>
            </a:lvl4pPr>
            <a:lvl5pPr>
              <a:defRPr sz="1485" b="1">
                <a:solidFill>
                  <a:srgbClr val="125E93"/>
                </a:solidFill>
                <a:latin typeface="Calibri"/>
                <a:ea typeface="Calibri"/>
                <a:cs typeface="Calibri"/>
              </a:defRPr>
            </a:lvl5pPr>
            <a:lvl6pPr>
              <a:defRPr sz="1485" b="1">
                <a:solidFill>
                  <a:srgbClr val="125E93"/>
                </a:solidFill>
                <a:latin typeface="Calibri"/>
                <a:ea typeface="Calibri"/>
                <a:cs typeface="Calibri"/>
              </a:defRPr>
            </a:lvl6pPr>
            <a:lvl7pPr>
              <a:defRPr sz="1485" b="1">
                <a:solidFill>
                  <a:srgbClr val="125E93"/>
                </a:solidFill>
                <a:latin typeface="Calibri"/>
                <a:ea typeface="Calibri"/>
                <a:cs typeface="Calibri"/>
              </a:defRPr>
            </a:lvl7pPr>
            <a:lvl8pPr>
              <a:defRPr sz="1485" b="1">
                <a:solidFill>
                  <a:srgbClr val="125E93"/>
                </a:solidFill>
                <a:latin typeface="Calibri"/>
                <a:ea typeface="Calibri"/>
                <a:cs typeface="Calibri"/>
              </a:defRPr>
            </a:lvl8pPr>
            <a:lvl9pPr>
              <a:defRPr sz="1485" b="1">
                <a:solidFill>
                  <a:srgbClr val="125E93"/>
                </a:solidFill>
                <a:latin typeface="Calibri"/>
                <a:ea typeface="Calibri"/>
                <a:cs typeface="Calibri"/>
              </a:defRPr>
            </a:lvl9pPr>
          </a:lstStyle>
          <a:p>
            <a:pPr algn="r">
              <a:defRPr sz="1485" b="1">
                <a:solidFill>
                  <a:srgbClr val="125E93"/>
                </a:solidFill>
                <a:latin typeface="Calibri"/>
                <a:ea typeface="Calibri"/>
                <a:cs typeface="Calibri"/>
              </a:defRPr>
            </a:pPr>
            <a:r>
              <a:rPr sz="1485" b="1">
                <a:solidFill>
                  <a:srgbClr val="125E93"/>
                </a:solidFill>
                <a:latin typeface="Calibri"/>
                <a:ea typeface="Calibri"/>
                <a:cs typeface="Calibri"/>
              </a:rPr>
              <a:t>1,072</a:t>
            </a:r>
          </a:p>
        </p:txBody>
      </p:sp>
      <p:sp>
        <p:nvSpPr>
          <p:cNvPr id="227" name="Listed GRID shareholders; Gresham House manager">
            <a:extLst>
              <a:ext uri="{FF2B5EF4-FFF2-40B4-BE49-F238E27FC236}">
                <a16:creationId xmlns:a16="http://schemas.microsoft.com/office/drawing/2014/main" id="{B04B532F-5609-44E4-97A0-A891290D7313}"/>
              </a:ext>
            </a:extLst>
          </p:cNvPr>
          <p:cNvSpPr>
            <a:spLocks noGrp="1"/>
          </p:cNvSpPr>
          <p:nvPr/>
        </p:nvSpPr>
        <p:spPr>
          <a:xfrm>
            <a:off x="8839200" y="3200400"/>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Listed GRID shareholders; Gresham House manager</a:t>
            </a:r>
          </a:p>
        </p:txBody>
      </p:sp>
      <p:sp>
        <p:nvSpPr>
          <p:cNvPr id="229" name="Rectangle 228">
            <a:extLst>
              <a:ext uri="{FF2B5EF4-FFF2-40B4-BE49-F238E27FC236}">
                <a16:creationId xmlns:a16="http://schemas.microsoft.com/office/drawing/2014/main" id="{6C52F240-84B3-409F-ADDE-558F5D51012F}"/>
              </a:ext>
            </a:extLst>
          </p:cNvPr>
          <p:cNvSpPr>
            <a:spLocks noGrp="1"/>
          </p:cNvSpPr>
          <p:nvPr/>
        </p:nvSpPr>
        <p:spPr>
          <a:xfrm>
            <a:off x="8839200" y="3371850"/>
            <a:ext cx="2895600" cy="38100"/>
          </a:xfrm>
          <a:prstGeom prst="rect">
            <a:avLst/>
          </a:prstGeom>
          <a:solidFill>
            <a:srgbClr val="CADFEB"/>
          </a:solidFill>
          <a:ln w="0">
            <a:noFill/>
          </a:ln>
        </p:spPr>
        <p:txBody>
          <a:bodyPr/>
          <a:lstStyle/>
          <a:p>
            <a:endParaRPr lang="en-SG"/>
          </a:p>
        </p:txBody>
      </p:sp>
      <p:sp>
        <p:nvSpPr>
          <p:cNvPr id="230" name="Rectangle 229">
            <a:extLst>
              <a:ext uri="{FF2B5EF4-FFF2-40B4-BE49-F238E27FC236}">
                <a16:creationId xmlns:a16="http://schemas.microsoft.com/office/drawing/2014/main" id="{F9C073DD-2D83-487F-BB31-505EB5779C3C}"/>
              </a:ext>
            </a:extLst>
          </p:cNvPr>
          <p:cNvSpPr>
            <a:spLocks noGrp="1"/>
          </p:cNvSpPr>
          <p:nvPr/>
        </p:nvSpPr>
        <p:spPr>
          <a:xfrm>
            <a:off x="8839200" y="3371850"/>
            <a:ext cx="1773762" cy="38100"/>
          </a:xfrm>
          <a:prstGeom prst="rect">
            <a:avLst/>
          </a:prstGeom>
          <a:solidFill>
            <a:srgbClr val="125E93"/>
          </a:solidFill>
          <a:ln w="0">
            <a:noFill/>
          </a:ln>
        </p:spPr>
        <p:txBody>
          <a:bodyPr/>
          <a:lstStyle/>
          <a:p>
            <a:endParaRPr lang="en-SG"/>
          </a:p>
        </p:txBody>
      </p:sp>
      <p:sp>
        <p:nvSpPr>
          <p:cNvPr id="232" name="Zenobē | UK-only European fleet">
            <a:extLst>
              <a:ext uri="{FF2B5EF4-FFF2-40B4-BE49-F238E27FC236}">
                <a16:creationId xmlns:a16="http://schemas.microsoft.com/office/drawing/2014/main" id="{40B20E10-7FF9-4B9F-B3DA-1403794C16DB}"/>
              </a:ext>
            </a:extLst>
          </p:cNvPr>
          <p:cNvSpPr>
            <a:spLocks noGrp="1"/>
          </p:cNvSpPr>
          <p:nvPr/>
        </p:nvSpPr>
        <p:spPr>
          <a:xfrm>
            <a:off x="8839200" y="34480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Zenobē | UK-only European fleet</a:t>
            </a:r>
          </a:p>
        </p:txBody>
      </p:sp>
      <p:sp>
        <p:nvSpPr>
          <p:cNvPr id="233" name="731">
            <a:extLst>
              <a:ext uri="{FF2B5EF4-FFF2-40B4-BE49-F238E27FC236}">
                <a16:creationId xmlns:a16="http://schemas.microsoft.com/office/drawing/2014/main" id="{64893232-7449-4847-815E-13B7EEE39AC9}"/>
              </a:ext>
            </a:extLst>
          </p:cNvPr>
          <p:cNvSpPr>
            <a:spLocks noGrp="1"/>
          </p:cNvSpPr>
          <p:nvPr/>
        </p:nvSpPr>
        <p:spPr>
          <a:xfrm>
            <a:off x="10839450" y="3419475"/>
            <a:ext cx="857250" cy="228600"/>
          </a:xfrm>
          <a:prstGeom prst="rect">
            <a:avLst/>
          </a:prstGeom>
          <a:noFill/>
          <a:ln w="0">
            <a:noFill/>
          </a:ln>
        </p:spPr>
        <p:txBody>
          <a:bodyPr wrap="square" lIns="0" tIns="0" rIns="0" bIns="0" anchor="t">
            <a:noAutofit/>
          </a:bodyPr>
          <a:lstStyle>
            <a:defPPr>
              <a:defRPr sz="1485" b="1">
                <a:solidFill>
                  <a:srgbClr val="125E93"/>
                </a:solidFill>
                <a:latin typeface="Calibri"/>
                <a:ea typeface="Calibri"/>
                <a:cs typeface="Calibri"/>
              </a:defRPr>
            </a:defPPr>
            <a:lvl1pPr>
              <a:defRPr sz="1485" b="1">
                <a:solidFill>
                  <a:srgbClr val="125E93"/>
                </a:solidFill>
                <a:latin typeface="Calibri"/>
                <a:ea typeface="Calibri"/>
                <a:cs typeface="Calibri"/>
              </a:defRPr>
            </a:lvl1pPr>
            <a:lvl2pPr>
              <a:defRPr sz="1485" b="1">
                <a:solidFill>
                  <a:srgbClr val="125E93"/>
                </a:solidFill>
                <a:latin typeface="Calibri"/>
                <a:ea typeface="Calibri"/>
                <a:cs typeface="Calibri"/>
              </a:defRPr>
            </a:lvl2pPr>
            <a:lvl3pPr>
              <a:defRPr sz="1485" b="1">
                <a:solidFill>
                  <a:srgbClr val="125E93"/>
                </a:solidFill>
                <a:latin typeface="Calibri"/>
                <a:ea typeface="Calibri"/>
                <a:cs typeface="Calibri"/>
              </a:defRPr>
            </a:lvl3pPr>
            <a:lvl4pPr>
              <a:defRPr sz="1485" b="1">
                <a:solidFill>
                  <a:srgbClr val="125E93"/>
                </a:solidFill>
                <a:latin typeface="Calibri"/>
                <a:ea typeface="Calibri"/>
                <a:cs typeface="Calibri"/>
              </a:defRPr>
            </a:lvl4pPr>
            <a:lvl5pPr>
              <a:defRPr sz="1485" b="1">
                <a:solidFill>
                  <a:srgbClr val="125E93"/>
                </a:solidFill>
                <a:latin typeface="Calibri"/>
                <a:ea typeface="Calibri"/>
                <a:cs typeface="Calibri"/>
              </a:defRPr>
            </a:lvl5pPr>
            <a:lvl6pPr>
              <a:defRPr sz="1485" b="1">
                <a:solidFill>
                  <a:srgbClr val="125E93"/>
                </a:solidFill>
                <a:latin typeface="Calibri"/>
                <a:ea typeface="Calibri"/>
                <a:cs typeface="Calibri"/>
              </a:defRPr>
            </a:lvl6pPr>
            <a:lvl7pPr>
              <a:defRPr sz="1485" b="1">
                <a:solidFill>
                  <a:srgbClr val="125E93"/>
                </a:solidFill>
                <a:latin typeface="Calibri"/>
                <a:ea typeface="Calibri"/>
                <a:cs typeface="Calibri"/>
              </a:defRPr>
            </a:lvl7pPr>
            <a:lvl8pPr>
              <a:defRPr sz="1485" b="1">
                <a:solidFill>
                  <a:srgbClr val="125E93"/>
                </a:solidFill>
                <a:latin typeface="Calibri"/>
                <a:ea typeface="Calibri"/>
                <a:cs typeface="Calibri"/>
              </a:defRPr>
            </a:lvl8pPr>
            <a:lvl9pPr>
              <a:defRPr sz="1485" b="1">
                <a:solidFill>
                  <a:srgbClr val="125E93"/>
                </a:solidFill>
                <a:latin typeface="Calibri"/>
                <a:ea typeface="Calibri"/>
                <a:cs typeface="Calibri"/>
              </a:defRPr>
            </a:lvl9pPr>
          </a:lstStyle>
          <a:p>
            <a:pPr algn="r">
              <a:defRPr sz="1485" b="1">
                <a:solidFill>
                  <a:srgbClr val="125E93"/>
                </a:solidFill>
                <a:latin typeface="Calibri"/>
                <a:ea typeface="Calibri"/>
                <a:cs typeface="Calibri"/>
              </a:defRPr>
            </a:pPr>
            <a:r>
              <a:rPr sz="1485" b="1">
                <a:solidFill>
                  <a:srgbClr val="125E93"/>
                </a:solidFill>
                <a:latin typeface="Calibri"/>
                <a:ea typeface="Calibri"/>
                <a:cs typeface="Calibri"/>
              </a:rPr>
              <a:t>731</a:t>
            </a:r>
          </a:p>
        </p:txBody>
      </p:sp>
      <p:sp>
        <p:nvSpPr>
          <p:cNvPr id="234" name="KKR + M&amp;G Infracapital | joint majority">
            <a:extLst>
              <a:ext uri="{FF2B5EF4-FFF2-40B4-BE49-F238E27FC236}">
                <a16:creationId xmlns:a16="http://schemas.microsoft.com/office/drawing/2014/main" id="{ECE9F8B1-00DD-4D88-A288-B0784B8632AC}"/>
              </a:ext>
            </a:extLst>
          </p:cNvPr>
          <p:cNvSpPr>
            <a:spLocks noGrp="1"/>
          </p:cNvSpPr>
          <p:nvPr/>
        </p:nvSpPr>
        <p:spPr>
          <a:xfrm>
            <a:off x="8839200" y="3619500"/>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KKR + M&amp;G Infracapital | joint majority</a:t>
            </a:r>
          </a:p>
        </p:txBody>
      </p:sp>
      <p:sp>
        <p:nvSpPr>
          <p:cNvPr id="236" name="Rectangle 235">
            <a:extLst>
              <a:ext uri="{FF2B5EF4-FFF2-40B4-BE49-F238E27FC236}">
                <a16:creationId xmlns:a16="http://schemas.microsoft.com/office/drawing/2014/main" id="{59F77EF6-0E18-4652-9526-E5C1FF38F8D5}"/>
              </a:ext>
            </a:extLst>
          </p:cNvPr>
          <p:cNvSpPr>
            <a:spLocks noGrp="1"/>
          </p:cNvSpPr>
          <p:nvPr/>
        </p:nvSpPr>
        <p:spPr>
          <a:xfrm>
            <a:off x="8839200" y="3790950"/>
            <a:ext cx="2895600" cy="38100"/>
          </a:xfrm>
          <a:prstGeom prst="rect">
            <a:avLst/>
          </a:prstGeom>
          <a:solidFill>
            <a:srgbClr val="CADFEB"/>
          </a:solidFill>
          <a:ln w="0">
            <a:noFill/>
          </a:ln>
        </p:spPr>
        <p:txBody>
          <a:bodyPr/>
          <a:lstStyle/>
          <a:p>
            <a:endParaRPr lang="en-SG"/>
          </a:p>
        </p:txBody>
      </p:sp>
      <p:sp>
        <p:nvSpPr>
          <p:cNvPr id="237" name="Rectangle 236">
            <a:extLst>
              <a:ext uri="{FF2B5EF4-FFF2-40B4-BE49-F238E27FC236}">
                <a16:creationId xmlns:a16="http://schemas.microsoft.com/office/drawing/2014/main" id="{28EE9671-25B0-468A-BFC9-1A542F5C2661}"/>
              </a:ext>
            </a:extLst>
          </p:cNvPr>
          <p:cNvSpPr>
            <a:spLocks noGrp="1"/>
          </p:cNvSpPr>
          <p:nvPr/>
        </p:nvSpPr>
        <p:spPr>
          <a:xfrm>
            <a:off x="8839200" y="3790950"/>
            <a:ext cx="1209533" cy="38100"/>
          </a:xfrm>
          <a:prstGeom prst="rect">
            <a:avLst/>
          </a:prstGeom>
          <a:solidFill>
            <a:srgbClr val="125E93"/>
          </a:solidFill>
          <a:ln w="0">
            <a:noFill/>
          </a:ln>
        </p:spPr>
        <p:txBody>
          <a:bodyPr/>
          <a:lstStyle/>
          <a:p>
            <a:endParaRPr lang="en-SG"/>
          </a:p>
        </p:txBody>
      </p:sp>
      <p:sp>
        <p:nvSpPr>
          <p:cNvPr id="239" name="Statera | UK-only European fleet">
            <a:extLst>
              <a:ext uri="{FF2B5EF4-FFF2-40B4-BE49-F238E27FC236}">
                <a16:creationId xmlns:a16="http://schemas.microsoft.com/office/drawing/2014/main" id="{FD5369AE-0370-447F-9783-7582D08ACEC4}"/>
              </a:ext>
            </a:extLst>
          </p:cNvPr>
          <p:cNvSpPr>
            <a:spLocks noGrp="1"/>
          </p:cNvSpPr>
          <p:nvPr/>
        </p:nvSpPr>
        <p:spPr>
          <a:xfrm>
            <a:off x="8839200" y="38671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Statera | UK-only European fleet</a:t>
            </a:r>
          </a:p>
        </p:txBody>
      </p:sp>
      <p:sp>
        <p:nvSpPr>
          <p:cNvPr id="240" name="600">
            <a:extLst>
              <a:ext uri="{FF2B5EF4-FFF2-40B4-BE49-F238E27FC236}">
                <a16:creationId xmlns:a16="http://schemas.microsoft.com/office/drawing/2014/main" id="{FF1E2C77-D53F-411F-8406-BFFD2604A3FE}"/>
              </a:ext>
            </a:extLst>
          </p:cNvPr>
          <p:cNvSpPr>
            <a:spLocks noGrp="1"/>
          </p:cNvSpPr>
          <p:nvPr/>
        </p:nvSpPr>
        <p:spPr>
          <a:xfrm>
            <a:off x="10839450" y="3838575"/>
            <a:ext cx="857250" cy="228600"/>
          </a:xfrm>
          <a:prstGeom prst="rect">
            <a:avLst/>
          </a:prstGeom>
          <a:noFill/>
          <a:ln w="0">
            <a:noFill/>
          </a:ln>
        </p:spPr>
        <p:txBody>
          <a:bodyPr wrap="square" lIns="0" tIns="0" rIns="0" bIns="0" anchor="t">
            <a:noAutofit/>
          </a:bodyPr>
          <a:lstStyle>
            <a:defPPr>
              <a:defRPr sz="1485" b="1">
                <a:solidFill>
                  <a:srgbClr val="125E93"/>
                </a:solidFill>
                <a:latin typeface="Calibri"/>
                <a:ea typeface="Calibri"/>
                <a:cs typeface="Calibri"/>
              </a:defRPr>
            </a:defPPr>
            <a:lvl1pPr>
              <a:defRPr sz="1485" b="1">
                <a:solidFill>
                  <a:srgbClr val="125E93"/>
                </a:solidFill>
                <a:latin typeface="Calibri"/>
                <a:ea typeface="Calibri"/>
                <a:cs typeface="Calibri"/>
              </a:defRPr>
            </a:lvl1pPr>
            <a:lvl2pPr>
              <a:defRPr sz="1485" b="1">
                <a:solidFill>
                  <a:srgbClr val="125E93"/>
                </a:solidFill>
                <a:latin typeface="Calibri"/>
                <a:ea typeface="Calibri"/>
                <a:cs typeface="Calibri"/>
              </a:defRPr>
            </a:lvl2pPr>
            <a:lvl3pPr>
              <a:defRPr sz="1485" b="1">
                <a:solidFill>
                  <a:srgbClr val="125E93"/>
                </a:solidFill>
                <a:latin typeface="Calibri"/>
                <a:ea typeface="Calibri"/>
                <a:cs typeface="Calibri"/>
              </a:defRPr>
            </a:lvl3pPr>
            <a:lvl4pPr>
              <a:defRPr sz="1485" b="1">
                <a:solidFill>
                  <a:srgbClr val="125E93"/>
                </a:solidFill>
                <a:latin typeface="Calibri"/>
                <a:ea typeface="Calibri"/>
                <a:cs typeface="Calibri"/>
              </a:defRPr>
            </a:lvl4pPr>
            <a:lvl5pPr>
              <a:defRPr sz="1485" b="1">
                <a:solidFill>
                  <a:srgbClr val="125E93"/>
                </a:solidFill>
                <a:latin typeface="Calibri"/>
                <a:ea typeface="Calibri"/>
                <a:cs typeface="Calibri"/>
              </a:defRPr>
            </a:lvl5pPr>
            <a:lvl6pPr>
              <a:defRPr sz="1485" b="1">
                <a:solidFill>
                  <a:srgbClr val="125E93"/>
                </a:solidFill>
                <a:latin typeface="Calibri"/>
                <a:ea typeface="Calibri"/>
                <a:cs typeface="Calibri"/>
              </a:defRPr>
            </a:lvl6pPr>
            <a:lvl7pPr>
              <a:defRPr sz="1485" b="1">
                <a:solidFill>
                  <a:srgbClr val="125E93"/>
                </a:solidFill>
                <a:latin typeface="Calibri"/>
                <a:ea typeface="Calibri"/>
                <a:cs typeface="Calibri"/>
              </a:defRPr>
            </a:lvl7pPr>
            <a:lvl8pPr>
              <a:defRPr sz="1485" b="1">
                <a:solidFill>
                  <a:srgbClr val="125E93"/>
                </a:solidFill>
                <a:latin typeface="Calibri"/>
                <a:ea typeface="Calibri"/>
                <a:cs typeface="Calibri"/>
              </a:defRPr>
            </a:lvl8pPr>
            <a:lvl9pPr>
              <a:defRPr sz="1485" b="1">
                <a:solidFill>
                  <a:srgbClr val="125E93"/>
                </a:solidFill>
                <a:latin typeface="Calibri"/>
                <a:ea typeface="Calibri"/>
                <a:cs typeface="Calibri"/>
              </a:defRPr>
            </a:lvl9pPr>
          </a:lstStyle>
          <a:p>
            <a:pPr algn="r">
              <a:defRPr sz="1485" b="1">
                <a:solidFill>
                  <a:srgbClr val="125E93"/>
                </a:solidFill>
                <a:latin typeface="Calibri"/>
                <a:ea typeface="Calibri"/>
                <a:cs typeface="Calibri"/>
              </a:defRPr>
            </a:pPr>
            <a:r>
              <a:rPr sz="1485" b="1">
                <a:solidFill>
                  <a:srgbClr val="125E93"/>
                </a:solidFill>
                <a:latin typeface="Calibri"/>
                <a:ea typeface="Calibri"/>
                <a:cs typeface="Calibri"/>
              </a:rPr>
              <a:t>600</a:t>
            </a:r>
          </a:p>
        </p:txBody>
      </p:sp>
      <p:sp>
        <p:nvSpPr>
          <p:cNvPr id="241" name="EQT Infrastructure VI; Ares portfolio minority">
            <a:extLst>
              <a:ext uri="{FF2B5EF4-FFF2-40B4-BE49-F238E27FC236}">
                <a16:creationId xmlns:a16="http://schemas.microsoft.com/office/drawing/2014/main" id="{FB60CBAC-0BFB-4A83-8268-82E840E5A41F}"/>
              </a:ext>
            </a:extLst>
          </p:cNvPr>
          <p:cNvSpPr>
            <a:spLocks noGrp="1"/>
          </p:cNvSpPr>
          <p:nvPr/>
        </p:nvSpPr>
        <p:spPr>
          <a:xfrm>
            <a:off x="8839200" y="4038600"/>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EQT Infrastructure VI; Ares portfolio minority</a:t>
            </a:r>
          </a:p>
        </p:txBody>
      </p:sp>
      <p:sp>
        <p:nvSpPr>
          <p:cNvPr id="243" name="Rectangle 242">
            <a:extLst>
              <a:ext uri="{FF2B5EF4-FFF2-40B4-BE49-F238E27FC236}">
                <a16:creationId xmlns:a16="http://schemas.microsoft.com/office/drawing/2014/main" id="{896BC615-4149-4064-86D2-37E3815CFC89}"/>
              </a:ext>
            </a:extLst>
          </p:cNvPr>
          <p:cNvSpPr>
            <a:spLocks noGrp="1"/>
          </p:cNvSpPr>
          <p:nvPr/>
        </p:nvSpPr>
        <p:spPr>
          <a:xfrm>
            <a:off x="8839200" y="4210050"/>
            <a:ext cx="2895600" cy="38100"/>
          </a:xfrm>
          <a:prstGeom prst="rect">
            <a:avLst/>
          </a:prstGeom>
          <a:solidFill>
            <a:srgbClr val="CADFEB"/>
          </a:solidFill>
          <a:ln w="0">
            <a:noFill/>
          </a:ln>
        </p:spPr>
        <p:txBody>
          <a:bodyPr/>
          <a:lstStyle/>
          <a:p>
            <a:endParaRPr lang="en-SG"/>
          </a:p>
        </p:txBody>
      </p:sp>
      <p:sp>
        <p:nvSpPr>
          <p:cNvPr id="244" name="Rectangle 243">
            <a:extLst>
              <a:ext uri="{FF2B5EF4-FFF2-40B4-BE49-F238E27FC236}">
                <a16:creationId xmlns:a16="http://schemas.microsoft.com/office/drawing/2014/main" id="{528C6AC8-EE43-44C6-AD50-83C3EB327177}"/>
              </a:ext>
            </a:extLst>
          </p:cNvPr>
          <p:cNvSpPr>
            <a:spLocks noGrp="1"/>
          </p:cNvSpPr>
          <p:nvPr/>
        </p:nvSpPr>
        <p:spPr>
          <a:xfrm>
            <a:off x="8839200" y="4210050"/>
            <a:ext cx="992777" cy="38100"/>
          </a:xfrm>
          <a:prstGeom prst="rect">
            <a:avLst/>
          </a:prstGeom>
          <a:solidFill>
            <a:srgbClr val="125E93"/>
          </a:solidFill>
          <a:ln w="0">
            <a:noFill/>
          </a:ln>
        </p:spPr>
        <p:txBody>
          <a:bodyPr/>
          <a:lstStyle/>
          <a:p>
            <a:endParaRPr lang="en-SG"/>
          </a:p>
        </p:txBody>
      </p:sp>
      <p:pic>
        <p:nvPicPr>
          <p:cNvPr id="245" name="Graphic 244">
            <a:extLst>
              <a:ext uri="{FF2B5EF4-FFF2-40B4-BE49-F238E27FC236}">
                <a16:creationId xmlns:a16="http://schemas.microsoft.com/office/drawing/2014/main" id="{C370C0B6-AF82-4730-B2D9-EECD93682E0F}"/>
              </a:ext>
            </a:extLst>
          </p:cNvPr>
          <p:cNvPicPr>
            <a:picLocks noChangeAspect="1"/>
          </p:cNvPicPr>
          <p:nvPr/>
        </p:nvPicPr>
        <p:blipFill>
          <a:blip>
            <a:extLst>
              <a:ext uri="{96DAC541-7B7A-43D3-8B79-37D633B846F1}">
                <asvg:svgBlip xmlns:asvg="http://schemas.microsoft.com/office/drawing/2016/SVG/main" r:embed="rId29"/>
              </a:ext>
            </a:extLst>
          </a:blip>
          <a:stretch/>
        </p:blipFill>
        <p:spPr>
          <a:xfrm>
            <a:off x="7943850" y="4294424"/>
            <a:ext cx="714375" cy="219075"/>
          </a:xfrm>
          <a:prstGeom prst="rect">
            <a:avLst/>
          </a:prstGeom>
        </p:spPr>
      </p:pic>
      <p:sp>
        <p:nvSpPr>
          <p:cNvPr id="246" name="RWE | Germany / Netherlands / Ireland">
            <a:extLst>
              <a:ext uri="{FF2B5EF4-FFF2-40B4-BE49-F238E27FC236}">
                <a16:creationId xmlns:a16="http://schemas.microsoft.com/office/drawing/2014/main" id="{6576E959-E0C8-4FE5-BF45-CE079D204385}"/>
              </a:ext>
            </a:extLst>
          </p:cNvPr>
          <p:cNvSpPr>
            <a:spLocks noGrp="1"/>
          </p:cNvSpPr>
          <p:nvPr/>
        </p:nvSpPr>
        <p:spPr>
          <a:xfrm>
            <a:off x="8839200" y="42862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RWE | Germany / Netherlands / Ireland</a:t>
            </a:r>
          </a:p>
        </p:txBody>
      </p:sp>
      <p:sp>
        <p:nvSpPr>
          <p:cNvPr id="247" name="~460 E">
            <a:extLst>
              <a:ext uri="{FF2B5EF4-FFF2-40B4-BE49-F238E27FC236}">
                <a16:creationId xmlns:a16="http://schemas.microsoft.com/office/drawing/2014/main" id="{C7BDC4BF-EE43-44A3-AE6B-F7CBCD1EF654}"/>
              </a:ext>
            </a:extLst>
          </p:cNvPr>
          <p:cNvSpPr>
            <a:spLocks noGrp="1"/>
          </p:cNvSpPr>
          <p:nvPr/>
        </p:nvSpPr>
        <p:spPr>
          <a:xfrm>
            <a:off x="10839450" y="4257675"/>
            <a:ext cx="857250" cy="228600"/>
          </a:xfrm>
          <a:prstGeom prst="rect">
            <a:avLst/>
          </a:prstGeom>
          <a:noFill/>
          <a:ln w="0">
            <a:noFill/>
          </a:ln>
        </p:spPr>
        <p:txBody>
          <a:bodyPr wrap="square" lIns="0" tIns="0" rIns="0" bIns="0" anchor="t">
            <a:noAutofit/>
          </a:bodyPr>
          <a:lstStyle>
            <a:defPPr>
              <a:defRPr sz="1485" b="1">
                <a:solidFill>
                  <a:srgbClr val="125E93"/>
                </a:solidFill>
                <a:latin typeface="Calibri"/>
                <a:ea typeface="Calibri"/>
                <a:cs typeface="Calibri"/>
              </a:defRPr>
            </a:defPPr>
            <a:lvl1pPr>
              <a:defRPr sz="1485" b="1">
                <a:solidFill>
                  <a:srgbClr val="125E93"/>
                </a:solidFill>
                <a:latin typeface="Calibri"/>
                <a:ea typeface="Calibri"/>
                <a:cs typeface="Calibri"/>
              </a:defRPr>
            </a:lvl1pPr>
            <a:lvl2pPr>
              <a:defRPr sz="1485" b="1">
                <a:solidFill>
                  <a:srgbClr val="125E93"/>
                </a:solidFill>
                <a:latin typeface="Calibri"/>
                <a:ea typeface="Calibri"/>
                <a:cs typeface="Calibri"/>
              </a:defRPr>
            </a:lvl2pPr>
            <a:lvl3pPr>
              <a:defRPr sz="1485" b="1">
                <a:solidFill>
                  <a:srgbClr val="125E93"/>
                </a:solidFill>
                <a:latin typeface="Calibri"/>
                <a:ea typeface="Calibri"/>
                <a:cs typeface="Calibri"/>
              </a:defRPr>
            </a:lvl3pPr>
            <a:lvl4pPr>
              <a:defRPr sz="1485" b="1">
                <a:solidFill>
                  <a:srgbClr val="125E93"/>
                </a:solidFill>
                <a:latin typeface="Calibri"/>
                <a:ea typeface="Calibri"/>
                <a:cs typeface="Calibri"/>
              </a:defRPr>
            </a:lvl4pPr>
            <a:lvl5pPr>
              <a:defRPr sz="1485" b="1">
                <a:solidFill>
                  <a:srgbClr val="125E93"/>
                </a:solidFill>
                <a:latin typeface="Calibri"/>
                <a:ea typeface="Calibri"/>
                <a:cs typeface="Calibri"/>
              </a:defRPr>
            </a:lvl5pPr>
            <a:lvl6pPr>
              <a:defRPr sz="1485" b="1">
                <a:solidFill>
                  <a:srgbClr val="125E93"/>
                </a:solidFill>
                <a:latin typeface="Calibri"/>
                <a:ea typeface="Calibri"/>
                <a:cs typeface="Calibri"/>
              </a:defRPr>
            </a:lvl6pPr>
            <a:lvl7pPr>
              <a:defRPr sz="1485" b="1">
                <a:solidFill>
                  <a:srgbClr val="125E93"/>
                </a:solidFill>
                <a:latin typeface="Calibri"/>
                <a:ea typeface="Calibri"/>
                <a:cs typeface="Calibri"/>
              </a:defRPr>
            </a:lvl7pPr>
            <a:lvl8pPr>
              <a:defRPr sz="1485" b="1">
                <a:solidFill>
                  <a:srgbClr val="125E93"/>
                </a:solidFill>
                <a:latin typeface="Calibri"/>
                <a:ea typeface="Calibri"/>
                <a:cs typeface="Calibri"/>
              </a:defRPr>
            </a:lvl8pPr>
            <a:lvl9pPr>
              <a:defRPr sz="1485" b="1">
                <a:solidFill>
                  <a:srgbClr val="125E93"/>
                </a:solidFill>
                <a:latin typeface="Calibri"/>
                <a:ea typeface="Calibri"/>
                <a:cs typeface="Calibri"/>
              </a:defRPr>
            </a:lvl9pPr>
          </a:lstStyle>
          <a:p>
            <a:pPr algn="r">
              <a:defRPr sz="1485" b="1">
                <a:solidFill>
                  <a:srgbClr val="125E93"/>
                </a:solidFill>
                <a:latin typeface="Calibri"/>
                <a:ea typeface="Calibri"/>
                <a:cs typeface="Calibri"/>
              </a:defRPr>
            </a:pPr>
            <a:r>
              <a:rPr sz="1485" b="1" dirty="0">
                <a:solidFill>
                  <a:srgbClr val="125E93"/>
                </a:solidFill>
                <a:latin typeface="Calibri"/>
                <a:ea typeface="Calibri"/>
                <a:cs typeface="Calibri"/>
              </a:rPr>
              <a:t>~460</a:t>
            </a:r>
          </a:p>
        </p:txBody>
      </p:sp>
      <p:sp>
        <p:nvSpPr>
          <p:cNvPr id="248" name="RWE listed corporate capital">
            <a:extLst>
              <a:ext uri="{FF2B5EF4-FFF2-40B4-BE49-F238E27FC236}">
                <a16:creationId xmlns:a16="http://schemas.microsoft.com/office/drawing/2014/main" id="{AFE0E90E-F134-4DE8-B69D-BF1CAFEDD556}"/>
              </a:ext>
            </a:extLst>
          </p:cNvPr>
          <p:cNvSpPr>
            <a:spLocks noGrp="1"/>
          </p:cNvSpPr>
          <p:nvPr/>
        </p:nvSpPr>
        <p:spPr>
          <a:xfrm>
            <a:off x="8839200" y="4457700"/>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RWE listed corporate capital</a:t>
            </a:r>
          </a:p>
        </p:txBody>
      </p:sp>
      <p:sp>
        <p:nvSpPr>
          <p:cNvPr id="250" name="Rectangle 249">
            <a:extLst>
              <a:ext uri="{FF2B5EF4-FFF2-40B4-BE49-F238E27FC236}">
                <a16:creationId xmlns:a16="http://schemas.microsoft.com/office/drawing/2014/main" id="{742A0280-094A-49CE-BB31-1E7F1D5D163D}"/>
              </a:ext>
            </a:extLst>
          </p:cNvPr>
          <p:cNvSpPr>
            <a:spLocks noGrp="1"/>
          </p:cNvSpPr>
          <p:nvPr/>
        </p:nvSpPr>
        <p:spPr>
          <a:xfrm>
            <a:off x="8839200" y="4629150"/>
            <a:ext cx="2895600" cy="38100"/>
          </a:xfrm>
          <a:prstGeom prst="rect">
            <a:avLst/>
          </a:prstGeom>
          <a:solidFill>
            <a:srgbClr val="CADFEB"/>
          </a:solidFill>
          <a:ln w="0">
            <a:noFill/>
          </a:ln>
        </p:spPr>
        <p:txBody>
          <a:bodyPr/>
          <a:lstStyle/>
          <a:p>
            <a:endParaRPr lang="en-SG"/>
          </a:p>
        </p:txBody>
      </p:sp>
      <p:sp>
        <p:nvSpPr>
          <p:cNvPr id="251" name="Rectangle 250">
            <a:extLst>
              <a:ext uri="{FF2B5EF4-FFF2-40B4-BE49-F238E27FC236}">
                <a16:creationId xmlns:a16="http://schemas.microsoft.com/office/drawing/2014/main" id="{92103673-5EB9-4450-B606-C87F832E64B1}"/>
              </a:ext>
            </a:extLst>
          </p:cNvPr>
          <p:cNvSpPr>
            <a:spLocks noGrp="1"/>
          </p:cNvSpPr>
          <p:nvPr/>
        </p:nvSpPr>
        <p:spPr>
          <a:xfrm>
            <a:off x="8839200" y="4629150"/>
            <a:ext cx="761129" cy="38100"/>
          </a:xfrm>
          <a:prstGeom prst="rect">
            <a:avLst/>
          </a:prstGeom>
          <a:solidFill>
            <a:srgbClr val="125E93"/>
          </a:solidFill>
          <a:ln w="0">
            <a:noFill/>
          </a:ln>
        </p:spPr>
        <p:txBody>
          <a:bodyPr/>
          <a:lstStyle/>
          <a:p>
            <a:endParaRPr lang="en-SG"/>
          </a:p>
        </p:txBody>
      </p:sp>
      <p:sp>
        <p:nvSpPr>
          <p:cNvPr id="252" name="Rectangle 251">
            <a:extLst>
              <a:ext uri="{FF2B5EF4-FFF2-40B4-BE49-F238E27FC236}">
                <a16:creationId xmlns:a16="http://schemas.microsoft.com/office/drawing/2014/main" id="{533E3B45-6013-4EF3-8683-134E1361648B}"/>
              </a:ext>
            </a:extLst>
          </p:cNvPr>
          <p:cNvSpPr>
            <a:spLocks noGrp="1"/>
          </p:cNvSpPr>
          <p:nvPr/>
        </p:nvSpPr>
        <p:spPr>
          <a:xfrm>
            <a:off x="7905750" y="4762500"/>
            <a:ext cx="3829050" cy="6668"/>
          </a:xfrm>
          <a:prstGeom prst="rect">
            <a:avLst/>
          </a:prstGeom>
          <a:solidFill>
            <a:srgbClr val="D2D7DB"/>
          </a:solidFill>
          <a:ln w="0">
            <a:noFill/>
          </a:ln>
        </p:spPr>
        <p:txBody>
          <a:bodyPr/>
          <a:lstStyle/>
          <a:p>
            <a:endParaRPr lang="en-SG"/>
          </a:p>
        </p:txBody>
      </p:sp>
      <p:sp>
        <p:nvSpPr>
          <p:cNvPr id="253" name="LARGE DEVELOPMENT PIPELINES">
            <a:extLst>
              <a:ext uri="{FF2B5EF4-FFF2-40B4-BE49-F238E27FC236}">
                <a16:creationId xmlns:a16="http://schemas.microsoft.com/office/drawing/2014/main" id="{4654D725-8B00-4E33-A45A-5FF290A3834B}"/>
              </a:ext>
            </a:extLst>
          </p:cNvPr>
          <p:cNvSpPr>
            <a:spLocks noGrp="1"/>
          </p:cNvSpPr>
          <p:nvPr/>
        </p:nvSpPr>
        <p:spPr>
          <a:xfrm>
            <a:off x="7905750" y="4867275"/>
            <a:ext cx="3238500" cy="200025"/>
          </a:xfrm>
          <a:prstGeom prst="rect">
            <a:avLst/>
          </a:prstGeom>
          <a:noFill/>
          <a:ln w="0">
            <a:noFill/>
          </a:ln>
        </p:spPr>
        <p:txBody>
          <a:bodyPr wrap="square" lIns="0" tIns="0" rIns="0" bIns="0" anchor="t">
            <a:noAutofit/>
          </a:bodyPr>
          <a:lstStyle>
            <a:defPPr>
              <a:defRPr sz="1050" b="1">
                <a:solidFill>
                  <a:srgbClr val="07163E"/>
                </a:solidFill>
                <a:latin typeface="Calibri"/>
                <a:ea typeface="Calibri"/>
                <a:cs typeface="Calibri"/>
              </a:defRPr>
            </a:defPPr>
            <a:lvl1pPr>
              <a:defRPr sz="1050" b="1">
                <a:solidFill>
                  <a:srgbClr val="07163E"/>
                </a:solidFill>
                <a:latin typeface="Calibri"/>
                <a:ea typeface="Calibri"/>
                <a:cs typeface="Calibri"/>
              </a:defRPr>
            </a:lvl1pPr>
            <a:lvl2pPr>
              <a:defRPr sz="1050" b="1">
                <a:solidFill>
                  <a:srgbClr val="07163E"/>
                </a:solidFill>
                <a:latin typeface="Calibri"/>
                <a:ea typeface="Calibri"/>
                <a:cs typeface="Calibri"/>
              </a:defRPr>
            </a:lvl2pPr>
            <a:lvl3pPr>
              <a:defRPr sz="1050" b="1">
                <a:solidFill>
                  <a:srgbClr val="07163E"/>
                </a:solidFill>
                <a:latin typeface="Calibri"/>
                <a:ea typeface="Calibri"/>
                <a:cs typeface="Calibri"/>
              </a:defRPr>
            </a:lvl3pPr>
            <a:lvl4pPr>
              <a:defRPr sz="1050" b="1">
                <a:solidFill>
                  <a:srgbClr val="07163E"/>
                </a:solidFill>
                <a:latin typeface="Calibri"/>
                <a:ea typeface="Calibri"/>
                <a:cs typeface="Calibri"/>
              </a:defRPr>
            </a:lvl4pPr>
            <a:lvl5pPr>
              <a:defRPr sz="1050" b="1">
                <a:solidFill>
                  <a:srgbClr val="07163E"/>
                </a:solidFill>
                <a:latin typeface="Calibri"/>
                <a:ea typeface="Calibri"/>
                <a:cs typeface="Calibri"/>
              </a:defRPr>
            </a:lvl5pPr>
            <a:lvl6pPr>
              <a:defRPr sz="1050" b="1">
                <a:solidFill>
                  <a:srgbClr val="07163E"/>
                </a:solidFill>
                <a:latin typeface="Calibri"/>
                <a:ea typeface="Calibri"/>
                <a:cs typeface="Calibri"/>
              </a:defRPr>
            </a:lvl6pPr>
            <a:lvl7pPr>
              <a:defRPr sz="1050" b="1">
                <a:solidFill>
                  <a:srgbClr val="07163E"/>
                </a:solidFill>
                <a:latin typeface="Calibri"/>
                <a:ea typeface="Calibri"/>
                <a:cs typeface="Calibri"/>
              </a:defRPr>
            </a:lvl7pPr>
            <a:lvl8pPr>
              <a:defRPr sz="1050" b="1">
                <a:solidFill>
                  <a:srgbClr val="07163E"/>
                </a:solidFill>
                <a:latin typeface="Calibri"/>
                <a:ea typeface="Calibri"/>
                <a:cs typeface="Calibri"/>
              </a:defRPr>
            </a:lvl8pPr>
            <a:lvl9pPr>
              <a:defRPr sz="1050" b="1">
                <a:solidFill>
                  <a:srgbClr val="07163E"/>
                </a:solidFill>
                <a:latin typeface="Calibri"/>
                <a:ea typeface="Calibri"/>
                <a:cs typeface="Calibri"/>
              </a:defRPr>
            </a:lvl9pPr>
          </a:lstStyle>
          <a:p>
            <a:pPr>
              <a:defRPr sz="1050" b="1">
                <a:solidFill>
                  <a:srgbClr val="07163E"/>
                </a:solidFill>
                <a:latin typeface="Calibri"/>
                <a:ea typeface="Calibri"/>
                <a:cs typeface="Calibri"/>
              </a:defRPr>
            </a:pPr>
            <a:r>
              <a:rPr sz="1050" b="1">
                <a:solidFill>
                  <a:srgbClr val="07163E"/>
                </a:solidFill>
                <a:latin typeface="Calibri"/>
                <a:ea typeface="Calibri"/>
                <a:cs typeface="Calibri"/>
              </a:rPr>
              <a:t>LARGE DEVELOPMENT PIPELINES</a:t>
            </a:r>
          </a:p>
        </p:txBody>
      </p:sp>
      <p:sp>
        <p:nvSpPr>
          <p:cNvPr id="254" name="GW">
            <a:extLst>
              <a:ext uri="{FF2B5EF4-FFF2-40B4-BE49-F238E27FC236}">
                <a16:creationId xmlns:a16="http://schemas.microsoft.com/office/drawing/2014/main" id="{55123B95-A8EA-464A-A04F-2D6D4D96FE21}"/>
              </a:ext>
            </a:extLst>
          </p:cNvPr>
          <p:cNvSpPr>
            <a:spLocks noGrp="1"/>
          </p:cNvSpPr>
          <p:nvPr/>
        </p:nvSpPr>
        <p:spPr>
          <a:xfrm>
            <a:off x="11734800" y="5147441"/>
            <a:ext cx="466725" cy="171450"/>
          </a:xfrm>
          <a:prstGeom prst="rect">
            <a:avLst/>
          </a:prstGeom>
          <a:noFill/>
          <a:ln w="0">
            <a:noFill/>
          </a:ln>
        </p:spPr>
        <p:txBody>
          <a:bodyPr wrap="square" lIns="0" tIns="0" rIns="0" bIns="0" anchor="t">
            <a:noAutofit/>
          </a:bodyPr>
          <a:lstStyle>
            <a:defPPr>
              <a:defRPr sz="900" b="1">
                <a:solidFill>
                  <a:srgbClr val="125E93"/>
                </a:solidFill>
                <a:latin typeface="Calibri"/>
                <a:ea typeface="Calibri"/>
                <a:cs typeface="Calibri"/>
              </a:defRPr>
            </a:defPPr>
            <a:lvl1pPr>
              <a:defRPr sz="900" b="1">
                <a:solidFill>
                  <a:srgbClr val="125E93"/>
                </a:solidFill>
                <a:latin typeface="Calibri"/>
                <a:ea typeface="Calibri"/>
                <a:cs typeface="Calibri"/>
              </a:defRPr>
            </a:lvl1pPr>
            <a:lvl2pPr>
              <a:defRPr sz="900" b="1">
                <a:solidFill>
                  <a:srgbClr val="125E93"/>
                </a:solidFill>
                <a:latin typeface="Calibri"/>
                <a:ea typeface="Calibri"/>
                <a:cs typeface="Calibri"/>
              </a:defRPr>
            </a:lvl2pPr>
            <a:lvl3pPr>
              <a:defRPr sz="900" b="1">
                <a:solidFill>
                  <a:srgbClr val="125E93"/>
                </a:solidFill>
                <a:latin typeface="Calibri"/>
                <a:ea typeface="Calibri"/>
                <a:cs typeface="Calibri"/>
              </a:defRPr>
            </a:lvl3pPr>
            <a:lvl4pPr>
              <a:defRPr sz="900" b="1">
                <a:solidFill>
                  <a:srgbClr val="125E93"/>
                </a:solidFill>
                <a:latin typeface="Calibri"/>
                <a:ea typeface="Calibri"/>
                <a:cs typeface="Calibri"/>
              </a:defRPr>
            </a:lvl4pPr>
            <a:lvl5pPr>
              <a:defRPr sz="900" b="1">
                <a:solidFill>
                  <a:srgbClr val="125E93"/>
                </a:solidFill>
                <a:latin typeface="Calibri"/>
                <a:ea typeface="Calibri"/>
                <a:cs typeface="Calibri"/>
              </a:defRPr>
            </a:lvl5pPr>
            <a:lvl6pPr>
              <a:defRPr sz="900" b="1">
                <a:solidFill>
                  <a:srgbClr val="125E93"/>
                </a:solidFill>
                <a:latin typeface="Calibri"/>
                <a:ea typeface="Calibri"/>
                <a:cs typeface="Calibri"/>
              </a:defRPr>
            </a:lvl6pPr>
            <a:lvl7pPr>
              <a:defRPr sz="900" b="1">
                <a:solidFill>
                  <a:srgbClr val="125E93"/>
                </a:solidFill>
                <a:latin typeface="Calibri"/>
                <a:ea typeface="Calibri"/>
                <a:cs typeface="Calibri"/>
              </a:defRPr>
            </a:lvl7pPr>
            <a:lvl8pPr>
              <a:defRPr sz="900" b="1">
                <a:solidFill>
                  <a:srgbClr val="125E93"/>
                </a:solidFill>
                <a:latin typeface="Calibri"/>
                <a:ea typeface="Calibri"/>
                <a:cs typeface="Calibri"/>
              </a:defRPr>
            </a:lvl8pPr>
            <a:lvl9pPr>
              <a:defRPr sz="900" b="1">
                <a:solidFill>
                  <a:srgbClr val="125E93"/>
                </a:solidFill>
                <a:latin typeface="Calibri"/>
                <a:ea typeface="Calibri"/>
                <a:cs typeface="Calibri"/>
              </a:defRPr>
            </a:lvl9pPr>
          </a:lstStyle>
          <a:p>
            <a:pPr>
              <a:defRPr sz="900" b="1">
                <a:solidFill>
                  <a:srgbClr val="125E93"/>
                </a:solidFill>
                <a:latin typeface="Calibri"/>
                <a:ea typeface="Calibri"/>
                <a:cs typeface="Calibri"/>
              </a:defRPr>
            </a:pPr>
            <a:r>
              <a:rPr sz="900" b="1" dirty="0">
                <a:solidFill>
                  <a:srgbClr val="125E93"/>
                </a:solidFill>
                <a:latin typeface="Calibri"/>
                <a:ea typeface="Calibri"/>
                <a:cs typeface="Calibri"/>
              </a:rPr>
              <a:t>GW</a:t>
            </a:r>
          </a:p>
        </p:txBody>
      </p:sp>
      <p:sp>
        <p:nvSpPr>
          <p:cNvPr id="256" name="green flexibility | Germany">
            <a:extLst>
              <a:ext uri="{FF2B5EF4-FFF2-40B4-BE49-F238E27FC236}">
                <a16:creationId xmlns:a16="http://schemas.microsoft.com/office/drawing/2014/main" id="{DE1A947C-CA7D-4508-A924-4CBFCB492971}"/>
              </a:ext>
            </a:extLst>
          </p:cNvPr>
          <p:cNvSpPr>
            <a:spLocks noGrp="1"/>
          </p:cNvSpPr>
          <p:nvPr/>
        </p:nvSpPr>
        <p:spPr>
          <a:xfrm>
            <a:off x="8839200" y="51244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green flexibility | Germany</a:t>
            </a:r>
          </a:p>
        </p:txBody>
      </p:sp>
      <p:sp>
        <p:nvSpPr>
          <p:cNvPr id="257" name="&gt;16">
            <a:extLst>
              <a:ext uri="{FF2B5EF4-FFF2-40B4-BE49-F238E27FC236}">
                <a16:creationId xmlns:a16="http://schemas.microsoft.com/office/drawing/2014/main" id="{0E01C53A-7C0D-4A04-853A-8B651EF6124C}"/>
              </a:ext>
            </a:extLst>
          </p:cNvPr>
          <p:cNvSpPr>
            <a:spLocks noGrp="1"/>
          </p:cNvSpPr>
          <p:nvPr/>
        </p:nvSpPr>
        <p:spPr>
          <a:xfrm>
            <a:off x="10887075" y="5095875"/>
            <a:ext cx="809625" cy="238125"/>
          </a:xfrm>
          <a:prstGeom prst="rect">
            <a:avLst/>
          </a:prstGeom>
          <a:noFill/>
          <a:ln w="0">
            <a:noFill/>
          </a:ln>
        </p:spPr>
        <p:txBody>
          <a:bodyPr wrap="square" lIns="0" tIns="0" rIns="0" bIns="0" anchor="t">
            <a:noAutofit/>
          </a:bodyPr>
          <a:lstStyle>
            <a:defPPr>
              <a:defRPr sz="1500" b="1">
                <a:solidFill>
                  <a:srgbClr val="125E93"/>
                </a:solidFill>
                <a:latin typeface="Calibri"/>
                <a:ea typeface="Calibri"/>
                <a:cs typeface="Calibri"/>
              </a:defRPr>
            </a:defPPr>
            <a:lvl1pPr>
              <a:defRPr sz="1500" b="1">
                <a:solidFill>
                  <a:srgbClr val="125E93"/>
                </a:solidFill>
                <a:latin typeface="Calibri"/>
                <a:ea typeface="Calibri"/>
                <a:cs typeface="Calibri"/>
              </a:defRPr>
            </a:lvl1pPr>
            <a:lvl2pPr>
              <a:defRPr sz="1500" b="1">
                <a:solidFill>
                  <a:srgbClr val="125E93"/>
                </a:solidFill>
                <a:latin typeface="Calibri"/>
                <a:ea typeface="Calibri"/>
                <a:cs typeface="Calibri"/>
              </a:defRPr>
            </a:lvl2pPr>
            <a:lvl3pPr>
              <a:defRPr sz="1500" b="1">
                <a:solidFill>
                  <a:srgbClr val="125E93"/>
                </a:solidFill>
                <a:latin typeface="Calibri"/>
                <a:ea typeface="Calibri"/>
                <a:cs typeface="Calibri"/>
              </a:defRPr>
            </a:lvl3pPr>
            <a:lvl4pPr>
              <a:defRPr sz="1500" b="1">
                <a:solidFill>
                  <a:srgbClr val="125E93"/>
                </a:solidFill>
                <a:latin typeface="Calibri"/>
                <a:ea typeface="Calibri"/>
                <a:cs typeface="Calibri"/>
              </a:defRPr>
            </a:lvl4pPr>
            <a:lvl5pPr>
              <a:defRPr sz="1500" b="1">
                <a:solidFill>
                  <a:srgbClr val="125E93"/>
                </a:solidFill>
                <a:latin typeface="Calibri"/>
                <a:ea typeface="Calibri"/>
                <a:cs typeface="Calibri"/>
              </a:defRPr>
            </a:lvl5pPr>
            <a:lvl6pPr>
              <a:defRPr sz="1500" b="1">
                <a:solidFill>
                  <a:srgbClr val="125E93"/>
                </a:solidFill>
                <a:latin typeface="Calibri"/>
                <a:ea typeface="Calibri"/>
                <a:cs typeface="Calibri"/>
              </a:defRPr>
            </a:lvl6pPr>
            <a:lvl7pPr>
              <a:defRPr sz="1500" b="1">
                <a:solidFill>
                  <a:srgbClr val="125E93"/>
                </a:solidFill>
                <a:latin typeface="Calibri"/>
                <a:ea typeface="Calibri"/>
                <a:cs typeface="Calibri"/>
              </a:defRPr>
            </a:lvl7pPr>
            <a:lvl8pPr>
              <a:defRPr sz="1500" b="1">
                <a:solidFill>
                  <a:srgbClr val="125E93"/>
                </a:solidFill>
                <a:latin typeface="Calibri"/>
                <a:ea typeface="Calibri"/>
                <a:cs typeface="Calibri"/>
              </a:defRPr>
            </a:lvl8pPr>
            <a:lvl9pPr>
              <a:defRPr sz="1500" b="1">
                <a:solidFill>
                  <a:srgbClr val="125E93"/>
                </a:solidFill>
                <a:latin typeface="Calibri"/>
                <a:ea typeface="Calibri"/>
                <a:cs typeface="Calibri"/>
              </a:defRPr>
            </a:lvl9pPr>
          </a:lstStyle>
          <a:p>
            <a:pPr algn="r">
              <a:defRPr sz="1500" b="1">
                <a:solidFill>
                  <a:srgbClr val="125E93"/>
                </a:solidFill>
                <a:latin typeface="Calibri"/>
                <a:ea typeface="Calibri"/>
                <a:cs typeface="Calibri"/>
              </a:defRPr>
            </a:pPr>
            <a:r>
              <a:rPr sz="1500" b="1" dirty="0">
                <a:solidFill>
                  <a:srgbClr val="125E93"/>
                </a:solidFill>
                <a:latin typeface="Calibri"/>
                <a:ea typeface="Calibri"/>
                <a:cs typeface="Calibri"/>
              </a:rPr>
              <a:t>&gt;16</a:t>
            </a:r>
          </a:p>
        </p:txBody>
      </p:sp>
      <p:sp>
        <p:nvSpPr>
          <p:cNvPr id="258" name="Partners Group | up to €400m initial equity">
            <a:extLst>
              <a:ext uri="{FF2B5EF4-FFF2-40B4-BE49-F238E27FC236}">
                <a16:creationId xmlns:a16="http://schemas.microsoft.com/office/drawing/2014/main" id="{AD0585DF-53DD-4591-B368-587D94C9DE70}"/>
              </a:ext>
            </a:extLst>
          </p:cNvPr>
          <p:cNvSpPr>
            <a:spLocks noGrp="1"/>
          </p:cNvSpPr>
          <p:nvPr/>
        </p:nvSpPr>
        <p:spPr>
          <a:xfrm>
            <a:off x="8839200" y="5286375"/>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Partners Group | up to €400m initial equity</a:t>
            </a:r>
          </a:p>
        </p:txBody>
      </p:sp>
      <p:sp>
        <p:nvSpPr>
          <p:cNvPr id="259" name="Rectangle 258">
            <a:extLst>
              <a:ext uri="{FF2B5EF4-FFF2-40B4-BE49-F238E27FC236}">
                <a16:creationId xmlns:a16="http://schemas.microsoft.com/office/drawing/2014/main" id="{A0A6236A-CD2A-45D9-883D-CD5B5DB6AB36}"/>
              </a:ext>
            </a:extLst>
          </p:cNvPr>
          <p:cNvSpPr>
            <a:spLocks noGrp="1"/>
          </p:cNvSpPr>
          <p:nvPr/>
        </p:nvSpPr>
        <p:spPr>
          <a:xfrm>
            <a:off x="8839200" y="5448300"/>
            <a:ext cx="2895600" cy="38100"/>
          </a:xfrm>
          <a:prstGeom prst="rect">
            <a:avLst/>
          </a:prstGeom>
          <a:solidFill>
            <a:srgbClr val="CADFEB"/>
          </a:solidFill>
          <a:ln w="0">
            <a:noFill/>
          </a:ln>
        </p:spPr>
        <p:txBody>
          <a:bodyPr/>
          <a:lstStyle/>
          <a:p>
            <a:endParaRPr lang="en-SG"/>
          </a:p>
        </p:txBody>
      </p:sp>
      <p:sp>
        <p:nvSpPr>
          <p:cNvPr id="260" name="Rectangle 259">
            <a:extLst>
              <a:ext uri="{FF2B5EF4-FFF2-40B4-BE49-F238E27FC236}">
                <a16:creationId xmlns:a16="http://schemas.microsoft.com/office/drawing/2014/main" id="{487F2032-BE96-4FFC-80DC-0CFCEF127612}"/>
              </a:ext>
            </a:extLst>
          </p:cNvPr>
          <p:cNvSpPr>
            <a:spLocks noGrp="1"/>
          </p:cNvSpPr>
          <p:nvPr/>
        </p:nvSpPr>
        <p:spPr>
          <a:xfrm>
            <a:off x="8839200" y="5448300"/>
            <a:ext cx="2895600" cy="38100"/>
          </a:xfrm>
          <a:prstGeom prst="rect">
            <a:avLst/>
          </a:prstGeom>
          <a:solidFill>
            <a:srgbClr val="125E93"/>
          </a:solidFill>
          <a:ln w="0">
            <a:noFill/>
          </a:ln>
        </p:spPr>
        <p:txBody>
          <a:bodyPr/>
          <a:lstStyle/>
          <a:p>
            <a:endParaRPr lang="en-SG"/>
          </a:p>
        </p:txBody>
      </p:sp>
      <p:sp>
        <p:nvSpPr>
          <p:cNvPr id="264" name="Harmony Energy / Alpiq">
            <a:extLst>
              <a:ext uri="{FF2B5EF4-FFF2-40B4-BE49-F238E27FC236}">
                <a16:creationId xmlns:a16="http://schemas.microsoft.com/office/drawing/2014/main" id="{367F2F4E-890D-40F8-8B1F-04388E03BF49}"/>
              </a:ext>
            </a:extLst>
          </p:cNvPr>
          <p:cNvSpPr>
            <a:spLocks noGrp="1"/>
          </p:cNvSpPr>
          <p:nvPr/>
        </p:nvSpPr>
        <p:spPr>
          <a:xfrm>
            <a:off x="8839200" y="55054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Harmony Energy / Alpiq</a:t>
            </a:r>
          </a:p>
        </p:txBody>
      </p:sp>
      <p:sp>
        <p:nvSpPr>
          <p:cNvPr id="265" name="~12">
            <a:extLst>
              <a:ext uri="{FF2B5EF4-FFF2-40B4-BE49-F238E27FC236}">
                <a16:creationId xmlns:a16="http://schemas.microsoft.com/office/drawing/2014/main" id="{5BD421C7-965E-42DA-8A77-36BB496E1CED}"/>
              </a:ext>
            </a:extLst>
          </p:cNvPr>
          <p:cNvSpPr>
            <a:spLocks noGrp="1"/>
          </p:cNvSpPr>
          <p:nvPr/>
        </p:nvSpPr>
        <p:spPr>
          <a:xfrm>
            <a:off x="10887075" y="5476875"/>
            <a:ext cx="809625" cy="238125"/>
          </a:xfrm>
          <a:prstGeom prst="rect">
            <a:avLst/>
          </a:prstGeom>
          <a:noFill/>
          <a:ln w="0">
            <a:noFill/>
          </a:ln>
        </p:spPr>
        <p:txBody>
          <a:bodyPr wrap="square" lIns="0" tIns="0" rIns="0" bIns="0" anchor="t">
            <a:noAutofit/>
          </a:bodyPr>
          <a:lstStyle>
            <a:defPPr>
              <a:defRPr sz="1500" b="1">
                <a:solidFill>
                  <a:srgbClr val="125E93"/>
                </a:solidFill>
                <a:latin typeface="Calibri"/>
                <a:ea typeface="Calibri"/>
                <a:cs typeface="Calibri"/>
              </a:defRPr>
            </a:defPPr>
            <a:lvl1pPr>
              <a:defRPr sz="1500" b="1">
                <a:solidFill>
                  <a:srgbClr val="125E93"/>
                </a:solidFill>
                <a:latin typeface="Calibri"/>
                <a:ea typeface="Calibri"/>
                <a:cs typeface="Calibri"/>
              </a:defRPr>
            </a:lvl1pPr>
            <a:lvl2pPr>
              <a:defRPr sz="1500" b="1">
                <a:solidFill>
                  <a:srgbClr val="125E93"/>
                </a:solidFill>
                <a:latin typeface="Calibri"/>
                <a:ea typeface="Calibri"/>
                <a:cs typeface="Calibri"/>
              </a:defRPr>
            </a:lvl2pPr>
            <a:lvl3pPr>
              <a:defRPr sz="1500" b="1">
                <a:solidFill>
                  <a:srgbClr val="125E93"/>
                </a:solidFill>
                <a:latin typeface="Calibri"/>
                <a:ea typeface="Calibri"/>
                <a:cs typeface="Calibri"/>
              </a:defRPr>
            </a:lvl3pPr>
            <a:lvl4pPr>
              <a:defRPr sz="1500" b="1">
                <a:solidFill>
                  <a:srgbClr val="125E93"/>
                </a:solidFill>
                <a:latin typeface="Calibri"/>
                <a:ea typeface="Calibri"/>
                <a:cs typeface="Calibri"/>
              </a:defRPr>
            </a:lvl4pPr>
            <a:lvl5pPr>
              <a:defRPr sz="1500" b="1">
                <a:solidFill>
                  <a:srgbClr val="125E93"/>
                </a:solidFill>
                <a:latin typeface="Calibri"/>
                <a:ea typeface="Calibri"/>
                <a:cs typeface="Calibri"/>
              </a:defRPr>
            </a:lvl5pPr>
            <a:lvl6pPr>
              <a:defRPr sz="1500" b="1">
                <a:solidFill>
                  <a:srgbClr val="125E93"/>
                </a:solidFill>
                <a:latin typeface="Calibri"/>
                <a:ea typeface="Calibri"/>
                <a:cs typeface="Calibri"/>
              </a:defRPr>
            </a:lvl6pPr>
            <a:lvl7pPr>
              <a:defRPr sz="1500" b="1">
                <a:solidFill>
                  <a:srgbClr val="125E93"/>
                </a:solidFill>
                <a:latin typeface="Calibri"/>
                <a:ea typeface="Calibri"/>
                <a:cs typeface="Calibri"/>
              </a:defRPr>
            </a:lvl7pPr>
            <a:lvl8pPr>
              <a:defRPr sz="1500" b="1">
                <a:solidFill>
                  <a:srgbClr val="125E93"/>
                </a:solidFill>
                <a:latin typeface="Calibri"/>
                <a:ea typeface="Calibri"/>
                <a:cs typeface="Calibri"/>
              </a:defRPr>
            </a:lvl8pPr>
            <a:lvl9pPr>
              <a:defRPr sz="1500" b="1">
                <a:solidFill>
                  <a:srgbClr val="125E93"/>
                </a:solidFill>
                <a:latin typeface="Calibri"/>
                <a:ea typeface="Calibri"/>
                <a:cs typeface="Calibri"/>
              </a:defRPr>
            </a:lvl9pPr>
          </a:lstStyle>
          <a:p>
            <a:pPr algn="r">
              <a:defRPr sz="1500" b="1">
                <a:solidFill>
                  <a:srgbClr val="125E93"/>
                </a:solidFill>
                <a:latin typeface="Calibri"/>
                <a:ea typeface="Calibri"/>
                <a:cs typeface="Calibri"/>
              </a:defRPr>
            </a:pPr>
            <a:r>
              <a:rPr sz="1500" b="1" dirty="0">
                <a:solidFill>
                  <a:srgbClr val="125E93"/>
                </a:solidFill>
                <a:latin typeface="Calibri"/>
                <a:ea typeface="Calibri"/>
                <a:cs typeface="Calibri"/>
              </a:rPr>
              <a:t>~12</a:t>
            </a:r>
          </a:p>
        </p:txBody>
      </p:sp>
      <p:sp>
        <p:nvSpPr>
          <p:cNvPr id="266" name="Alpiq corporate capital 90%; founders 10%">
            <a:extLst>
              <a:ext uri="{FF2B5EF4-FFF2-40B4-BE49-F238E27FC236}">
                <a16:creationId xmlns:a16="http://schemas.microsoft.com/office/drawing/2014/main" id="{41AEA475-CA19-49CA-AC71-A43E057B3019}"/>
              </a:ext>
            </a:extLst>
          </p:cNvPr>
          <p:cNvSpPr>
            <a:spLocks noGrp="1"/>
          </p:cNvSpPr>
          <p:nvPr/>
        </p:nvSpPr>
        <p:spPr>
          <a:xfrm>
            <a:off x="8839200" y="5667375"/>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Alpiq corporate capital 90%; founders 10%</a:t>
            </a:r>
          </a:p>
        </p:txBody>
      </p:sp>
      <p:sp>
        <p:nvSpPr>
          <p:cNvPr id="267" name="Rectangle 266">
            <a:extLst>
              <a:ext uri="{FF2B5EF4-FFF2-40B4-BE49-F238E27FC236}">
                <a16:creationId xmlns:a16="http://schemas.microsoft.com/office/drawing/2014/main" id="{1C599208-BA2C-4080-A27C-57EC65B59D77}"/>
              </a:ext>
            </a:extLst>
          </p:cNvPr>
          <p:cNvSpPr>
            <a:spLocks noGrp="1"/>
          </p:cNvSpPr>
          <p:nvPr/>
        </p:nvSpPr>
        <p:spPr>
          <a:xfrm>
            <a:off x="8839200" y="5829300"/>
            <a:ext cx="2895600" cy="38100"/>
          </a:xfrm>
          <a:prstGeom prst="rect">
            <a:avLst/>
          </a:prstGeom>
          <a:solidFill>
            <a:srgbClr val="CADFEB"/>
          </a:solidFill>
          <a:ln w="0">
            <a:noFill/>
          </a:ln>
        </p:spPr>
        <p:txBody>
          <a:bodyPr/>
          <a:lstStyle/>
          <a:p>
            <a:endParaRPr lang="en-SG"/>
          </a:p>
        </p:txBody>
      </p:sp>
      <p:sp>
        <p:nvSpPr>
          <p:cNvPr id="268" name="Rectangle 267">
            <a:extLst>
              <a:ext uri="{FF2B5EF4-FFF2-40B4-BE49-F238E27FC236}">
                <a16:creationId xmlns:a16="http://schemas.microsoft.com/office/drawing/2014/main" id="{C6FC267D-6A5D-43AE-B8DB-0B4F3207D2B1}"/>
              </a:ext>
            </a:extLst>
          </p:cNvPr>
          <p:cNvSpPr>
            <a:spLocks noGrp="1"/>
          </p:cNvSpPr>
          <p:nvPr/>
        </p:nvSpPr>
        <p:spPr>
          <a:xfrm>
            <a:off x="8839200" y="5829300"/>
            <a:ext cx="2171700" cy="38100"/>
          </a:xfrm>
          <a:prstGeom prst="rect">
            <a:avLst/>
          </a:prstGeom>
          <a:solidFill>
            <a:srgbClr val="125E93"/>
          </a:solidFill>
          <a:ln w="0">
            <a:noFill/>
          </a:ln>
        </p:spPr>
        <p:txBody>
          <a:bodyPr/>
          <a:lstStyle/>
          <a:p>
            <a:endParaRPr lang="en-SG"/>
          </a:p>
        </p:txBody>
      </p:sp>
      <p:sp>
        <p:nvSpPr>
          <p:cNvPr id="271" name="Fidra Energy | United Kingdom">
            <a:extLst>
              <a:ext uri="{FF2B5EF4-FFF2-40B4-BE49-F238E27FC236}">
                <a16:creationId xmlns:a16="http://schemas.microsoft.com/office/drawing/2014/main" id="{2972E2C5-776F-4534-9E06-E2007FB14708}"/>
              </a:ext>
            </a:extLst>
          </p:cNvPr>
          <p:cNvSpPr>
            <a:spLocks noGrp="1"/>
          </p:cNvSpPr>
          <p:nvPr/>
        </p:nvSpPr>
        <p:spPr>
          <a:xfrm>
            <a:off x="8839200" y="5886450"/>
            <a:ext cx="2019300" cy="161925"/>
          </a:xfrm>
          <a:prstGeom prst="rect">
            <a:avLst/>
          </a:prstGeom>
          <a:noFill/>
          <a:ln w="0">
            <a:noFill/>
          </a:ln>
        </p:spPr>
        <p:txBody>
          <a:bodyPr wrap="square" lIns="0" tIns="0" rIns="0" bIns="0" anchor="t">
            <a:noAutofit/>
          </a:bodyPr>
          <a:lstStyle>
            <a:defPPr>
              <a:defRPr sz="907" b="1">
                <a:solidFill>
                  <a:srgbClr val="07163E"/>
                </a:solidFill>
                <a:latin typeface="Calibri"/>
                <a:ea typeface="Calibri"/>
                <a:cs typeface="Calibri"/>
              </a:defRPr>
            </a:defPPr>
            <a:lvl1pPr>
              <a:defRPr sz="907" b="1">
                <a:solidFill>
                  <a:srgbClr val="07163E"/>
                </a:solidFill>
                <a:latin typeface="Calibri"/>
                <a:ea typeface="Calibri"/>
                <a:cs typeface="Calibri"/>
              </a:defRPr>
            </a:lvl1pPr>
            <a:lvl2pPr>
              <a:defRPr sz="907" b="1">
                <a:solidFill>
                  <a:srgbClr val="07163E"/>
                </a:solidFill>
                <a:latin typeface="Calibri"/>
                <a:ea typeface="Calibri"/>
                <a:cs typeface="Calibri"/>
              </a:defRPr>
            </a:lvl2pPr>
            <a:lvl3pPr>
              <a:defRPr sz="907" b="1">
                <a:solidFill>
                  <a:srgbClr val="07163E"/>
                </a:solidFill>
                <a:latin typeface="Calibri"/>
                <a:ea typeface="Calibri"/>
                <a:cs typeface="Calibri"/>
              </a:defRPr>
            </a:lvl3pPr>
            <a:lvl4pPr>
              <a:defRPr sz="907" b="1">
                <a:solidFill>
                  <a:srgbClr val="07163E"/>
                </a:solidFill>
                <a:latin typeface="Calibri"/>
                <a:ea typeface="Calibri"/>
                <a:cs typeface="Calibri"/>
              </a:defRPr>
            </a:lvl4pPr>
            <a:lvl5pPr>
              <a:defRPr sz="907" b="1">
                <a:solidFill>
                  <a:srgbClr val="07163E"/>
                </a:solidFill>
                <a:latin typeface="Calibri"/>
                <a:ea typeface="Calibri"/>
                <a:cs typeface="Calibri"/>
              </a:defRPr>
            </a:lvl5pPr>
            <a:lvl6pPr>
              <a:defRPr sz="907" b="1">
                <a:solidFill>
                  <a:srgbClr val="07163E"/>
                </a:solidFill>
                <a:latin typeface="Calibri"/>
                <a:ea typeface="Calibri"/>
                <a:cs typeface="Calibri"/>
              </a:defRPr>
            </a:lvl6pPr>
            <a:lvl7pPr>
              <a:defRPr sz="907" b="1">
                <a:solidFill>
                  <a:srgbClr val="07163E"/>
                </a:solidFill>
                <a:latin typeface="Calibri"/>
                <a:ea typeface="Calibri"/>
                <a:cs typeface="Calibri"/>
              </a:defRPr>
            </a:lvl7pPr>
            <a:lvl8pPr>
              <a:defRPr sz="907" b="1">
                <a:solidFill>
                  <a:srgbClr val="07163E"/>
                </a:solidFill>
                <a:latin typeface="Calibri"/>
                <a:ea typeface="Calibri"/>
                <a:cs typeface="Calibri"/>
              </a:defRPr>
            </a:lvl8pPr>
            <a:lvl9pPr>
              <a:defRPr sz="907" b="1">
                <a:solidFill>
                  <a:srgbClr val="07163E"/>
                </a:solidFill>
                <a:latin typeface="Calibri"/>
                <a:ea typeface="Calibri"/>
                <a:cs typeface="Calibri"/>
              </a:defRPr>
            </a:lvl9pPr>
          </a:lstStyle>
          <a:p>
            <a:pPr>
              <a:defRPr sz="907" b="1">
                <a:solidFill>
                  <a:srgbClr val="07163E"/>
                </a:solidFill>
                <a:latin typeface="Calibri"/>
                <a:ea typeface="Calibri"/>
                <a:cs typeface="Calibri"/>
              </a:defRPr>
            </a:pPr>
            <a:r>
              <a:rPr sz="907" b="1">
                <a:solidFill>
                  <a:srgbClr val="07163E"/>
                </a:solidFill>
                <a:latin typeface="Calibri"/>
                <a:ea typeface="Calibri"/>
                <a:cs typeface="Calibri"/>
              </a:rPr>
              <a:t>Fidra Energy | United Kingdom</a:t>
            </a:r>
          </a:p>
        </p:txBody>
      </p:sp>
      <p:sp>
        <p:nvSpPr>
          <p:cNvPr id="272" name="&gt;4.1">
            <a:extLst>
              <a:ext uri="{FF2B5EF4-FFF2-40B4-BE49-F238E27FC236}">
                <a16:creationId xmlns:a16="http://schemas.microsoft.com/office/drawing/2014/main" id="{580433AF-0972-415B-8BD3-91EEBF8F4CF0}"/>
              </a:ext>
            </a:extLst>
          </p:cNvPr>
          <p:cNvSpPr>
            <a:spLocks noGrp="1"/>
          </p:cNvSpPr>
          <p:nvPr/>
        </p:nvSpPr>
        <p:spPr>
          <a:xfrm>
            <a:off x="10887075" y="5857875"/>
            <a:ext cx="809625" cy="238125"/>
          </a:xfrm>
          <a:prstGeom prst="rect">
            <a:avLst/>
          </a:prstGeom>
          <a:noFill/>
          <a:ln w="0">
            <a:noFill/>
          </a:ln>
        </p:spPr>
        <p:txBody>
          <a:bodyPr wrap="square" lIns="0" tIns="0" rIns="0" bIns="0" anchor="t">
            <a:noAutofit/>
          </a:bodyPr>
          <a:lstStyle>
            <a:defPPr>
              <a:defRPr sz="1500" b="1">
                <a:solidFill>
                  <a:srgbClr val="125E93"/>
                </a:solidFill>
                <a:latin typeface="Calibri"/>
                <a:ea typeface="Calibri"/>
                <a:cs typeface="Calibri"/>
              </a:defRPr>
            </a:defPPr>
            <a:lvl1pPr>
              <a:defRPr sz="1500" b="1">
                <a:solidFill>
                  <a:srgbClr val="125E93"/>
                </a:solidFill>
                <a:latin typeface="Calibri"/>
                <a:ea typeface="Calibri"/>
                <a:cs typeface="Calibri"/>
              </a:defRPr>
            </a:lvl1pPr>
            <a:lvl2pPr>
              <a:defRPr sz="1500" b="1">
                <a:solidFill>
                  <a:srgbClr val="125E93"/>
                </a:solidFill>
                <a:latin typeface="Calibri"/>
                <a:ea typeface="Calibri"/>
                <a:cs typeface="Calibri"/>
              </a:defRPr>
            </a:lvl2pPr>
            <a:lvl3pPr>
              <a:defRPr sz="1500" b="1">
                <a:solidFill>
                  <a:srgbClr val="125E93"/>
                </a:solidFill>
                <a:latin typeface="Calibri"/>
                <a:ea typeface="Calibri"/>
                <a:cs typeface="Calibri"/>
              </a:defRPr>
            </a:lvl3pPr>
            <a:lvl4pPr>
              <a:defRPr sz="1500" b="1">
                <a:solidFill>
                  <a:srgbClr val="125E93"/>
                </a:solidFill>
                <a:latin typeface="Calibri"/>
                <a:ea typeface="Calibri"/>
                <a:cs typeface="Calibri"/>
              </a:defRPr>
            </a:lvl4pPr>
            <a:lvl5pPr>
              <a:defRPr sz="1500" b="1">
                <a:solidFill>
                  <a:srgbClr val="125E93"/>
                </a:solidFill>
                <a:latin typeface="Calibri"/>
                <a:ea typeface="Calibri"/>
                <a:cs typeface="Calibri"/>
              </a:defRPr>
            </a:lvl5pPr>
            <a:lvl6pPr>
              <a:defRPr sz="1500" b="1">
                <a:solidFill>
                  <a:srgbClr val="125E93"/>
                </a:solidFill>
                <a:latin typeface="Calibri"/>
                <a:ea typeface="Calibri"/>
                <a:cs typeface="Calibri"/>
              </a:defRPr>
            </a:lvl6pPr>
            <a:lvl7pPr>
              <a:defRPr sz="1500" b="1">
                <a:solidFill>
                  <a:srgbClr val="125E93"/>
                </a:solidFill>
                <a:latin typeface="Calibri"/>
                <a:ea typeface="Calibri"/>
                <a:cs typeface="Calibri"/>
              </a:defRPr>
            </a:lvl7pPr>
            <a:lvl8pPr>
              <a:defRPr sz="1500" b="1">
                <a:solidFill>
                  <a:srgbClr val="125E93"/>
                </a:solidFill>
                <a:latin typeface="Calibri"/>
                <a:ea typeface="Calibri"/>
                <a:cs typeface="Calibri"/>
              </a:defRPr>
            </a:lvl8pPr>
            <a:lvl9pPr>
              <a:defRPr sz="1500" b="1">
                <a:solidFill>
                  <a:srgbClr val="125E93"/>
                </a:solidFill>
                <a:latin typeface="Calibri"/>
                <a:ea typeface="Calibri"/>
                <a:cs typeface="Calibri"/>
              </a:defRPr>
            </a:lvl9pPr>
          </a:lstStyle>
          <a:p>
            <a:pPr algn="r">
              <a:defRPr sz="1500" b="1">
                <a:solidFill>
                  <a:srgbClr val="125E93"/>
                </a:solidFill>
                <a:latin typeface="Calibri"/>
                <a:ea typeface="Calibri"/>
                <a:cs typeface="Calibri"/>
              </a:defRPr>
            </a:pPr>
            <a:r>
              <a:rPr sz="1500" b="1">
                <a:solidFill>
                  <a:srgbClr val="125E93"/>
                </a:solidFill>
                <a:latin typeface="Calibri"/>
                <a:ea typeface="Calibri"/>
                <a:cs typeface="Calibri"/>
              </a:rPr>
              <a:t>&gt;4.1</a:t>
            </a:r>
          </a:p>
        </p:txBody>
      </p:sp>
      <p:sp>
        <p:nvSpPr>
          <p:cNvPr id="273" name="EIG + UK National Wealth Fund">
            <a:extLst>
              <a:ext uri="{FF2B5EF4-FFF2-40B4-BE49-F238E27FC236}">
                <a16:creationId xmlns:a16="http://schemas.microsoft.com/office/drawing/2014/main" id="{2F3AA3BD-6C5C-4488-A3A0-DADBF14AD0E8}"/>
              </a:ext>
            </a:extLst>
          </p:cNvPr>
          <p:cNvSpPr>
            <a:spLocks noGrp="1"/>
          </p:cNvSpPr>
          <p:nvPr/>
        </p:nvSpPr>
        <p:spPr>
          <a:xfrm>
            <a:off x="8839200" y="6048375"/>
            <a:ext cx="2895600" cy="133350"/>
          </a:xfrm>
          <a:prstGeom prst="rect">
            <a:avLst/>
          </a:prstGeom>
          <a:noFill/>
          <a:ln w="0">
            <a:noFill/>
          </a:ln>
        </p:spPr>
        <p:txBody>
          <a:bodyPr wrap="square" lIns="0" tIns="0" rIns="0" bIns="0" anchor="t">
            <a:noAutofit/>
          </a:bodyPr>
          <a:lstStyle>
            <a:defPPr>
              <a:defRPr sz="780" b="0">
                <a:solidFill>
                  <a:srgbClr val="07163E"/>
                </a:solidFill>
                <a:latin typeface="Calibri"/>
                <a:ea typeface="Calibri"/>
                <a:cs typeface="Calibri"/>
              </a:defRPr>
            </a:defPPr>
            <a:lvl1pPr>
              <a:defRPr sz="780" b="0">
                <a:solidFill>
                  <a:srgbClr val="07163E"/>
                </a:solidFill>
                <a:latin typeface="Calibri"/>
                <a:ea typeface="Calibri"/>
                <a:cs typeface="Calibri"/>
              </a:defRPr>
            </a:lvl1pPr>
            <a:lvl2pPr>
              <a:defRPr sz="780" b="0">
                <a:solidFill>
                  <a:srgbClr val="07163E"/>
                </a:solidFill>
                <a:latin typeface="Calibri"/>
                <a:ea typeface="Calibri"/>
                <a:cs typeface="Calibri"/>
              </a:defRPr>
            </a:lvl2pPr>
            <a:lvl3pPr>
              <a:defRPr sz="780" b="0">
                <a:solidFill>
                  <a:srgbClr val="07163E"/>
                </a:solidFill>
                <a:latin typeface="Calibri"/>
                <a:ea typeface="Calibri"/>
                <a:cs typeface="Calibri"/>
              </a:defRPr>
            </a:lvl3pPr>
            <a:lvl4pPr>
              <a:defRPr sz="780" b="0">
                <a:solidFill>
                  <a:srgbClr val="07163E"/>
                </a:solidFill>
                <a:latin typeface="Calibri"/>
                <a:ea typeface="Calibri"/>
                <a:cs typeface="Calibri"/>
              </a:defRPr>
            </a:lvl4pPr>
            <a:lvl5pPr>
              <a:defRPr sz="780" b="0">
                <a:solidFill>
                  <a:srgbClr val="07163E"/>
                </a:solidFill>
                <a:latin typeface="Calibri"/>
                <a:ea typeface="Calibri"/>
                <a:cs typeface="Calibri"/>
              </a:defRPr>
            </a:lvl5pPr>
            <a:lvl6pPr>
              <a:defRPr sz="780" b="0">
                <a:solidFill>
                  <a:srgbClr val="07163E"/>
                </a:solidFill>
                <a:latin typeface="Calibri"/>
                <a:ea typeface="Calibri"/>
                <a:cs typeface="Calibri"/>
              </a:defRPr>
            </a:lvl6pPr>
            <a:lvl7pPr>
              <a:defRPr sz="780" b="0">
                <a:solidFill>
                  <a:srgbClr val="07163E"/>
                </a:solidFill>
                <a:latin typeface="Calibri"/>
                <a:ea typeface="Calibri"/>
                <a:cs typeface="Calibri"/>
              </a:defRPr>
            </a:lvl7pPr>
            <a:lvl8pPr>
              <a:defRPr sz="780" b="0">
                <a:solidFill>
                  <a:srgbClr val="07163E"/>
                </a:solidFill>
                <a:latin typeface="Calibri"/>
                <a:ea typeface="Calibri"/>
                <a:cs typeface="Calibri"/>
              </a:defRPr>
            </a:lvl8pPr>
            <a:lvl9pPr>
              <a:defRPr sz="780" b="0">
                <a:solidFill>
                  <a:srgbClr val="07163E"/>
                </a:solidFill>
                <a:latin typeface="Calibri"/>
                <a:ea typeface="Calibri"/>
                <a:cs typeface="Calibri"/>
              </a:defRPr>
            </a:lvl9pPr>
          </a:lstStyle>
          <a:p>
            <a:pPr>
              <a:defRPr sz="780" b="0">
                <a:solidFill>
                  <a:srgbClr val="07163E"/>
                </a:solidFill>
                <a:latin typeface="Calibri"/>
                <a:ea typeface="Calibri"/>
                <a:cs typeface="Calibri"/>
              </a:defRPr>
            </a:pPr>
            <a:r>
              <a:rPr sz="780" b="0">
                <a:solidFill>
                  <a:srgbClr val="07163E"/>
                </a:solidFill>
                <a:latin typeface="Calibri"/>
                <a:ea typeface="Calibri"/>
                <a:cs typeface="Calibri"/>
              </a:rPr>
              <a:t>EIG + UK National Wealth Fund</a:t>
            </a:r>
          </a:p>
        </p:txBody>
      </p:sp>
      <p:sp>
        <p:nvSpPr>
          <p:cNvPr id="274" name="Rectangle 273">
            <a:extLst>
              <a:ext uri="{FF2B5EF4-FFF2-40B4-BE49-F238E27FC236}">
                <a16:creationId xmlns:a16="http://schemas.microsoft.com/office/drawing/2014/main" id="{9BB96751-57CB-409B-AEF4-BAB40CD49B71}"/>
              </a:ext>
            </a:extLst>
          </p:cNvPr>
          <p:cNvSpPr>
            <a:spLocks noGrp="1"/>
          </p:cNvSpPr>
          <p:nvPr/>
        </p:nvSpPr>
        <p:spPr>
          <a:xfrm>
            <a:off x="8839200" y="6210300"/>
            <a:ext cx="2895600" cy="38100"/>
          </a:xfrm>
          <a:prstGeom prst="rect">
            <a:avLst/>
          </a:prstGeom>
          <a:solidFill>
            <a:srgbClr val="CADFEB"/>
          </a:solidFill>
          <a:ln w="0">
            <a:noFill/>
          </a:ln>
        </p:spPr>
        <p:txBody>
          <a:bodyPr/>
          <a:lstStyle/>
          <a:p>
            <a:endParaRPr lang="en-SG"/>
          </a:p>
        </p:txBody>
      </p:sp>
      <p:sp>
        <p:nvSpPr>
          <p:cNvPr id="275" name="Rectangle 274">
            <a:extLst>
              <a:ext uri="{FF2B5EF4-FFF2-40B4-BE49-F238E27FC236}">
                <a16:creationId xmlns:a16="http://schemas.microsoft.com/office/drawing/2014/main" id="{A10A3305-0640-4DAC-8878-82669E12E82B}"/>
              </a:ext>
            </a:extLst>
          </p:cNvPr>
          <p:cNvSpPr>
            <a:spLocks noGrp="1"/>
          </p:cNvSpPr>
          <p:nvPr/>
        </p:nvSpPr>
        <p:spPr>
          <a:xfrm>
            <a:off x="8839200" y="6210300"/>
            <a:ext cx="741998" cy="38100"/>
          </a:xfrm>
          <a:prstGeom prst="rect">
            <a:avLst/>
          </a:prstGeom>
          <a:solidFill>
            <a:srgbClr val="125E93"/>
          </a:solidFill>
          <a:ln w="0">
            <a:noFill/>
          </a:ln>
        </p:spPr>
        <p:txBody>
          <a:bodyPr/>
          <a:lstStyle/>
          <a:p>
            <a:endParaRPr lang="en-SG"/>
          </a:p>
        </p:txBody>
      </p:sp>
      <p:pic>
        <p:nvPicPr>
          <p:cNvPr id="10" name="Picture 9">
            <a:extLst>
              <a:ext uri="{FF2B5EF4-FFF2-40B4-BE49-F238E27FC236}">
                <a16:creationId xmlns:a16="http://schemas.microsoft.com/office/drawing/2014/main" id="{B27FF538-DC88-73D0-8854-B7D8946CAE7E}"/>
              </a:ext>
            </a:extLst>
          </p:cNvPr>
          <p:cNvPicPr>
            <a:picLocks noChangeAspect="1"/>
          </p:cNvPicPr>
          <p:nvPr/>
        </p:nvPicPr>
        <p:blipFill>
          <a:blip r:embed="rId30"/>
          <a:stretch>
            <a:fillRect/>
          </a:stretch>
        </p:blipFill>
        <p:spPr>
          <a:xfrm>
            <a:off x="7912418" y="2647951"/>
            <a:ext cx="687914" cy="247649"/>
          </a:xfrm>
          <a:prstGeom prst="rect">
            <a:avLst/>
          </a:prstGeom>
        </p:spPr>
      </p:pic>
      <p:pic>
        <p:nvPicPr>
          <p:cNvPr id="11" name="Picture 10" descr="About Us | Gresham House Specialist Asset Management">
            <a:extLst>
              <a:ext uri="{FF2B5EF4-FFF2-40B4-BE49-F238E27FC236}">
                <a16:creationId xmlns:a16="http://schemas.microsoft.com/office/drawing/2014/main" id="{894393E1-3FA7-77C9-0814-93E3B2705F53}"/>
              </a:ext>
            </a:extLst>
          </p:cNvPr>
          <p:cNvPicPr>
            <a:picLocks noChangeAspect="1"/>
          </p:cNvPicPr>
          <p:nvPr/>
        </p:nvPicPr>
        <p:blipFill>
          <a:blip r:embed="rId31"/>
          <a:stretch>
            <a:fillRect/>
          </a:stretch>
        </p:blipFill>
        <p:spPr>
          <a:xfrm>
            <a:off x="7940674" y="3071793"/>
            <a:ext cx="655319" cy="257213"/>
          </a:xfrm>
          <a:prstGeom prst="rect">
            <a:avLst/>
          </a:prstGeom>
        </p:spPr>
      </p:pic>
      <p:pic>
        <p:nvPicPr>
          <p:cNvPr id="12" name="Picture 11" descr="Zenobē | Discover Zenobē">
            <a:extLst>
              <a:ext uri="{FF2B5EF4-FFF2-40B4-BE49-F238E27FC236}">
                <a16:creationId xmlns:a16="http://schemas.microsoft.com/office/drawing/2014/main" id="{664316EF-7779-51E3-15F6-4BF2A8CAB3B2}"/>
              </a:ext>
            </a:extLst>
          </p:cNvPr>
          <p:cNvPicPr>
            <a:picLocks noChangeAspect="1"/>
          </p:cNvPicPr>
          <p:nvPr/>
        </p:nvPicPr>
        <p:blipFill>
          <a:blip r:embed="rId32"/>
          <a:stretch>
            <a:fillRect/>
          </a:stretch>
        </p:blipFill>
        <p:spPr>
          <a:xfrm>
            <a:off x="7954488" y="3538479"/>
            <a:ext cx="639579" cy="119121"/>
          </a:xfrm>
          <a:prstGeom prst="rect">
            <a:avLst/>
          </a:prstGeom>
        </p:spPr>
      </p:pic>
      <p:pic>
        <p:nvPicPr>
          <p:cNvPr id="13" name="Picture 12" descr="Statera Energy | UNEF">
            <a:extLst>
              <a:ext uri="{FF2B5EF4-FFF2-40B4-BE49-F238E27FC236}">
                <a16:creationId xmlns:a16="http://schemas.microsoft.com/office/drawing/2014/main" id="{9822E49A-BBF5-934C-F50B-030678A1E214}"/>
              </a:ext>
            </a:extLst>
          </p:cNvPr>
          <p:cNvPicPr>
            <a:picLocks noChangeAspect="1"/>
          </p:cNvPicPr>
          <p:nvPr/>
        </p:nvPicPr>
        <p:blipFill>
          <a:blip r:embed="rId33"/>
          <a:stretch>
            <a:fillRect/>
          </a:stretch>
        </p:blipFill>
        <p:spPr>
          <a:xfrm>
            <a:off x="7938136" y="3891849"/>
            <a:ext cx="705393" cy="211084"/>
          </a:xfrm>
          <a:prstGeom prst="rect">
            <a:avLst/>
          </a:prstGeom>
        </p:spPr>
      </p:pic>
      <p:pic>
        <p:nvPicPr>
          <p:cNvPr id="14" name="Picture 13" descr="green flexibility - pv magazine USA">
            <a:extLst>
              <a:ext uri="{FF2B5EF4-FFF2-40B4-BE49-F238E27FC236}">
                <a16:creationId xmlns:a16="http://schemas.microsoft.com/office/drawing/2014/main" id="{5213217C-4AF7-42AF-EEE9-9EB6C5D40188}"/>
              </a:ext>
            </a:extLst>
          </p:cNvPr>
          <p:cNvPicPr>
            <a:picLocks noChangeAspect="1"/>
          </p:cNvPicPr>
          <p:nvPr/>
        </p:nvPicPr>
        <p:blipFill>
          <a:blip r:embed="rId34"/>
          <a:stretch>
            <a:fillRect/>
          </a:stretch>
        </p:blipFill>
        <p:spPr>
          <a:xfrm>
            <a:off x="7988618" y="5161160"/>
            <a:ext cx="498157" cy="318353"/>
          </a:xfrm>
          <a:prstGeom prst="rect">
            <a:avLst/>
          </a:prstGeom>
        </p:spPr>
      </p:pic>
      <p:pic>
        <p:nvPicPr>
          <p:cNvPr id="15" name="Picture 14" descr="ALPIQ ENERGIA ITALIA SPA">
            <a:extLst>
              <a:ext uri="{FF2B5EF4-FFF2-40B4-BE49-F238E27FC236}">
                <a16:creationId xmlns:a16="http://schemas.microsoft.com/office/drawing/2014/main" id="{3CD8E39C-7CA9-B17E-4647-3FB962B49AE7}"/>
              </a:ext>
            </a:extLst>
          </p:cNvPr>
          <p:cNvPicPr>
            <a:picLocks noChangeAspect="1"/>
          </p:cNvPicPr>
          <p:nvPr/>
        </p:nvPicPr>
        <p:blipFill>
          <a:blip r:embed="rId35"/>
          <a:stretch>
            <a:fillRect/>
          </a:stretch>
        </p:blipFill>
        <p:spPr>
          <a:xfrm>
            <a:off x="7912418" y="5561881"/>
            <a:ext cx="690889" cy="265646"/>
          </a:xfrm>
          <a:prstGeom prst="rect">
            <a:avLst/>
          </a:prstGeom>
        </p:spPr>
      </p:pic>
      <p:pic>
        <p:nvPicPr>
          <p:cNvPr id="16" name="Picture 15" descr="Fidra Energy reaches financial close on 500MW West Burton C battery energy  storage project - EIG Partners : EIG Partners">
            <a:extLst>
              <a:ext uri="{FF2B5EF4-FFF2-40B4-BE49-F238E27FC236}">
                <a16:creationId xmlns:a16="http://schemas.microsoft.com/office/drawing/2014/main" id="{C04A7BDF-9625-79ED-E5F7-ACA87A97540D}"/>
              </a:ext>
            </a:extLst>
          </p:cNvPr>
          <p:cNvPicPr>
            <a:picLocks noChangeAspect="1"/>
          </p:cNvPicPr>
          <p:nvPr/>
        </p:nvPicPr>
        <p:blipFill>
          <a:blip r:embed="rId36"/>
          <a:stretch>
            <a:fillRect/>
          </a:stretch>
        </p:blipFill>
        <p:spPr>
          <a:xfrm>
            <a:off x="7905750" y="5924550"/>
            <a:ext cx="764375" cy="238409"/>
          </a:xfrm>
          <a:prstGeom prst="rect">
            <a:avLst/>
          </a:prstGeom>
        </p:spPr>
      </p:pic>
    </p:spTree>
    <p:extLst>
      <p:ext uri="{BB962C8B-B14F-4D97-AF65-F5344CB8AC3E}">
        <p14:creationId xmlns:p14="http://schemas.microsoft.com/office/powerpoint/2010/main" val="656146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3 / WESTERN &amp; CENTRAL — PROGRAMME TIMELINES">
            <a:extLst>
              <a:ext uri="{FF2B5EF4-FFF2-40B4-BE49-F238E27FC236}">
                <a16:creationId xmlns:a16="http://schemas.microsoft.com/office/drawing/2014/main" id="{835BA247-5775-42C9-8A63-D4CA83A5FF9A}"/>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03 / WESTERN &amp; CENTRAL — PROGRAMME TIMELINES</a:t>
            </a:r>
          </a:p>
        </p:txBody>
      </p:sp>
      <p:sp>
        <p:nvSpPr>
          <p:cNvPr id="3" name="Rectangle 2">
            <a:extLst>
              <a:ext uri="{FF2B5EF4-FFF2-40B4-BE49-F238E27FC236}">
                <a16:creationId xmlns:a16="http://schemas.microsoft.com/office/drawing/2014/main" id="{B0613174-5CC6-45B2-A27B-68E71897A3CB}"/>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Published capacity rounds concentrate decisions in">
            <a:extLst>
              <a:ext uri="{FF2B5EF4-FFF2-40B4-BE49-F238E27FC236}">
                <a16:creationId xmlns:a16="http://schemas.microsoft.com/office/drawing/2014/main" id="{A7BDA542-C584-4288-A875-86116AE522E5}"/>
              </a:ext>
            </a:extLst>
          </p:cNvPr>
          <p:cNvSpPr>
            <a:spLocks noGrp="1"/>
          </p:cNvSpPr>
          <p:nvPr/>
        </p:nvSpPr>
        <p:spPr>
          <a:xfrm>
            <a:off x="457200" y="838200"/>
            <a:ext cx="9525000" cy="447675"/>
          </a:xfrm>
          <a:prstGeom prst="rect">
            <a:avLst/>
          </a:prstGeom>
          <a:noFill/>
          <a:ln w="0">
            <a:noFill/>
          </a:ln>
        </p:spPr>
        <p:txBody>
          <a:bodyPr wrap="square" lIns="0" tIns="0" rIns="0" bIns="0" anchor="t">
            <a:noAutofit/>
          </a:bodyPr>
          <a:lstStyle>
            <a:defPPr>
              <a:defRPr sz="2100"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00" b="1">
                <a:solidFill>
                  <a:srgbClr val="07163E"/>
                </a:solidFill>
                <a:latin typeface="Calibri"/>
                <a:ea typeface="Calibri"/>
                <a:cs typeface="Calibri"/>
              </a:defRPr>
            </a:pPr>
            <a:r>
              <a:rPr sz="2100" b="1">
                <a:solidFill>
                  <a:srgbClr val="07163E"/>
                </a:solidFill>
                <a:latin typeface="Calibri"/>
                <a:ea typeface="Calibri"/>
                <a:cs typeface="Calibri"/>
              </a:rPr>
              <a:t>Capacity rounds focus the next 12 months of Western investment</a:t>
            </a:r>
          </a:p>
        </p:txBody>
      </p:sp>
      <p:sp>
        <p:nvSpPr>
          <p:cNvPr id="5" name="GB and Germany stay within their region. The Decem">
            <a:extLst>
              <a:ext uri="{FF2B5EF4-FFF2-40B4-BE49-F238E27FC236}">
                <a16:creationId xmlns:a16="http://schemas.microsoft.com/office/drawing/2014/main" id="{7A3D7927-D517-4C26-8609-B28448692E25}"/>
              </a:ext>
            </a:extLst>
          </p:cNvPr>
          <p:cNvSpPr>
            <a:spLocks noGrp="1"/>
          </p:cNvSpPr>
          <p:nvPr/>
        </p:nvSpPr>
        <p:spPr>
          <a:xfrm>
            <a:off x="457200" y="1352550"/>
            <a:ext cx="95250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GB and Germany stay within their region. The December 2027 German broad-capacity round is a second-year trigger.</a:t>
            </a:r>
          </a:p>
        </p:txBody>
      </p:sp>
      <p:sp>
        <p:nvSpPr>
          <p:cNvPr id="6" name="Rectangle 5">
            <a:extLst>
              <a:ext uri="{FF2B5EF4-FFF2-40B4-BE49-F238E27FC236}">
                <a16:creationId xmlns:a16="http://schemas.microsoft.com/office/drawing/2014/main" id="{BB0EEE92-DF6C-4641-A775-229FB43D110F}"/>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0C868449-527E-47F0-AE94-5C044FABDCF6}"/>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3">
            <a:extLst>
              <a:ext uri="{FF2B5EF4-FFF2-40B4-BE49-F238E27FC236}">
                <a16:creationId xmlns:a16="http://schemas.microsoft.com/office/drawing/2014/main" id="{AFE85199-917F-4749-91C7-9E20D9CF3551}"/>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03</a:t>
            </a:r>
          </a:p>
        </p:txBody>
      </p:sp>
      <p:sp>
        <p:nvSpPr>
          <p:cNvPr id="9" name="PROGRAMME">
            <a:extLst>
              <a:ext uri="{FF2B5EF4-FFF2-40B4-BE49-F238E27FC236}">
                <a16:creationId xmlns:a16="http://schemas.microsoft.com/office/drawing/2014/main" id="{28A50009-4C95-4515-95B8-4A78D00AD246}"/>
              </a:ext>
            </a:extLst>
          </p:cNvPr>
          <p:cNvSpPr>
            <a:spLocks noGrp="1"/>
          </p:cNvSpPr>
          <p:nvPr/>
        </p:nvSpPr>
        <p:spPr>
          <a:xfrm>
            <a:off x="457200" y="1885950"/>
            <a:ext cx="1771650"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PROGRAMME</a:t>
            </a:r>
          </a:p>
        </p:txBody>
      </p:sp>
      <p:sp>
        <p:nvSpPr>
          <p:cNvPr id="10" name="HISTORY | compressed">
            <a:extLst>
              <a:ext uri="{FF2B5EF4-FFF2-40B4-BE49-F238E27FC236}">
                <a16:creationId xmlns:a16="http://schemas.microsoft.com/office/drawing/2014/main" id="{C87B0D33-3A3E-4724-9F03-3C8D370EAC87}"/>
              </a:ext>
            </a:extLst>
          </p:cNvPr>
          <p:cNvSpPr>
            <a:spLocks noGrp="1"/>
          </p:cNvSpPr>
          <p:nvPr/>
        </p:nvSpPr>
        <p:spPr>
          <a:xfrm>
            <a:off x="2324100" y="1885950"/>
            <a:ext cx="2581275"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HISTORY | compressed</a:t>
            </a:r>
          </a:p>
        </p:txBody>
      </p:sp>
      <p:sp>
        <p:nvSpPr>
          <p:cNvPr id="11" name="Rectangle 10">
            <a:extLst>
              <a:ext uri="{FF2B5EF4-FFF2-40B4-BE49-F238E27FC236}">
                <a16:creationId xmlns:a16="http://schemas.microsoft.com/office/drawing/2014/main" id="{5AF8D578-0E33-4E2B-A096-AFC2555DA31D}"/>
              </a:ext>
            </a:extLst>
          </p:cNvPr>
          <p:cNvSpPr>
            <a:spLocks noGrp="1"/>
          </p:cNvSpPr>
          <p:nvPr/>
        </p:nvSpPr>
        <p:spPr>
          <a:xfrm>
            <a:off x="2362200" y="2085975"/>
            <a:ext cx="9525" cy="3724275"/>
          </a:xfrm>
          <a:prstGeom prst="rect">
            <a:avLst/>
          </a:prstGeom>
          <a:solidFill>
            <a:srgbClr val="D2D7DB"/>
          </a:solidFill>
          <a:ln w="0">
            <a:noFill/>
          </a:ln>
        </p:spPr>
        <p:txBody>
          <a:bodyPr/>
          <a:lstStyle/>
          <a:p>
            <a:endParaRPr lang="en-SG"/>
          </a:p>
        </p:txBody>
      </p:sp>
      <p:sp>
        <p:nvSpPr>
          <p:cNvPr id="12" name="2023">
            <a:extLst>
              <a:ext uri="{FF2B5EF4-FFF2-40B4-BE49-F238E27FC236}">
                <a16:creationId xmlns:a16="http://schemas.microsoft.com/office/drawing/2014/main" id="{017956C0-B3F9-4AD3-B62E-1E87E20A8A46}"/>
              </a:ext>
            </a:extLst>
          </p:cNvPr>
          <p:cNvSpPr>
            <a:spLocks noGrp="1"/>
          </p:cNvSpPr>
          <p:nvPr/>
        </p:nvSpPr>
        <p:spPr>
          <a:xfrm>
            <a:off x="2381250"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2023</a:t>
            </a:r>
          </a:p>
        </p:txBody>
      </p:sp>
      <p:sp>
        <p:nvSpPr>
          <p:cNvPr id="13" name="Rectangle 12">
            <a:extLst>
              <a:ext uri="{FF2B5EF4-FFF2-40B4-BE49-F238E27FC236}">
                <a16:creationId xmlns:a16="http://schemas.microsoft.com/office/drawing/2014/main" id="{71DF1152-EC52-47E8-8308-30966DC22917}"/>
              </a:ext>
            </a:extLst>
          </p:cNvPr>
          <p:cNvSpPr>
            <a:spLocks noGrp="1"/>
          </p:cNvSpPr>
          <p:nvPr/>
        </p:nvSpPr>
        <p:spPr>
          <a:xfrm>
            <a:off x="3045019" y="2085975"/>
            <a:ext cx="9525" cy="3724275"/>
          </a:xfrm>
          <a:prstGeom prst="rect">
            <a:avLst/>
          </a:prstGeom>
          <a:solidFill>
            <a:srgbClr val="D2D7DB"/>
          </a:solidFill>
          <a:ln w="0">
            <a:noFill/>
          </a:ln>
        </p:spPr>
        <p:txBody>
          <a:bodyPr/>
          <a:lstStyle/>
          <a:p>
            <a:endParaRPr lang="en-SG"/>
          </a:p>
        </p:txBody>
      </p:sp>
      <p:sp>
        <p:nvSpPr>
          <p:cNvPr id="14" name="2024">
            <a:extLst>
              <a:ext uri="{FF2B5EF4-FFF2-40B4-BE49-F238E27FC236}">
                <a16:creationId xmlns:a16="http://schemas.microsoft.com/office/drawing/2014/main" id="{D5FE0234-FA3F-45E7-B320-33390D75DE02}"/>
              </a:ext>
            </a:extLst>
          </p:cNvPr>
          <p:cNvSpPr>
            <a:spLocks noGrp="1"/>
          </p:cNvSpPr>
          <p:nvPr/>
        </p:nvSpPr>
        <p:spPr>
          <a:xfrm>
            <a:off x="3064069"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2024</a:t>
            </a:r>
          </a:p>
        </p:txBody>
      </p:sp>
      <p:sp>
        <p:nvSpPr>
          <p:cNvPr id="15" name="Rectangle 14">
            <a:extLst>
              <a:ext uri="{FF2B5EF4-FFF2-40B4-BE49-F238E27FC236}">
                <a16:creationId xmlns:a16="http://schemas.microsoft.com/office/drawing/2014/main" id="{92719D3B-CB62-4371-AC96-A21CB9741CDE}"/>
              </a:ext>
            </a:extLst>
          </p:cNvPr>
          <p:cNvSpPr>
            <a:spLocks noGrp="1"/>
          </p:cNvSpPr>
          <p:nvPr/>
        </p:nvSpPr>
        <p:spPr>
          <a:xfrm>
            <a:off x="3729709" y="2085975"/>
            <a:ext cx="9525" cy="3724275"/>
          </a:xfrm>
          <a:prstGeom prst="rect">
            <a:avLst/>
          </a:prstGeom>
          <a:solidFill>
            <a:srgbClr val="D2D7DB"/>
          </a:solidFill>
          <a:ln w="0">
            <a:noFill/>
          </a:ln>
        </p:spPr>
        <p:txBody>
          <a:bodyPr/>
          <a:lstStyle/>
          <a:p>
            <a:endParaRPr lang="en-SG"/>
          </a:p>
        </p:txBody>
      </p:sp>
      <p:sp>
        <p:nvSpPr>
          <p:cNvPr id="16" name="2025">
            <a:extLst>
              <a:ext uri="{FF2B5EF4-FFF2-40B4-BE49-F238E27FC236}">
                <a16:creationId xmlns:a16="http://schemas.microsoft.com/office/drawing/2014/main" id="{4536F806-5B90-405E-980B-50B405923C41}"/>
              </a:ext>
            </a:extLst>
          </p:cNvPr>
          <p:cNvSpPr>
            <a:spLocks noGrp="1"/>
          </p:cNvSpPr>
          <p:nvPr/>
        </p:nvSpPr>
        <p:spPr>
          <a:xfrm>
            <a:off x="3748759"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2025</a:t>
            </a:r>
          </a:p>
        </p:txBody>
      </p:sp>
      <p:sp>
        <p:nvSpPr>
          <p:cNvPr id="17" name="Rectangle 16">
            <a:extLst>
              <a:ext uri="{FF2B5EF4-FFF2-40B4-BE49-F238E27FC236}">
                <a16:creationId xmlns:a16="http://schemas.microsoft.com/office/drawing/2014/main" id="{F85BC161-71E2-4FBC-A3A7-6B430CE9B2ED}"/>
              </a:ext>
            </a:extLst>
          </p:cNvPr>
          <p:cNvSpPr>
            <a:spLocks noGrp="1"/>
          </p:cNvSpPr>
          <p:nvPr/>
        </p:nvSpPr>
        <p:spPr>
          <a:xfrm>
            <a:off x="4412528" y="2085975"/>
            <a:ext cx="9525" cy="3724275"/>
          </a:xfrm>
          <a:prstGeom prst="rect">
            <a:avLst/>
          </a:prstGeom>
          <a:solidFill>
            <a:srgbClr val="D2D7DB"/>
          </a:solidFill>
          <a:ln w="0">
            <a:noFill/>
          </a:ln>
        </p:spPr>
        <p:txBody>
          <a:bodyPr/>
          <a:lstStyle/>
          <a:p>
            <a:endParaRPr lang="en-SG"/>
          </a:p>
        </p:txBody>
      </p:sp>
      <p:sp>
        <p:nvSpPr>
          <p:cNvPr id="18" name="2026">
            <a:extLst>
              <a:ext uri="{FF2B5EF4-FFF2-40B4-BE49-F238E27FC236}">
                <a16:creationId xmlns:a16="http://schemas.microsoft.com/office/drawing/2014/main" id="{6CAC1041-6624-41D0-8B8C-0AF47B930790}"/>
              </a:ext>
            </a:extLst>
          </p:cNvPr>
          <p:cNvSpPr>
            <a:spLocks noGrp="1"/>
          </p:cNvSpPr>
          <p:nvPr/>
        </p:nvSpPr>
        <p:spPr>
          <a:xfrm>
            <a:off x="4431578"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19" name="//">
            <a:extLst>
              <a:ext uri="{FF2B5EF4-FFF2-40B4-BE49-F238E27FC236}">
                <a16:creationId xmlns:a16="http://schemas.microsoft.com/office/drawing/2014/main" id="{F201DF80-E090-4350-9E76-5456E63F710B}"/>
              </a:ext>
            </a:extLst>
          </p:cNvPr>
          <p:cNvSpPr>
            <a:spLocks noGrp="1"/>
          </p:cNvSpPr>
          <p:nvPr/>
        </p:nvSpPr>
        <p:spPr>
          <a:xfrm>
            <a:off x="4933950" y="2143125"/>
            <a:ext cx="142875" cy="190500"/>
          </a:xfrm>
          <a:prstGeom prst="rect">
            <a:avLst/>
          </a:prstGeom>
          <a:noFill/>
          <a:ln w="0">
            <a:noFill/>
          </a:ln>
        </p:spPr>
        <p:txBody>
          <a:bodyPr wrap="square" lIns="0" tIns="0" rIns="0" bIns="0" anchor="t">
            <a:noAutofit/>
          </a:bodyPr>
          <a:lstStyle>
            <a:defPPr>
              <a:defRPr sz="863" b="1">
                <a:solidFill>
                  <a:srgbClr val="464646"/>
                </a:solidFill>
                <a:latin typeface="Calibri"/>
                <a:ea typeface="Calibri"/>
                <a:cs typeface="Calibri"/>
              </a:defRPr>
            </a:defPPr>
            <a:lvl1pPr>
              <a:buNone/>
              <a:defRPr sz="863" b="1">
                <a:solidFill>
                  <a:srgbClr val="464646"/>
                </a:solidFill>
                <a:latin typeface="Calibri"/>
                <a:ea typeface="Calibri"/>
                <a:cs typeface="Calibri"/>
              </a:defRPr>
            </a:lvl1pPr>
            <a:lvl2pPr>
              <a:buNone/>
              <a:defRPr sz="863" b="1">
                <a:solidFill>
                  <a:srgbClr val="464646"/>
                </a:solidFill>
                <a:latin typeface="Calibri"/>
                <a:ea typeface="Calibri"/>
                <a:cs typeface="Calibri"/>
              </a:defRPr>
            </a:lvl2pPr>
            <a:lvl3pPr>
              <a:buNone/>
              <a:defRPr sz="863" b="1">
                <a:solidFill>
                  <a:srgbClr val="464646"/>
                </a:solidFill>
                <a:latin typeface="Calibri"/>
                <a:ea typeface="Calibri"/>
                <a:cs typeface="Calibri"/>
              </a:defRPr>
            </a:lvl3pPr>
            <a:lvl4pPr>
              <a:buNone/>
              <a:defRPr sz="863" b="1">
                <a:solidFill>
                  <a:srgbClr val="464646"/>
                </a:solidFill>
                <a:latin typeface="Calibri"/>
                <a:ea typeface="Calibri"/>
                <a:cs typeface="Calibri"/>
              </a:defRPr>
            </a:lvl4pPr>
            <a:lvl5pPr>
              <a:buNone/>
              <a:defRPr sz="863" b="1">
                <a:solidFill>
                  <a:srgbClr val="464646"/>
                </a:solidFill>
                <a:latin typeface="Calibri"/>
                <a:ea typeface="Calibri"/>
                <a:cs typeface="Calibri"/>
              </a:defRPr>
            </a:lvl5pPr>
            <a:lvl6pPr>
              <a:buNone/>
              <a:defRPr sz="863" b="1">
                <a:solidFill>
                  <a:srgbClr val="464646"/>
                </a:solidFill>
                <a:latin typeface="Calibri"/>
                <a:ea typeface="Calibri"/>
                <a:cs typeface="Calibri"/>
              </a:defRPr>
            </a:lvl6pPr>
            <a:lvl7pPr>
              <a:buNone/>
              <a:defRPr sz="863" b="1">
                <a:solidFill>
                  <a:srgbClr val="464646"/>
                </a:solidFill>
                <a:latin typeface="Calibri"/>
                <a:ea typeface="Calibri"/>
                <a:cs typeface="Calibri"/>
              </a:defRPr>
            </a:lvl7pPr>
            <a:lvl8pPr>
              <a:buNone/>
              <a:defRPr sz="863" b="1">
                <a:solidFill>
                  <a:srgbClr val="464646"/>
                </a:solidFill>
                <a:latin typeface="Calibri"/>
                <a:ea typeface="Calibri"/>
                <a:cs typeface="Calibri"/>
              </a:defRPr>
            </a:lvl8pPr>
            <a:lvl9pPr>
              <a:buNone/>
              <a:defRPr sz="863" b="1">
                <a:solidFill>
                  <a:srgbClr val="464646"/>
                </a:solidFill>
                <a:latin typeface="Calibri"/>
                <a:ea typeface="Calibri"/>
                <a:cs typeface="Calibri"/>
              </a:defRPr>
            </a:lvl9pPr>
          </a:lstStyle>
          <a:p>
            <a:pPr>
              <a:buNone/>
              <a:defRPr sz="863" b="1">
                <a:solidFill>
                  <a:srgbClr val="464646"/>
                </a:solidFill>
                <a:latin typeface="Calibri"/>
                <a:ea typeface="Calibri"/>
                <a:cs typeface="Calibri"/>
              </a:defRPr>
            </a:pPr>
            <a:r>
              <a:rPr sz="863" b="1">
                <a:solidFill>
                  <a:srgbClr val="464646"/>
                </a:solidFill>
                <a:latin typeface="Calibri"/>
                <a:ea typeface="Calibri"/>
                <a:cs typeface="Calibri"/>
              </a:rPr>
              <a:t>//</a:t>
            </a:r>
          </a:p>
        </p:txBody>
      </p:sp>
      <p:sp>
        <p:nvSpPr>
          <p:cNvPr id="20" name="Rectangle 19">
            <a:extLst>
              <a:ext uri="{FF2B5EF4-FFF2-40B4-BE49-F238E27FC236}">
                <a16:creationId xmlns:a16="http://schemas.microsoft.com/office/drawing/2014/main" id="{1BAC9EA8-CF2B-4DFC-822A-719297A568EB}"/>
              </a:ext>
            </a:extLst>
          </p:cNvPr>
          <p:cNvSpPr>
            <a:spLocks noGrp="1"/>
          </p:cNvSpPr>
          <p:nvPr/>
        </p:nvSpPr>
        <p:spPr>
          <a:xfrm>
            <a:off x="5048250" y="1885950"/>
            <a:ext cx="3338701" cy="180975"/>
          </a:xfrm>
          <a:prstGeom prst="rect">
            <a:avLst/>
          </a:prstGeom>
          <a:solidFill>
            <a:srgbClr val="CADFEB"/>
          </a:solidFill>
          <a:ln w="0">
            <a:noFill/>
          </a:ln>
        </p:spPr>
        <p:txBody>
          <a:bodyPr/>
          <a:lstStyle/>
          <a:p>
            <a:endParaRPr lang="en-SG"/>
          </a:p>
        </p:txBody>
      </p:sp>
      <p:sp>
        <p:nvSpPr>
          <p:cNvPr id="21" name="Rectangle 20">
            <a:extLst>
              <a:ext uri="{FF2B5EF4-FFF2-40B4-BE49-F238E27FC236}">
                <a16:creationId xmlns:a16="http://schemas.microsoft.com/office/drawing/2014/main" id="{18C648A6-B38C-459E-A84D-B8E4F6EEA776}"/>
              </a:ext>
            </a:extLst>
          </p:cNvPr>
          <p:cNvSpPr>
            <a:spLocks noGrp="1"/>
          </p:cNvSpPr>
          <p:nvPr/>
        </p:nvSpPr>
        <p:spPr>
          <a:xfrm>
            <a:off x="8386951" y="1885950"/>
            <a:ext cx="3347849" cy="180975"/>
          </a:xfrm>
          <a:prstGeom prst="rect">
            <a:avLst/>
          </a:prstGeom>
          <a:solidFill>
            <a:srgbClr val="F4F6F7"/>
          </a:solidFill>
          <a:ln w="0">
            <a:noFill/>
          </a:ln>
        </p:spPr>
        <p:txBody>
          <a:bodyPr/>
          <a:lstStyle/>
          <a:p>
            <a:endParaRPr lang="en-SG"/>
          </a:p>
        </p:txBody>
      </p:sp>
      <p:sp>
        <p:nvSpPr>
          <p:cNvPr id="22" name="0–12 MONTHS | to 22 Oct 2027">
            <a:extLst>
              <a:ext uri="{FF2B5EF4-FFF2-40B4-BE49-F238E27FC236}">
                <a16:creationId xmlns:a16="http://schemas.microsoft.com/office/drawing/2014/main" id="{3AEF990C-49CB-4323-BCC2-25A6C13EE066}"/>
              </a:ext>
            </a:extLst>
          </p:cNvPr>
          <p:cNvSpPr>
            <a:spLocks noGrp="1"/>
          </p:cNvSpPr>
          <p:nvPr/>
        </p:nvSpPr>
        <p:spPr>
          <a:xfrm>
            <a:off x="5105400" y="1895475"/>
            <a:ext cx="3224401"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0–12 MONTHS | to 22 Oct 2027</a:t>
            </a:r>
          </a:p>
        </p:txBody>
      </p:sp>
      <p:sp>
        <p:nvSpPr>
          <p:cNvPr id="23" name="13–24 MONTHS | to 22 Oct 2028">
            <a:extLst>
              <a:ext uri="{FF2B5EF4-FFF2-40B4-BE49-F238E27FC236}">
                <a16:creationId xmlns:a16="http://schemas.microsoft.com/office/drawing/2014/main" id="{AA3F18C3-C126-4E4A-A4F6-683F9F9C8813}"/>
              </a:ext>
            </a:extLst>
          </p:cNvPr>
          <p:cNvSpPr>
            <a:spLocks noGrp="1"/>
          </p:cNvSpPr>
          <p:nvPr/>
        </p:nvSpPr>
        <p:spPr>
          <a:xfrm>
            <a:off x="8444101" y="1895475"/>
            <a:ext cx="3233549"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13–24 MONTHS | to 22 Oct 2028</a:t>
            </a:r>
          </a:p>
        </p:txBody>
      </p:sp>
      <p:sp>
        <p:nvSpPr>
          <p:cNvPr id="24" name="Rectangle 23">
            <a:extLst>
              <a:ext uri="{FF2B5EF4-FFF2-40B4-BE49-F238E27FC236}">
                <a16:creationId xmlns:a16="http://schemas.microsoft.com/office/drawing/2014/main" id="{C97E1B3C-A092-44D8-A8B8-AD1BBF1339A8}"/>
              </a:ext>
            </a:extLst>
          </p:cNvPr>
          <p:cNvSpPr>
            <a:spLocks noGrp="1"/>
          </p:cNvSpPr>
          <p:nvPr/>
        </p:nvSpPr>
        <p:spPr>
          <a:xfrm>
            <a:off x="5048250" y="2085975"/>
            <a:ext cx="9525" cy="3724275"/>
          </a:xfrm>
          <a:prstGeom prst="rect">
            <a:avLst/>
          </a:prstGeom>
          <a:solidFill>
            <a:srgbClr val="D2D7DB"/>
          </a:solidFill>
          <a:ln w="0">
            <a:noFill/>
          </a:ln>
        </p:spPr>
        <p:txBody>
          <a:bodyPr/>
          <a:lstStyle/>
          <a:p>
            <a:endParaRPr lang="en-SG"/>
          </a:p>
        </p:txBody>
      </p:sp>
      <p:sp>
        <p:nvSpPr>
          <p:cNvPr id="25" name="Q4&#10;2026">
            <a:extLst>
              <a:ext uri="{FF2B5EF4-FFF2-40B4-BE49-F238E27FC236}">
                <a16:creationId xmlns:a16="http://schemas.microsoft.com/office/drawing/2014/main" id="{3277D16A-6AEC-44CB-A111-5A2E8AB3A623}"/>
              </a:ext>
            </a:extLst>
          </p:cNvPr>
          <p:cNvSpPr>
            <a:spLocks noGrp="1"/>
          </p:cNvSpPr>
          <p:nvPr/>
        </p:nvSpPr>
        <p:spPr>
          <a:xfrm>
            <a:off x="5076825" y="2095500"/>
            <a:ext cx="60182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26" name="Rectangle 25">
            <a:extLst>
              <a:ext uri="{FF2B5EF4-FFF2-40B4-BE49-F238E27FC236}">
                <a16:creationId xmlns:a16="http://schemas.microsoft.com/office/drawing/2014/main" id="{01B8FA7F-4395-4723-85BA-9729ABCA86D9}"/>
              </a:ext>
            </a:extLst>
          </p:cNvPr>
          <p:cNvSpPr>
            <a:spLocks noGrp="1"/>
          </p:cNvSpPr>
          <p:nvPr/>
        </p:nvSpPr>
        <p:spPr>
          <a:xfrm>
            <a:off x="5697696" y="2085975"/>
            <a:ext cx="9525" cy="3724275"/>
          </a:xfrm>
          <a:prstGeom prst="rect">
            <a:avLst/>
          </a:prstGeom>
          <a:solidFill>
            <a:srgbClr val="D2D7DB"/>
          </a:solidFill>
          <a:ln w="0">
            <a:noFill/>
          </a:ln>
        </p:spPr>
        <p:txBody>
          <a:bodyPr/>
          <a:lstStyle/>
          <a:p>
            <a:endParaRPr lang="en-SG"/>
          </a:p>
        </p:txBody>
      </p:sp>
      <p:sp>
        <p:nvSpPr>
          <p:cNvPr id="27" name="Q1&#10;2027">
            <a:extLst>
              <a:ext uri="{FF2B5EF4-FFF2-40B4-BE49-F238E27FC236}">
                <a16:creationId xmlns:a16="http://schemas.microsoft.com/office/drawing/2014/main" id="{0F8C2E96-DCFE-4BD8-A22A-9D80682E6BE8}"/>
              </a:ext>
            </a:extLst>
          </p:cNvPr>
          <p:cNvSpPr>
            <a:spLocks noGrp="1"/>
          </p:cNvSpPr>
          <p:nvPr/>
        </p:nvSpPr>
        <p:spPr>
          <a:xfrm>
            <a:off x="5726271" y="2095500"/>
            <a:ext cx="775616"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28" name="Rectangle 27">
            <a:extLst>
              <a:ext uri="{FF2B5EF4-FFF2-40B4-BE49-F238E27FC236}">
                <a16:creationId xmlns:a16="http://schemas.microsoft.com/office/drawing/2014/main" id="{8C23A0BD-1E51-4F1F-9C6B-E65F81D74902}"/>
              </a:ext>
            </a:extLst>
          </p:cNvPr>
          <p:cNvSpPr>
            <a:spLocks noGrp="1"/>
          </p:cNvSpPr>
          <p:nvPr/>
        </p:nvSpPr>
        <p:spPr>
          <a:xfrm>
            <a:off x="6520937" y="2085975"/>
            <a:ext cx="9525" cy="3724275"/>
          </a:xfrm>
          <a:prstGeom prst="rect">
            <a:avLst/>
          </a:prstGeom>
          <a:solidFill>
            <a:srgbClr val="D2D7DB"/>
          </a:solidFill>
          <a:ln w="0">
            <a:noFill/>
          </a:ln>
        </p:spPr>
        <p:txBody>
          <a:bodyPr/>
          <a:lstStyle/>
          <a:p>
            <a:endParaRPr lang="en-SG"/>
          </a:p>
        </p:txBody>
      </p:sp>
      <p:sp>
        <p:nvSpPr>
          <p:cNvPr id="29" name="Q2&#10;2027">
            <a:extLst>
              <a:ext uri="{FF2B5EF4-FFF2-40B4-BE49-F238E27FC236}">
                <a16:creationId xmlns:a16="http://schemas.microsoft.com/office/drawing/2014/main" id="{353FF374-3989-4869-B9FD-46FECD8F247B}"/>
              </a:ext>
            </a:extLst>
          </p:cNvPr>
          <p:cNvSpPr>
            <a:spLocks noGrp="1"/>
          </p:cNvSpPr>
          <p:nvPr/>
        </p:nvSpPr>
        <p:spPr>
          <a:xfrm>
            <a:off x="6549512"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0" name="Rectangle 29">
            <a:extLst>
              <a:ext uri="{FF2B5EF4-FFF2-40B4-BE49-F238E27FC236}">
                <a16:creationId xmlns:a16="http://schemas.microsoft.com/office/drawing/2014/main" id="{55E1F873-8042-451A-B2E3-82564BF03DE0}"/>
              </a:ext>
            </a:extLst>
          </p:cNvPr>
          <p:cNvSpPr>
            <a:spLocks noGrp="1"/>
          </p:cNvSpPr>
          <p:nvPr/>
        </p:nvSpPr>
        <p:spPr>
          <a:xfrm>
            <a:off x="7353326" y="2085975"/>
            <a:ext cx="9525" cy="3724275"/>
          </a:xfrm>
          <a:prstGeom prst="rect">
            <a:avLst/>
          </a:prstGeom>
          <a:solidFill>
            <a:srgbClr val="D2D7DB"/>
          </a:solidFill>
          <a:ln w="0">
            <a:noFill/>
          </a:ln>
        </p:spPr>
        <p:txBody>
          <a:bodyPr/>
          <a:lstStyle/>
          <a:p>
            <a:endParaRPr lang="en-SG"/>
          </a:p>
        </p:txBody>
      </p:sp>
      <p:sp>
        <p:nvSpPr>
          <p:cNvPr id="31" name="Q3&#10;2027">
            <a:extLst>
              <a:ext uri="{FF2B5EF4-FFF2-40B4-BE49-F238E27FC236}">
                <a16:creationId xmlns:a16="http://schemas.microsoft.com/office/drawing/2014/main" id="{0B3F9D1C-7F84-49E2-91C0-173647404970}"/>
              </a:ext>
            </a:extLst>
          </p:cNvPr>
          <p:cNvSpPr>
            <a:spLocks noGrp="1"/>
          </p:cNvSpPr>
          <p:nvPr/>
        </p:nvSpPr>
        <p:spPr>
          <a:xfrm>
            <a:off x="7381901"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2" name="Rectangle 31">
            <a:extLst>
              <a:ext uri="{FF2B5EF4-FFF2-40B4-BE49-F238E27FC236}">
                <a16:creationId xmlns:a16="http://schemas.microsoft.com/office/drawing/2014/main" id="{C94FD8E9-F1CE-4FB0-85AF-4DB8CA908306}"/>
              </a:ext>
            </a:extLst>
          </p:cNvPr>
          <p:cNvSpPr>
            <a:spLocks noGrp="1"/>
          </p:cNvSpPr>
          <p:nvPr/>
        </p:nvSpPr>
        <p:spPr>
          <a:xfrm>
            <a:off x="8194862" y="2085975"/>
            <a:ext cx="9525" cy="3724275"/>
          </a:xfrm>
          <a:prstGeom prst="rect">
            <a:avLst/>
          </a:prstGeom>
          <a:solidFill>
            <a:srgbClr val="D2D7DB"/>
          </a:solidFill>
          <a:ln w="0">
            <a:noFill/>
          </a:ln>
        </p:spPr>
        <p:txBody>
          <a:bodyPr/>
          <a:lstStyle/>
          <a:p>
            <a:endParaRPr lang="en-SG"/>
          </a:p>
        </p:txBody>
      </p:sp>
      <p:sp>
        <p:nvSpPr>
          <p:cNvPr id="33" name="Q4&#10;2027">
            <a:extLst>
              <a:ext uri="{FF2B5EF4-FFF2-40B4-BE49-F238E27FC236}">
                <a16:creationId xmlns:a16="http://schemas.microsoft.com/office/drawing/2014/main" id="{574BF307-82B2-4BF2-A5CB-7EC4262AB7D7}"/>
              </a:ext>
            </a:extLst>
          </p:cNvPr>
          <p:cNvSpPr>
            <a:spLocks noGrp="1"/>
          </p:cNvSpPr>
          <p:nvPr/>
        </p:nvSpPr>
        <p:spPr>
          <a:xfrm>
            <a:off x="8223437"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4" name="Rectangle 33">
            <a:extLst>
              <a:ext uri="{FF2B5EF4-FFF2-40B4-BE49-F238E27FC236}">
                <a16:creationId xmlns:a16="http://schemas.microsoft.com/office/drawing/2014/main" id="{DEDC286F-3A39-465F-BA5B-F60A21777D7F}"/>
              </a:ext>
            </a:extLst>
          </p:cNvPr>
          <p:cNvSpPr>
            <a:spLocks noGrp="1"/>
          </p:cNvSpPr>
          <p:nvPr/>
        </p:nvSpPr>
        <p:spPr>
          <a:xfrm>
            <a:off x="9036397" y="2085975"/>
            <a:ext cx="9525" cy="3724275"/>
          </a:xfrm>
          <a:prstGeom prst="rect">
            <a:avLst/>
          </a:prstGeom>
          <a:solidFill>
            <a:srgbClr val="D2D7DB"/>
          </a:solidFill>
          <a:ln w="0">
            <a:noFill/>
          </a:ln>
        </p:spPr>
        <p:txBody>
          <a:bodyPr/>
          <a:lstStyle/>
          <a:p>
            <a:endParaRPr lang="en-SG"/>
          </a:p>
        </p:txBody>
      </p:sp>
      <p:sp>
        <p:nvSpPr>
          <p:cNvPr id="35" name="Q1&#10;2028">
            <a:extLst>
              <a:ext uri="{FF2B5EF4-FFF2-40B4-BE49-F238E27FC236}">
                <a16:creationId xmlns:a16="http://schemas.microsoft.com/office/drawing/2014/main" id="{43BABE33-45E9-40CB-A3BB-8904B3396F77}"/>
              </a:ext>
            </a:extLst>
          </p:cNvPr>
          <p:cNvSpPr>
            <a:spLocks noGrp="1"/>
          </p:cNvSpPr>
          <p:nvPr/>
        </p:nvSpPr>
        <p:spPr>
          <a:xfrm>
            <a:off x="9064972"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6" name="Rectangle 35">
            <a:extLst>
              <a:ext uri="{FF2B5EF4-FFF2-40B4-BE49-F238E27FC236}">
                <a16:creationId xmlns:a16="http://schemas.microsoft.com/office/drawing/2014/main" id="{0F39534B-5566-43E9-847D-640AF63928EF}"/>
              </a:ext>
            </a:extLst>
          </p:cNvPr>
          <p:cNvSpPr>
            <a:spLocks noGrp="1"/>
          </p:cNvSpPr>
          <p:nvPr/>
        </p:nvSpPr>
        <p:spPr>
          <a:xfrm>
            <a:off x="9868786" y="2085975"/>
            <a:ext cx="9525" cy="3724275"/>
          </a:xfrm>
          <a:prstGeom prst="rect">
            <a:avLst/>
          </a:prstGeom>
          <a:solidFill>
            <a:srgbClr val="D2D7DB"/>
          </a:solidFill>
          <a:ln w="0">
            <a:noFill/>
          </a:ln>
        </p:spPr>
        <p:txBody>
          <a:bodyPr/>
          <a:lstStyle/>
          <a:p>
            <a:endParaRPr lang="en-SG"/>
          </a:p>
        </p:txBody>
      </p:sp>
      <p:sp>
        <p:nvSpPr>
          <p:cNvPr id="37" name="Q2&#10;2028">
            <a:extLst>
              <a:ext uri="{FF2B5EF4-FFF2-40B4-BE49-F238E27FC236}">
                <a16:creationId xmlns:a16="http://schemas.microsoft.com/office/drawing/2014/main" id="{A1FA187A-6E9A-4A5A-8708-D8F427DBA393}"/>
              </a:ext>
            </a:extLst>
          </p:cNvPr>
          <p:cNvSpPr>
            <a:spLocks noGrp="1"/>
          </p:cNvSpPr>
          <p:nvPr/>
        </p:nvSpPr>
        <p:spPr>
          <a:xfrm>
            <a:off x="9897361"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8" name="Rectangle 37">
            <a:extLst>
              <a:ext uri="{FF2B5EF4-FFF2-40B4-BE49-F238E27FC236}">
                <a16:creationId xmlns:a16="http://schemas.microsoft.com/office/drawing/2014/main" id="{E0286478-DD28-451A-8493-E9D69638D4BF}"/>
              </a:ext>
            </a:extLst>
          </p:cNvPr>
          <p:cNvSpPr>
            <a:spLocks noGrp="1"/>
          </p:cNvSpPr>
          <p:nvPr/>
        </p:nvSpPr>
        <p:spPr>
          <a:xfrm>
            <a:off x="10701175" y="2085975"/>
            <a:ext cx="9525" cy="3724275"/>
          </a:xfrm>
          <a:prstGeom prst="rect">
            <a:avLst/>
          </a:prstGeom>
          <a:solidFill>
            <a:srgbClr val="D2D7DB"/>
          </a:solidFill>
          <a:ln w="0">
            <a:noFill/>
          </a:ln>
        </p:spPr>
        <p:txBody>
          <a:bodyPr/>
          <a:lstStyle/>
          <a:p>
            <a:endParaRPr lang="en-SG"/>
          </a:p>
        </p:txBody>
      </p:sp>
      <p:sp>
        <p:nvSpPr>
          <p:cNvPr id="39" name="Q3&#10;2028">
            <a:extLst>
              <a:ext uri="{FF2B5EF4-FFF2-40B4-BE49-F238E27FC236}">
                <a16:creationId xmlns:a16="http://schemas.microsoft.com/office/drawing/2014/main" id="{9C29BF3D-A19C-44D8-BFC5-BEC5DD1B5D14}"/>
              </a:ext>
            </a:extLst>
          </p:cNvPr>
          <p:cNvSpPr>
            <a:spLocks noGrp="1"/>
          </p:cNvSpPr>
          <p:nvPr/>
        </p:nvSpPr>
        <p:spPr>
          <a:xfrm>
            <a:off x="10729750"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40" name="Rectangle 39">
            <a:extLst>
              <a:ext uri="{FF2B5EF4-FFF2-40B4-BE49-F238E27FC236}">
                <a16:creationId xmlns:a16="http://schemas.microsoft.com/office/drawing/2014/main" id="{8950D51F-B1AD-4406-8C90-180ABED992A1}"/>
              </a:ext>
            </a:extLst>
          </p:cNvPr>
          <p:cNvSpPr>
            <a:spLocks noGrp="1"/>
          </p:cNvSpPr>
          <p:nvPr/>
        </p:nvSpPr>
        <p:spPr>
          <a:xfrm>
            <a:off x="11542710" y="2085975"/>
            <a:ext cx="9525" cy="3724275"/>
          </a:xfrm>
          <a:prstGeom prst="rect">
            <a:avLst/>
          </a:prstGeom>
          <a:solidFill>
            <a:srgbClr val="D2D7DB"/>
          </a:solidFill>
          <a:ln w="0">
            <a:noFill/>
          </a:ln>
        </p:spPr>
        <p:txBody>
          <a:bodyPr/>
          <a:lstStyle/>
          <a:p>
            <a:endParaRPr lang="en-SG"/>
          </a:p>
        </p:txBody>
      </p:sp>
      <p:sp>
        <p:nvSpPr>
          <p:cNvPr id="41" name="Q4&#10;2028">
            <a:extLst>
              <a:ext uri="{FF2B5EF4-FFF2-40B4-BE49-F238E27FC236}">
                <a16:creationId xmlns:a16="http://schemas.microsoft.com/office/drawing/2014/main" id="{296002B1-6BFB-43C6-88D5-7F81CEBEB8FA}"/>
              </a:ext>
            </a:extLst>
          </p:cNvPr>
          <p:cNvSpPr>
            <a:spLocks noGrp="1"/>
          </p:cNvSpPr>
          <p:nvPr/>
        </p:nvSpPr>
        <p:spPr>
          <a:xfrm>
            <a:off x="11571106" y="2095500"/>
            <a:ext cx="304800"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2028</a:t>
            </a:r>
          </a:p>
        </p:txBody>
      </p:sp>
      <p:pic>
        <p:nvPicPr>
          <p:cNvPr id="44" name="Graphic 43">
            <a:extLst>
              <a:ext uri="{FF2B5EF4-FFF2-40B4-BE49-F238E27FC236}">
                <a16:creationId xmlns:a16="http://schemas.microsoft.com/office/drawing/2014/main" id="{A5E408D6-38F6-45BC-AFBF-81CCAE952462}"/>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457200" y="2466975"/>
            <a:ext cx="247650" cy="185738"/>
          </a:xfrm>
          <a:prstGeom prst="rect">
            <a:avLst/>
          </a:prstGeom>
        </p:spPr>
      </p:pic>
      <p:sp>
        <p:nvSpPr>
          <p:cNvPr id="45" name="GB | CM T-4 / T-1&#10;LDES cap-and-floor">
            <a:extLst>
              <a:ext uri="{FF2B5EF4-FFF2-40B4-BE49-F238E27FC236}">
                <a16:creationId xmlns:a16="http://schemas.microsoft.com/office/drawing/2014/main" id="{5DC82E65-D5A1-48DB-A271-2BF011795ACA}"/>
              </a:ext>
            </a:extLst>
          </p:cNvPr>
          <p:cNvSpPr>
            <a:spLocks noGrp="1"/>
          </p:cNvSpPr>
          <p:nvPr/>
        </p:nvSpPr>
        <p:spPr>
          <a:xfrm>
            <a:off x="819150" y="2428875"/>
            <a:ext cx="1381125" cy="381000"/>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GB | CM up to 15y</a:t>
            </a:r>
          </a:p>
          <a:p>
            <a:pPr>
              <a:spcBef>
                <a:spcPts val="0"/>
              </a:spcBef>
              <a:spcAft>
                <a:spcPts val="0"/>
              </a:spcAft>
              <a:defRPr sz="990" b="1">
                <a:solidFill>
                  <a:srgbClr val="07163E"/>
                </a:solidFill>
                <a:latin typeface="Calibri"/>
                <a:ea typeface="Calibri"/>
                <a:cs typeface="Calibri"/>
              </a:defRPr>
            </a:pPr>
            <a:r>
              <a:rPr sz="990" b="1">
                <a:solidFill>
                  <a:srgbClr val="07163E"/>
                </a:solidFill>
                <a:latin typeface="Calibri"/>
                <a:ea typeface="Calibri"/>
                <a:cs typeface="Calibri"/>
              </a:rPr>
              <a:t>LDES floor: 25y*</a:t>
            </a:r>
          </a:p>
        </p:txBody>
      </p:sp>
      <p:sp>
        <p:nvSpPr>
          <p:cNvPr id="46" name="Rectangle 45">
            <a:extLst>
              <a:ext uri="{FF2B5EF4-FFF2-40B4-BE49-F238E27FC236}">
                <a16:creationId xmlns:a16="http://schemas.microsoft.com/office/drawing/2014/main" id="{1CDCEFFF-3E23-4A64-BB69-30C7D09F4B2D}"/>
              </a:ext>
            </a:extLst>
          </p:cNvPr>
          <p:cNvSpPr>
            <a:spLocks noGrp="1"/>
          </p:cNvSpPr>
          <p:nvPr/>
        </p:nvSpPr>
        <p:spPr>
          <a:xfrm>
            <a:off x="2362200" y="2428875"/>
            <a:ext cx="9372600" cy="9525"/>
          </a:xfrm>
          <a:prstGeom prst="rect">
            <a:avLst/>
          </a:prstGeom>
          <a:solidFill>
            <a:srgbClr val="D2D7DB"/>
          </a:solidFill>
          <a:ln w="0">
            <a:noFill/>
          </a:ln>
        </p:spPr>
        <p:txBody>
          <a:bodyPr/>
          <a:lstStyle/>
          <a:p>
            <a:endParaRPr lang="en-SG"/>
          </a:p>
        </p:txBody>
      </p:sp>
      <p:sp>
        <p:nvSpPr>
          <p:cNvPr id="47" name="Rectangle 46">
            <a:extLst>
              <a:ext uri="{FF2B5EF4-FFF2-40B4-BE49-F238E27FC236}">
                <a16:creationId xmlns:a16="http://schemas.microsoft.com/office/drawing/2014/main" id="{C39DEF34-124D-4616-90DD-99968896AEE5}"/>
              </a:ext>
            </a:extLst>
          </p:cNvPr>
          <p:cNvSpPr>
            <a:spLocks noGrp="1"/>
          </p:cNvSpPr>
          <p:nvPr/>
        </p:nvSpPr>
        <p:spPr>
          <a:xfrm>
            <a:off x="4522902" y="2419350"/>
            <a:ext cx="56122" cy="28575"/>
          </a:xfrm>
          <a:prstGeom prst="rect">
            <a:avLst/>
          </a:prstGeom>
          <a:solidFill>
            <a:srgbClr val="07163E"/>
          </a:solidFill>
          <a:ln w="0">
            <a:noFill/>
          </a:ln>
        </p:spPr>
        <p:txBody>
          <a:bodyPr/>
          <a:lstStyle/>
          <a:p>
            <a:endParaRPr lang="en-SG"/>
          </a:p>
        </p:txBody>
      </p:sp>
      <p:sp>
        <p:nvSpPr>
          <p:cNvPr id="48" name="Rectangle 47">
            <a:extLst>
              <a:ext uri="{FF2B5EF4-FFF2-40B4-BE49-F238E27FC236}">
                <a16:creationId xmlns:a16="http://schemas.microsoft.com/office/drawing/2014/main" id="{B2A47CFB-9D14-4DD8-8345-8DB72F793A89}"/>
              </a:ext>
            </a:extLst>
          </p:cNvPr>
          <p:cNvSpPr>
            <a:spLocks noGrp="1"/>
          </p:cNvSpPr>
          <p:nvPr/>
        </p:nvSpPr>
        <p:spPr>
          <a:xfrm>
            <a:off x="4703678" y="2390775"/>
            <a:ext cx="76200" cy="76200"/>
          </a:xfrm>
          <a:prstGeom prst="rect">
            <a:avLst/>
          </a:prstGeom>
          <a:solidFill>
            <a:srgbClr val="07163E"/>
          </a:solidFill>
          <a:ln w="12383">
            <a:solidFill>
              <a:srgbClr val="07163E"/>
            </a:solidFill>
          </a:ln>
        </p:spPr>
        <p:txBody>
          <a:bodyPr/>
          <a:lstStyle/>
          <a:p>
            <a:endParaRPr lang="en-SG"/>
          </a:p>
        </p:txBody>
      </p:sp>
      <p:sp>
        <p:nvSpPr>
          <p:cNvPr id="49" name="Mar 26 CM: 1.2 GW derated&#10;Jun 26 LDES: 16 provisio">
            <a:extLst>
              <a:ext uri="{FF2B5EF4-FFF2-40B4-BE49-F238E27FC236}">
                <a16:creationId xmlns:a16="http://schemas.microsoft.com/office/drawing/2014/main" id="{9BCA68BA-B0BB-4659-A4CB-2B42F473E279}"/>
              </a:ext>
            </a:extLst>
          </p:cNvPr>
          <p:cNvSpPr>
            <a:spLocks noGrp="1"/>
          </p:cNvSpPr>
          <p:nvPr/>
        </p:nvSpPr>
        <p:spPr>
          <a:xfrm>
            <a:off x="2466975" y="2495550"/>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Mar 26 CM: 1.2 GW derated</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Jun 26 LDES: 16 provisional</a:t>
            </a:r>
          </a:p>
        </p:txBody>
      </p:sp>
      <p:sp>
        <p:nvSpPr>
          <p:cNvPr id="50" name="Rectangle 49">
            <a:extLst>
              <a:ext uri="{FF2B5EF4-FFF2-40B4-BE49-F238E27FC236}">
                <a16:creationId xmlns:a16="http://schemas.microsoft.com/office/drawing/2014/main" id="{B4D7A631-1D63-4AA1-909E-3D847F40AAF9}"/>
              </a:ext>
            </a:extLst>
          </p:cNvPr>
          <p:cNvSpPr>
            <a:spLocks noGrp="1"/>
          </p:cNvSpPr>
          <p:nvPr/>
        </p:nvSpPr>
        <p:spPr>
          <a:xfrm>
            <a:off x="5048250" y="2419350"/>
            <a:ext cx="548828" cy="28575"/>
          </a:xfrm>
          <a:prstGeom prst="rect">
            <a:avLst/>
          </a:prstGeom>
          <a:solidFill>
            <a:srgbClr val="125E93"/>
          </a:solidFill>
          <a:ln w="0">
            <a:noFill/>
          </a:ln>
        </p:spPr>
        <p:txBody>
          <a:bodyPr/>
          <a:lstStyle/>
          <a:p>
            <a:endParaRPr lang="en-SG"/>
          </a:p>
        </p:txBody>
      </p:sp>
      <p:sp>
        <p:nvSpPr>
          <p:cNvPr id="51" name="Autumn 26 target O&#10;W1 final award U">
            <a:extLst>
              <a:ext uri="{FF2B5EF4-FFF2-40B4-BE49-F238E27FC236}">
                <a16:creationId xmlns:a16="http://schemas.microsoft.com/office/drawing/2014/main" id="{233ED33F-2BE8-4FB4-A17C-69AE19F521A5}"/>
              </a:ext>
            </a:extLst>
          </p:cNvPr>
          <p:cNvSpPr>
            <a:spLocks noGrp="1"/>
          </p:cNvSpPr>
          <p:nvPr/>
        </p:nvSpPr>
        <p:spPr>
          <a:xfrm>
            <a:off x="5105400" y="2505075"/>
            <a:ext cx="1285875" cy="3143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Autumn 26 target O</a:t>
            </a:r>
          </a:p>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W1 final award U</a:t>
            </a:r>
          </a:p>
        </p:txBody>
      </p:sp>
      <p:sp>
        <p:nvSpPr>
          <p:cNvPr id="52" name="Rectangle 51">
            <a:extLst>
              <a:ext uri="{FF2B5EF4-FFF2-40B4-BE49-F238E27FC236}">
                <a16:creationId xmlns:a16="http://schemas.microsoft.com/office/drawing/2014/main" id="{EBBA8085-8BEE-4FEA-996C-3456D5A2DF92}"/>
              </a:ext>
            </a:extLst>
          </p:cNvPr>
          <p:cNvSpPr>
            <a:spLocks noGrp="1"/>
          </p:cNvSpPr>
          <p:nvPr/>
        </p:nvSpPr>
        <p:spPr>
          <a:xfrm>
            <a:off x="6327336" y="2390775"/>
            <a:ext cx="76200" cy="76200"/>
          </a:xfrm>
          <a:prstGeom prst="rect">
            <a:avLst/>
          </a:prstGeom>
          <a:solidFill>
            <a:srgbClr val="FFFFFF"/>
          </a:solidFill>
          <a:ln w="12383">
            <a:solidFill>
              <a:srgbClr val="07163E"/>
            </a:solidFill>
          </a:ln>
        </p:spPr>
        <p:txBody>
          <a:bodyPr/>
          <a:lstStyle/>
          <a:p>
            <a:endParaRPr lang="en-SG"/>
          </a:p>
        </p:txBody>
      </p:sp>
      <p:sp>
        <p:nvSpPr>
          <p:cNvPr id="53" name="Mar 27 E | CM T-4&#10;40.9 GW all-tech target O">
            <a:extLst>
              <a:ext uri="{FF2B5EF4-FFF2-40B4-BE49-F238E27FC236}">
                <a16:creationId xmlns:a16="http://schemas.microsoft.com/office/drawing/2014/main" id="{34D1F377-BF89-4B81-8444-971503FA6306}"/>
              </a:ext>
            </a:extLst>
          </p:cNvPr>
          <p:cNvSpPr>
            <a:spLocks noGrp="1"/>
          </p:cNvSpPr>
          <p:nvPr/>
        </p:nvSpPr>
        <p:spPr>
          <a:xfrm>
            <a:off x="6515100" y="2505075"/>
            <a:ext cx="1981200" cy="314325"/>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Mar 27 E | CM T-4</a:t>
            </a:r>
          </a:p>
          <a:p>
            <a:pPr>
              <a:buNone/>
              <a:defRPr sz="938" b="0">
                <a:solidFill>
                  <a:srgbClr val="125E93"/>
                </a:solidFill>
                <a:latin typeface="Calibri"/>
                <a:ea typeface="Calibri"/>
                <a:cs typeface="Calibri"/>
              </a:defRPr>
            </a:pPr>
            <a:r>
              <a:rPr sz="800" b="0">
                <a:solidFill>
                  <a:srgbClr val="125E93"/>
                </a:solidFill>
                <a:latin typeface="Calibri"/>
                <a:ea typeface="Calibri"/>
                <a:cs typeface="Calibri"/>
              </a:rPr>
              <a:t>40.9 GW all-tech target O</a:t>
            </a:r>
          </a:p>
        </p:txBody>
      </p:sp>
      <p:pic>
        <p:nvPicPr>
          <p:cNvPr id="54" name="Graphic 53">
            <a:extLst>
              <a:ext uri="{FF2B5EF4-FFF2-40B4-BE49-F238E27FC236}">
                <a16:creationId xmlns:a16="http://schemas.microsoft.com/office/drawing/2014/main" id="{92422C0A-49EC-45A5-B633-C35991E349AD}"/>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457200" y="2895600"/>
            <a:ext cx="247650" cy="185738"/>
          </a:xfrm>
          <a:prstGeom prst="rect">
            <a:avLst/>
          </a:prstGeom>
        </p:spPr>
      </p:pic>
      <p:sp>
        <p:nvSpPr>
          <p:cNvPr id="55" name="Germany | StromVKG&#10;3 capacity products">
            <a:extLst>
              <a:ext uri="{FF2B5EF4-FFF2-40B4-BE49-F238E27FC236}">
                <a16:creationId xmlns:a16="http://schemas.microsoft.com/office/drawing/2014/main" id="{AD492520-5FD5-4951-B2BF-2FF17720083C}"/>
              </a:ext>
            </a:extLst>
          </p:cNvPr>
          <p:cNvSpPr>
            <a:spLocks noGrp="1"/>
          </p:cNvSpPr>
          <p:nvPr/>
        </p:nvSpPr>
        <p:spPr>
          <a:xfrm>
            <a:off x="819150" y="2857500"/>
            <a:ext cx="1381125" cy="381000"/>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DE | StromVKG</a:t>
            </a:r>
          </a:p>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1 / 7 / 15 years*</a:t>
            </a:r>
          </a:p>
        </p:txBody>
      </p:sp>
      <p:sp>
        <p:nvSpPr>
          <p:cNvPr id="56" name="Rectangle 55">
            <a:extLst>
              <a:ext uri="{FF2B5EF4-FFF2-40B4-BE49-F238E27FC236}">
                <a16:creationId xmlns:a16="http://schemas.microsoft.com/office/drawing/2014/main" id="{4DB165FD-4714-4740-BC10-F012C1BA6F99}"/>
              </a:ext>
            </a:extLst>
          </p:cNvPr>
          <p:cNvSpPr>
            <a:spLocks noGrp="1"/>
          </p:cNvSpPr>
          <p:nvPr/>
        </p:nvSpPr>
        <p:spPr>
          <a:xfrm>
            <a:off x="2362200" y="2857500"/>
            <a:ext cx="9372600" cy="9525"/>
          </a:xfrm>
          <a:prstGeom prst="rect">
            <a:avLst/>
          </a:prstGeom>
          <a:solidFill>
            <a:srgbClr val="D2D7DB"/>
          </a:solidFill>
          <a:ln w="0">
            <a:noFill/>
          </a:ln>
        </p:spPr>
        <p:txBody>
          <a:bodyPr/>
          <a:lstStyle/>
          <a:p>
            <a:endParaRPr lang="en-SG"/>
          </a:p>
        </p:txBody>
      </p:sp>
      <p:sp>
        <p:nvSpPr>
          <p:cNvPr id="57" name="Rectangle 56">
            <a:extLst>
              <a:ext uri="{FF2B5EF4-FFF2-40B4-BE49-F238E27FC236}">
                <a16:creationId xmlns:a16="http://schemas.microsoft.com/office/drawing/2014/main" id="{2BBD26FF-74E1-425D-8E21-84A7AF00D46A}"/>
              </a:ext>
            </a:extLst>
          </p:cNvPr>
          <p:cNvSpPr>
            <a:spLocks noGrp="1"/>
          </p:cNvSpPr>
          <p:nvPr/>
        </p:nvSpPr>
        <p:spPr>
          <a:xfrm>
            <a:off x="4842113" y="2819400"/>
            <a:ext cx="76200" cy="76200"/>
          </a:xfrm>
          <a:prstGeom prst="rect">
            <a:avLst/>
          </a:prstGeom>
          <a:solidFill>
            <a:srgbClr val="07163E"/>
          </a:solidFill>
          <a:ln w="12383">
            <a:solidFill>
              <a:srgbClr val="07163E"/>
            </a:solidFill>
          </a:ln>
        </p:spPr>
        <p:txBody>
          <a:bodyPr/>
          <a:lstStyle/>
          <a:p>
            <a:endParaRPr lang="en-SG"/>
          </a:p>
        </p:txBody>
      </p:sp>
      <p:sp>
        <p:nvSpPr>
          <p:cNvPr id="58" name="Sep 26: 4.5 GW tender&#10;Award U; delivery from 2031">
            <a:extLst>
              <a:ext uri="{FF2B5EF4-FFF2-40B4-BE49-F238E27FC236}">
                <a16:creationId xmlns:a16="http://schemas.microsoft.com/office/drawing/2014/main" id="{BE45E46D-F601-423F-88ED-9D2A5691B0E9}"/>
              </a:ext>
            </a:extLst>
          </p:cNvPr>
          <p:cNvSpPr>
            <a:spLocks noGrp="1"/>
          </p:cNvSpPr>
          <p:nvPr/>
        </p:nvSpPr>
        <p:spPr>
          <a:xfrm>
            <a:off x="2466975" y="2924175"/>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Sep 26: 4.5 GW tender</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Award U; delivery from 2031</a:t>
            </a:r>
          </a:p>
        </p:txBody>
      </p:sp>
      <p:sp>
        <p:nvSpPr>
          <p:cNvPr id="59" name="Rectangle 58">
            <a:extLst>
              <a:ext uri="{FF2B5EF4-FFF2-40B4-BE49-F238E27FC236}">
                <a16:creationId xmlns:a16="http://schemas.microsoft.com/office/drawing/2014/main" id="{885E5DBA-9FF6-4A0D-8A5F-0A6E8EE88349}"/>
              </a:ext>
            </a:extLst>
          </p:cNvPr>
          <p:cNvSpPr>
            <a:spLocks noGrp="1"/>
          </p:cNvSpPr>
          <p:nvPr/>
        </p:nvSpPr>
        <p:spPr>
          <a:xfrm>
            <a:off x="5632155" y="2819400"/>
            <a:ext cx="76200" cy="76200"/>
          </a:xfrm>
          <a:prstGeom prst="rect">
            <a:avLst/>
          </a:prstGeom>
          <a:solidFill>
            <a:srgbClr val="07163E"/>
          </a:solidFill>
          <a:ln w="12383">
            <a:solidFill>
              <a:srgbClr val="07163E"/>
            </a:solidFill>
          </a:ln>
        </p:spPr>
        <p:txBody>
          <a:bodyPr/>
          <a:lstStyle/>
          <a:p>
            <a:endParaRPr lang="en-SG"/>
          </a:p>
        </p:txBody>
      </p:sp>
      <p:sp>
        <p:nvSpPr>
          <p:cNvPr id="60" name="29 Dec 26 O&#10;4.5 GW long-duration*">
            <a:extLst>
              <a:ext uri="{FF2B5EF4-FFF2-40B4-BE49-F238E27FC236}">
                <a16:creationId xmlns:a16="http://schemas.microsoft.com/office/drawing/2014/main" id="{0ACB0C6E-FEC4-4E4A-8BB1-0F504C1ECDD9}"/>
              </a:ext>
            </a:extLst>
          </p:cNvPr>
          <p:cNvSpPr>
            <a:spLocks noGrp="1"/>
          </p:cNvSpPr>
          <p:nvPr/>
        </p:nvSpPr>
        <p:spPr>
          <a:xfrm>
            <a:off x="5105400" y="2933700"/>
            <a:ext cx="1362075" cy="3143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a:solidFill>
                  <a:srgbClr val="07163E"/>
                </a:solidFill>
                <a:latin typeface="Calibri"/>
                <a:ea typeface="Calibri"/>
                <a:cs typeface="Calibri"/>
              </a:rPr>
              <a:t>29 Dec 26 O</a:t>
            </a:r>
          </a:p>
          <a:p>
            <a:pPr>
              <a:buNone/>
              <a:defRPr sz="938" b="0">
                <a:solidFill>
                  <a:srgbClr val="07163E"/>
                </a:solidFill>
                <a:latin typeface="Calibri"/>
                <a:ea typeface="Calibri"/>
                <a:cs typeface="Calibri"/>
              </a:defRPr>
            </a:pPr>
            <a:r>
              <a:rPr sz="800" b="0">
                <a:solidFill>
                  <a:srgbClr val="07163E"/>
                </a:solidFill>
                <a:latin typeface="Calibri"/>
                <a:ea typeface="Calibri"/>
                <a:cs typeface="Calibri"/>
              </a:rPr>
              <a:t>4.5 GW long-duration*</a:t>
            </a:r>
          </a:p>
        </p:txBody>
      </p:sp>
      <p:sp>
        <p:nvSpPr>
          <p:cNvPr id="61" name="Rectangle 60">
            <a:extLst>
              <a:ext uri="{FF2B5EF4-FFF2-40B4-BE49-F238E27FC236}">
                <a16:creationId xmlns:a16="http://schemas.microsoft.com/office/drawing/2014/main" id="{77915BA8-2D56-4E34-9A2D-A74EB072906A}"/>
              </a:ext>
            </a:extLst>
          </p:cNvPr>
          <p:cNvSpPr>
            <a:spLocks noGrp="1"/>
          </p:cNvSpPr>
          <p:nvPr/>
        </p:nvSpPr>
        <p:spPr>
          <a:xfrm>
            <a:off x="6912752" y="2819400"/>
            <a:ext cx="76200" cy="76200"/>
          </a:xfrm>
          <a:prstGeom prst="rect">
            <a:avLst/>
          </a:prstGeom>
          <a:solidFill>
            <a:srgbClr val="07163E"/>
          </a:solidFill>
          <a:ln w="12383">
            <a:solidFill>
              <a:srgbClr val="07163E"/>
            </a:solidFill>
          </a:ln>
        </p:spPr>
        <p:txBody>
          <a:bodyPr/>
          <a:lstStyle/>
          <a:p>
            <a:endParaRPr lang="en-SG"/>
          </a:p>
        </p:txBody>
      </p:sp>
      <p:sp>
        <p:nvSpPr>
          <p:cNvPr id="62" name="18 May 27 O&#10;2 GW generation*">
            <a:extLst>
              <a:ext uri="{FF2B5EF4-FFF2-40B4-BE49-F238E27FC236}">
                <a16:creationId xmlns:a16="http://schemas.microsoft.com/office/drawing/2014/main" id="{982A95BD-86DD-4A8C-9D90-349CF6B4932A}"/>
              </a:ext>
            </a:extLst>
          </p:cNvPr>
          <p:cNvSpPr>
            <a:spLocks noGrp="1"/>
          </p:cNvSpPr>
          <p:nvPr/>
        </p:nvSpPr>
        <p:spPr>
          <a:xfrm>
            <a:off x="6962775" y="2933700"/>
            <a:ext cx="1552575" cy="3143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a:solidFill>
                  <a:srgbClr val="07163E"/>
                </a:solidFill>
                <a:latin typeface="Calibri"/>
                <a:ea typeface="Calibri"/>
                <a:cs typeface="Calibri"/>
              </a:rPr>
              <a:t>18 May 27 O</a:t>
            </a:r>
          </a:p>
          <a:p>
            <a:pPr>
              <a:buNone/>
              <a:defRPr sz="938" b="0">
                <a:solidFill>
                  <a:srgbClr val="07163E"/>
                </a:solidFill>
                <a:latin typeface="Calibri"/>
                <a:ea typeface="Calibri"/>
                <a:cs typeface="Calibri"/>
              </a:defRPr>
            </a:pPr>
            <a:r>
              <a:rPr sz="800" b="0">
                <a:solidFill>
                  <a:srgbClr val="07163E"/>
                </a:solidFill>
                <a:latin typeface="Calibri"/>
                <a:ea typeface="Calibri"/>
                <a:cs typeface="Calibri"/>
              </a:rPr>
              <a:t>2 GW generation*</a:t>
            </a:r>
          </a:p>
        </p:txBody>
      </p:sp>
      <p:sp>
        <p:nvSpPr>
          <p:cNvPr id="63" name="Rectangle 62">
            <a:extLst>
              <a:ext uri="{FF2B5EF4-FFF2-40B4-BE49-F238E27FC236}">
                <a16:creationId xmlns:a16="http://schemas.microsoft.com/office/drawing/2014/main" id="{2E070C37-B078-4FBC-88EB-1CB5ADAD275C}"/>
              </a:ext>
            </a:extLst>
          </p:cNvPr>
          <p:cNvSpPr>
            <a:spLocks noGrp="1"/>
          </p:cNvSpPr>
          <p:nvPr/>
        </p:nvSpPr>
        <p:spPr>
          <a:xfrm>
            <a:off x="8714737" y="2819400"/>
            <a:ext cx="76200" cy="76200"/>
          </a:xfrm>
          <a:prstGeom prst="rect">
            <a:avLst/>
          </a:prstGeom>
          <a:solidFill>
            <a:srgbClr val="07163E"/>
          </a:solidFill>
          <a:ln w="12383">
            <a:solidFill>
              <a:srgbClr val="07163E"/>
            </a:solidFill>
          </a:ln>
        </p:spPr>
        <p:txBody>
          <a:bodyPr/>
          <a:lstStyle/>
          <a:p>
            <a:endParaRPr lang="en-SG"/>
          </a:p>
        </p:txBody>
      </p:sp>
      <p:sp>
        <p:nvSpPr>
          <p:cNvPr id="64" name="1 Dec 27 O | broad product&#10;Volume / BESS share U">
            <a:extLst>
              <a:ext uri="{FF2B5EF4-FFF2-40B4-BE49-F238E27FC236}">
                <a16:creationId xmlns:a16="http://schemas.microsoft.com/office/drawing/2014/main" id="{6C232CBE-A7FD-4615-9ECB-6FBE4567B11B}"/>
              </a:ext>
            </a:extLst>
          </p:cNvPr>
          <p:cNvSpPr>
            <a:spLocks noGrp="1"/>
          </p:cNvSpPr>
          <p:nvPr/>
        </p:nvSpPr>
        <p:spPr>
          <a:xfrm>
            <a:off x="8829675" y="2933700"/>
            <a:ext cx="1905000" cy="3143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a:solidFill>
                  <a:srgbClr val="07163E"/>
                </a:solidFill>
                <a:latin typeface="Calibri"/>
                <a:ea typeface="Calibri"/>
                <a:cs typeface="Calibri"/>
              </a:rPr>
              <a:t>1 Dec 27 O | broad product</a:t>
            </a:r>
          </a:p>
          <a:p>
            <a:pPr>
              <a:buNone/>
              <a:defRPr sz="938" b="0">
                <a:solidFill>
                  <a:srgbClr val="07163E"/>
                </a:solidFill>
                <a:latin typeface="Calibri"/>
                <a:ea typeface="Calibri"/>
                <a:cs typeface="Calibri"/>
              </a:defRPr>
            </a:pPr>
            <a:r>
              <a:rPr sz="800" b="0">
                <a:solidFill>
                  <a:srgbClr val="07163E"/>
                </a:solidFill>
                <a:latin typeface="Calibri"/>
                <a:ea typeface="Calibri"/>
                <a:cs typeface="Calibri"/>
              </a:rPr>
              <a:t>Volume / BESS share U</a:t>
            </a:r>
          </a:p>
        </p:txBody>
      </p:sp>
      <p:pic>
        <p:nvPicPr>
          <p:cNvPr id="65" name="Graphic 64">
            <a:extLst>
              <a:ext uri="{FF2B5EF4-FFF2-40B4-BE49-F238E27FC236}">
                <a16:creationId xmlns:a16="http://schemas.microsoft.com/office/drawing/2014/main" id="{1B203FE9-5524-4AE5-93A9-8CAE19F70A54}"/>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457200" y="3324225"/>
            <a:ext cx="247650" cy="185738"/>
          </a:xfrm>
          <a:prstGeom prst="rect">
            <a:avLst/>
          </a:prstGeom>
        </p:spPr>
      </p:pic>
      <p:sp>
        <p:nvSpPr>
          <p:cNvPr id="66" name="France | Nouveau&#10;Mécanisme de Capacité">
            <a:extLst>
              <a:ext uri="{FF2B5EF4-FFF2-40B4-BE49-F238E27FC236}">
                <a16:creationId xmlns:a16="http://schemas.microsoft.com/office/drawing/2014/main" id="{69CC0F4C-3139-4217-BD9F-BE329BAA24D0}"/>
              </a:ext>
            </a:extLst>
          </p:cNvPr>
          <p:cNvSpPr>
            <a:spLocks noGrp="1"/>
          </p:cNvSpPr>
          <p:nvPr/>
        </p:nvSpPr>
        <p:spPr>
          <a:xfrm>
            <a:off x="819150" y="3286125"/>
            <a:ext cx="1381125" cy="381000"/>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FR | CM up to 15y*</a:t>
            </a:r>
          </a:p>
          <a:p>
            <a:pPr>
              <a:spcBef>
                <a:spcPts val="0"/>
              </a:spcBef>
              <a:spcAft>
                <a:spcPts val="0"/>
              </a:spcAft>
              <a:defRPr sz="990" b="1">
                <a:solidFill>
                  <a:srgbClr val="07163E"/>
                </a:solidFill>
                <a:latin typeface="Calibri"/>
                <a:ea typeface="Calibri"/>
                <a:cs typeface="Calibri"/>
              </a:defRPr>
            </a:pPr>
            <a:r>
              <a:rPr sz="990" b="1">
                <a:solidFill>
                  <a:srgbClr val="07163E"/>
                </a:solidFill>
                <a:latin typeface="Calibri"/>
                <a:ea typeface="Calibri"/>
                <a:cs typeface="Calibri"/>
              </a:rPr>
              <a:t>26/27: one winter</a:t>
            </a:r>
          </a:p>
        </p:txBody>
      </p:sp>
      <p:sp>
        <p:nvSpPr>
          <p:cNvPr id="67" name="Rectangle 66">
            <a:extLst>
              <a:ext uri="{FF2B5EF4-FFF2-40B4-BE49-F238E27FC236}">
                <a16:creationId xmlns:a16="http://schemas.microsoft.com/office/drawing/2014/main" id="{59122450-C7E6-4F2D-96B7-753482CE69A8}"/>
              </a:ext>
            </a:extLst>
          </p:cNvPr>
          <p:cNvSpPr>
            <a:spLocks noGrp="1"/>
          </p:cNvSpPr>
          <p:nvPr/>
        </p:nvSpPr>
        <p:spPr>
          <a:xfrm>
            <a:off x="2362200" y="3286125"/>
            <a:ext cx="9372600" cy="9525"/>
          </a:xfrm>
          <a:prstGeom prst="rect">
            <a:avLst/>
          </a:prstGeom>
          <a:solidFill>
            <a:srgbClr val="D2D7DB"/>
          </a:solidFill>
          <a:ln w="0">
            <a:noFill/>
          </a:ln>
        </p:spPr>
        <p:txBody>
          <a:bodyPr/>
          <a:lstStyle/>
          <a:p>
            <a:endParaRPr lang="en-SG"/>
          </a:p>
        </p:txBody>
      </p:sp>
      <p:sp>
        <p:nvSpPr>
          <p:cNvPr id="68" name="Rectangle 67">
            <a:extLst>
              <a:ext uri="{FF2B5EF4-FFF2-40B4-BE49-F238E27FC236}">
                <a16:creationId xmlns:a16="http://schemas.microsoft.com/office/drawing/2014/main" id="{547476A0-1BFB-4CF5-9CF5-AFB9E5EBFBFB}"/>
              </a:ext>
            </a:extLst>
          </p:cNvPr>
          <p:cNvSpPr>
            <a:spLocks noGrp="1"/>
          </p:cNvSpPr>
          <p:nvPr/>
        </p:nvSpPr>
        <p:spPr>
          <a:xfrm>
            <a:off x="4722385" y="3248025"/>
            <a:ext cx="76200" cy="76200"/>
          </a:xfrm>
          <a:prstGeom prst="rect">
            <a:avLst/>
          </a:prstGeom>
          <a:solidFill>
            <a:srgbClr val="07163E"/>
          </a:solidFill>
          <a:ln w="12383">
            <a:solidFill>
              <a:srgbClr val="07163E"/>
            </a:solidFill>
          </a:ln>
        </p:spPr>
        <p:txBody>
          <a:bodyPr/>
          <a:lstStyle/>
          <a:p>
            <a:endParaRPr lang="en-SG"/>
          </a:p>
        </p:txBody>
      </p:sp>
      <p:sp>
        <p:nvSpPr>
          <p:cNvPr id="69" name="Jul 26: 577 MW certified&#10;€28,183/MW winter period">
            <a:extLst>
              <a:ext uri="{FF2B5EF4-FFF2-40B4-BE49-F238E27FC236}">
                <a16:creationId xmlns:a16="http://schemas.microsoft.com/office/drawing/2014/main" id="{9B8F7391-9993-4906-BD92-1E8639E81612}"/>
              </a:ext>
            </a:extLst>
          </p:cNvPr>
          <p:cNvSpPr>
            <a:spLocks noGrp="1"/>
          </p:cNvSpPr>
          <p:nvPr/>
        </p:nvSpPr>
        <p:spPr>
          <a:xfrm>
            <a:off x="2466975" y="3352800"/>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Jul 26: 577 MW certified</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€28,183/MW winter period</a:t>
            </a:r>
          </a:p>
        </p:txBody>
      </p:sp>
      <p:sp>
        <p:nvSpPr>
          <p:cNvPr id="70" name="Rectangle 69">
            <a:extLst>
              <a:ext uri="{FF2B5EF4-FFF2-40B4-BE49-F238E27FC236}">
                <a16:creationId xmlns:a16="http://schemas.microsoft.com/office/drawing/2014/main" id="{216A5CAA-96F4-4A09-BA03-519634DB70B9}"/>
              </a:ext>
            </a:extLst>
          </p:cNvPr>
          <p:cNvSpPr>
            <a:spLocks noGrp="1"/>
          </p:cNvSpPr>
          <p:nvPr/>
        </p:nvSpPr>
        <p:spPr>
          <a:xfrm>
            <a:off x="5697696" y="3276600"/>
            <a:ext cx="57150" cy="19050"/>
          </a:xfrm>
          <a:prstGeom prst="rect">
            <a:avLst/>
          </a:prstGeom>
          <a:solidFill>
            <a:srgbClr val="125E93"/>
          </a:solidFill>
          <a:ln w="0">
            <a:noFill/>
          </a:ln>
        </p:spPr>
        <p:txBody>
          <a:bodyPr/>
          <a:lstStyle/>
          <a:p>
            <a:endParaRPr lang="en-SG"/>
          </a:p>
        </p:txBody>
      </p:sp>
      <p:sp>
        <p:nvSpPr>
          <p:cNvPr id="71" name="Rectangle 70">
            <a:extLst>
              <a:ext uri="{FF2B5EF4-FFF2-40B4-BE49-F238E27FC236}">
                <a16:creationId xmlns:a16="http://schemas.microsoft.com/office/drawing/2014/main" id="{AA5A4FB4-15D0-4EA3-9C35-E7F0D2A9F664}"/>
              </a:ext>
            </a:extLst>
          </p:cNvPr>
          <p:cNvSpPr>
            <a:spLocks noGrp="1"/>
          </p:cNvSpPr>
          <p:nvPr/>
        </p:nvSpPr>
        <p:spPr>
          <a:xfrm>
            <a:off x="5802471" y="3276600"/>
            <a:ext cx="57150" cy="19050"/>
          </a:xfrm>
          <a:prstGeom prst="rect">
            <a:avLst/>
          </a:prstGeom>
          <a:solidFill>
            <a:srgbClr val="125E93"/>
          </a:solidFill>
          <a:ln w="0">
            <a:noFill/>
          </a:ln>
        </p:spPr>
        <p:txBody>
          <a:bodyPr/>
          <a:lstStyle/>
          <a:p>
            <a:endParaRPr lang="en-SG"/>
          </a:p>
        </p:txBody>
      </p:sp>
      <p:sp>
        <p:nvSpPr>
          <p:cNvPr id="72" name="Rectangle 71">
            <a:extLst>
              <a:ext uri="{FF2B5EF4-FFF2-40B4-BE49-F238E27FC236}">
                <a16:creationId xmlns:a16="http://schemas.microsoft.com/office/drawing/2014/main" id="{27120423-93EF-4636-B328-5FF822DDB82D}"/>
              </a:ext>
            </a:extLst>
          </p:cNvPr>
          <p:cNvSpPr>
            <a:spLocks noGrp="1"/>
          </p:cNvSpPr>
          <p:nvPr/>
        </p:nvSpPr>
        <p:spPr>
          <a:xfrm>
            <a:off x="5907246" y="3276600"/>
            <a:ext cx="57150" cy="19050"/>
          </a:xfrm>
          <a:prstGeom prst="rect">
            <a:avLst/>
          </a:prstGeom>
          <a:solidFill>
            <a:srgbClr val="125E93"/>
          </a:solidFill>
          <a:ln w="0">
            <a:noFill/>
          </a:ln>
        </p:spPr>
        <p:txBody>
          <a:bodyPr/>
          <a:lstStyle/>
          <a:p>
            <a:endParaRPr lang="en-SG"/>
          </a:p>
        </p:txBody>
      </p:sp>
      <p:sp>
        <p:nvSpPr>
          <p:cNvPr id="73" name="Rectangle 72">
            <a:extLst>
              <a:ext uri="{FF2B5EF4-FFF2-40B4-BE49-F238E27FC236}">
                <a16:creationId xmlns:a16="http://schemas.microsoft.com/office/drawing/2014/main" id="{7F3E4924-2022-4535-98C2-F08C4FD20A69}"/>
              </a:ext>
            </a:extLst>
          </p:cNvPr>
          <p:cNvSpPr>
            <a:spLocks noGrp="1"/>
          </p:cNvSpPr>
          <p:nvPr/>
        </p:nvSpPr>
        <p:spPr>
          <a:xfrm>
            <a:off x="6012021" y="3276600"/>
            <a:ext cx="57150" cy="19050"/>
          </a:xfrm>
          <a:prstGeom prst="rect">
            <a:avLst/>
          </a:prstGeom>
          <a:solidFill>
            <a:srgbClr val="125E93"/>
          </a:solidFill>
          <a:ln w="0">
            <a:noFill/>
          </a:ln>
        </p:spPr>
        <p:txBody>
          <a:bodyPr/>
          <a:lstStyle/>
          <a:p>
            <a:endParaRPr lang="en-SG"/>
          </a:p>
        </p:txBody>
      </p:sp>
      <p:sp>
        <p:nvSpPr>
          <p:cNvPr id="74" name="Rectangle 73">
            <a:extLst>
              <a:ext uri="{FF2B5EF4-FFF2-40B4-BE49-F238E27FC236}">
                <a16:creationId xmlns:a16="http://schemas.microsoft.com/office/drawing/2014/main" id="{47377313-870E-4526-B5A5-897F13F6E3C3}"/>
              </a:ext>
            </a:extLst>
          </p:cNvPr>
          <p:cNvSpPr>
            <a:spLocks noGrp="1"/>
          </p:cNvSpPr>
          <p:nvPr/>
        </p:nvSpPr>
        <p:spPr>
          <a:xfrm>
            <a:off x="6116796" y="3276600"/>
            <a:ext cx="57150" cy="19050"/>
          </a:xfrm>
          <a:prstGeom prst="rect">
            <a:avLst/>
          </a:prstGeom>
          <a:solidFill>
            <a:srgbClr val="125E93"/>
          </a:solidFill>
          <a:ln w="0">
            <a:noFill/>
          </a:ln>
        </p:spPr>
        <p:txBody>
          <a:bodyPr/>
          <a:lstStyle/>
          <a:p>
            <a:endParaRPr lang="en-SG"/>
          </a:p>
        </p:txBody>
      </p:sp>
      <p:sp>
        <p:nvSpPr>
          <p:cNvPr id="75" name="Rectangle 74">
            <a:extLst>
              <a:ext uri="{FF2B5EF4-FFF2-40B4-BE49-F238E27FC236}">
                <a16:creationId xmlns:a16="http://schemas.microsoft.com/office/drawing/2014/main" id="{3E44BA4B-A1AD-448D-80A8-0DAF8A465F7B}"/>
              </a:ext>
            </a:extLst>
          </p:cNvPr>
          <p:cNvSpPr>
            <a:spLocks noGrp="1"/>
          </p:cNvSpPr>
          <p:nvPr/>
        </p:nvSpPr>
        <p:spPr>
          <a:xfrm>
            <a:off x="6221571" y="3276600"/>
            <a:ext cx="57150" cy="19050"/>
          </a:xfrm>
          <a:prstGeom prst="rect">
            <a:avLst/>
          </a:prstGeom>
          <a:solidFill>
            <a:srgbClr val="125E93"/>
          </a:solidFill>
          <a:ln w="0">
            <a:noFill/>
          </a:ln>
        </p:spPr>
        <p:txBody>
          <a:bodyPr/>
          <a:lstStyle/>
          <a:p>
            <a:endParaRPr lang="en-SG"/>
          </a:p>
        </p:txBody>
      </p:sp>
      <p:sp>
        <p:nvSpPr>
          <p:cNvPr id="76" name="Rectangle 75">
            <a:extLst>
              <a:ext uri="{FF2B5EF4-FFF2-40B4-BE49-F238E27FC236}">
                <a16:creationId xmlns:a16="http://schemas.microsoft.com/office/drawing/2014/main" id="{D7F5047D-EF87-4D1F-8EED-A73BFA08F14A}"/>
              </a:ext>
            </a:extLst>
          </p:cNvPr>
          <p:cNvSpPr>
            <a:spLocks noGrp="1"/>
          </p:cNvSpPr>
          <p:nvPr/>
        </p:nvSpPr>
        <p:spPr>
          <a:xfrm>
            <a:off x="6326346" y="3276600"/>
            <a:ext cx="57150" cy="19050"/>
          </a:xfrm>
          <a:prstGeom prst="rect">
            <a:avLst/>
          </a:prstGeom>
          <a:solidFill>
            <a:srgbClr val="125E93"/>
          </a:solidFill>
          <a:ln w="0">
            <a:noFill/>
          </a:ln>
        </p:spPr>
        <p:txBody>
          <a:bodyPr/>
          <a:lstStyle/>
          <a:p>
            <a:endParaRPr lang="en-SG"/>
          </a:p>
        </p:txBody>
      </p:sp>
      <p:sp>
        <p:nvSpPr>
          <p:cNvPr id="77" name="Rectangle 76">
            <a:extLst>
              <a:ext uri="{FF2B5EF4-FFF2-40B4-BE49-F238E27FC236}">
                <a16:creationId xmlns:a16="http://schemas.microsoft.com/office/drawing/2014/main" id="{7F45D9F7-D093-443A-B7FE-C70663541A25}"/>
              </a:ext>
            </a:extLst>
          </p:cNvPr>
          <p:cNvSpPr>
            <a:spLocks noGrp="1"/>
          </p:cNvSpPr>
          <p:nvPr/>
        </p:nvSpPr>
        <p:spPr>
          <a:xfrm>
            <a:off x="6431121" y="3276600"/>
            <a:ext cx="57150" cy="19050"/>
          </a:xfrm>
          <a:prstGeom prst="rect">
            <a:avLst/>
          </a:prstGeom>
          <a:solidFill>
            <a:srgbClr val="125E93"/>
          </a:solidFill>
          <a:ln w="0">
            <a:noFill/>
          </a:ln>
        </p:spPr>
        <p:txBody>
          <a:bodyPr/>
          <a:lstStyle/>
          <a:p>
            <a:endParaRPr lang="en-SG"/>
          </a:p>
        </p:txBody>
      </p:sp>
      <p:sp>
        <p:nvSpPr>
          <p:cNvPr id="78" name="Rectangle 77">
            <a:extLst>
              <a:ext uri="{FF2B5EF4-FFF2-40B4-BE49-F238E27FC236}">
                <a16:creationId xmlns:a16="http://schemas.microsoft.com/office/drawing/2014/main" id="{2D4490CE-62B5-4A0D-841A-82423B424A30}"/>
              </a:ext>
            </a:extLst>
          </p:cNvPr>
          <p:cNvSpPr>
            <a:spLocks noGrp="1"/>
          </p:cNvSpPr>
          <p:nvPr/>
        </p:nvSpPr>
        <p:spPr>
          <a:xfrm>
            <a:off x="6535896" y="3276600"/>
            <a:ext cx="57150" cy="19050"/>
          </a:xfrm>
          <a:prstGeom prst="rect">
            <a:avLst/>
          </a:prstGeom>
          <a:solidFill>
            <a:srgbClr val="125E93"/>
          </a:solidFill>
          <a:ln w="0">
            <a:noFill/>
          </a:ln>
        </p:spPr>
        <p:txBody>
          <a:bodyPr/>
          <a:lstStyle/>
          <a:p>
            <a:endParaRPr lang="en-SG"/>
          </a:p>
        </p:txBody>
      </p:sp>
      <p:sp>
        <p:nvSpPr>
          <p:cNvPr id="79" name="Rectangle 78">
            <a:extLst>
              <a:ext uri="{FF2B5EF4-FFF2-40B4-BE49-F238E27FC236}">
                <a16:creationId xmlns:a16="http://schemas.microsoft.com/office/drawing/2014/main" id="{094FC993-FE59-4010-909C-AAD56433B423}"/>
              </a:ext>
            </a:extLst>
          </p:cNvPr>
          <p:cNvSpPr>
            <a:spLocks noGrp="1"/>
          </p:cNvSpPr>
          <p:nvPr/>
        </p:nvSpPr>
        <p:spPr>
          <a:xfrm>
            <a:off x="6640671" y="3276600"/>
            <a:ext cx="57150" cy="19050"/>
          </a:xfrm>
          <a:prstGeom prst="rect">
            <a:avLst/>
          </a:prstGeom>
          <a:solidFill>
            <a:srgbClr val="125E93"/>
          </a:solidFill>
          <a:ln w="0">
            <a:noFill/>
          </a:ln>
        </p:spPr>
        <p:txBody>
          <a:bodyPr/>
          <a:lstStyle/>
          <a:p>
            <a:endParaRPr lang="en-SG"/>
          </a:p>
        </p:txBody>
      </p:sp>
      <p:sp>
        <p:nvSpPr>
          <p:cNvPr id="80" name="Rectangle 79">
            <a:extLst>
              <a:ext uri="{FF2B5EF4-FFF2-40B4-BE49-F238E27FC236}">
                <a16:creationId xmlns:a16="http://schemas.microsoft.com/office/drawing/2014/main" id="{9E8572BC-878A-4990-A147-E3441C79ED42}"/>
              </a:ext>
            </a:extLst>
          </p:cNvPr>
          <p:cNvSpPr>
            <a:spLocks noGrp="1"/>
          </p:cNvSpPr>
          <p:nvPr/>
        </p:nvSpPr>
        <p:spPr>
          <a:xfrm>
            <a:off x="6745446" y="3276600"/>
            <a:ext cx="57150" cy="19050"/>
          </a:xfrm>
          <a:prstGeom prst="rect">
            <a:avLst/>
          </a:prstGeom>
          <a:solidFill>
            <a:srgbClr val="125E93"/>
          </a:solidFill>
          <a:ln w="0">
            <a:noFill/>
          </a:ln>
        </p:spPr>
        <p:txBody>
          <a:bodyPr/>
          <a:lstStyle/>
          <a:p>
            <a:endParaRPr lang="en-SG"/>
          </a:p>
        </p:txBody>
      </p:sp>
      <p:sp>
        <p:nvSpPr>
          <p:cNvPr id="81" name="Rectangle 80">
            <a:extLst>
              <a:ext uri="{FF2B5EF4-FFF2-40B4-BE49-F238E27FC236}">
                <a16:creationId xmlns:a16="http://schemas.microsoft.com/office/drawing/2014/main" id="{C57A902A-34AF-4CC4-859B-A102321F0C5D}"/>
              </a:ext>
            </a:extLst>
          </p:cNvPr>
          <p:cNvSpPr>
            <a:spLocks noGrp="1"/>
          </p:cNvSpPr>
          <p:nvPr/>
        </p:nvSpPr>
        <p:spPr>
          <a:xfrm>
            <a:off x="6850221" y="3276600"/>
            <a:ext cx="57150" cy="19050"/>
          </a:xfrm>
          <a:prstGeom prst="rect">
            <a:avLst/>
          </a:prstGeom>
          <a:solidFill>
            <a:srgbClr val="125E93"/>
          </a:solidFill>
          <a:ln w="0">
            <a:noFill/>
          </a:ln>
        </p:spPr>
        <p:txBody>
          <a:bodyPr/>
          <a:lstStyle/>
          <a:p>
            <a:endParaRPr lang="en-SG"/>
          </a:p>
        </p:txBody>
      </p:sp>
      <p:sp>
        <p:nvSpPr>
          <p:cNvPr id="82" name="Rectangle 81">
            <a:extLst>
              <a:ext uri="{FF2B5EF4-FFF2-40B4-BE49-F238E27FC236}">
                <a16:creationId xmlns:a16="http://schemas.microsoft.com/office/drawing/2014/main" id="{C152FABE-38CB-46CD-ABFE-7B5126AF100C}"/>
              </a:ext>
            </a:extLst>
          </p:cNvPr>
          <p:cNvSpPr>
            <a:spLocks noGrp="1"/>
          </p:cNvSpPr>
          <p:nvPr/>
        </p:nvSpPr>
        <p:spPr>
          <a:xfrm>
            <a:off x="6954996" y="3276600"/>
            <a:ext cx="57150" cy="19050"/>
          </a:xfrm>
          <a:prstGeom prst="rect">
            <a:avLst/>
          </a:prstGeom>
          <a:solidFill>
            <a:srgbClr val="125E93"/>
          </a:solidFill>
          <a:ln w="0">
            <a:noFill/>
          </a:ln>
        </p:spPr>
        <p:txBody>
          <a:bodyPr/>
          <a:lstStyle/>
          <a:p>
            <a:endParaRPr lang="en-SG"/>
          </a:p>
        </p:txBody>
      </p:sp>
      <p:sp>
        <p:nvSpPr>
          <p:cNvPr id="83" name="Rectangle 82">
            <a:extLst>
              <a:ext uri="{FF2B5EF4-FFF2-40B4-BE49-F238E27FC236}">
                <a16:creationId xmlns:a16="http://schemas.microsoft.com/office/drawing/2014/main" id="{09810846-5722-4450-A547-BDBC3EEC665C}"/>
              </a:ext>
            </a:extLst>
          </p:cNvPr>
          <p:cNvSpPr>
            <a:spLocks noGrp="1"/>
          </p:cNvSpPr>
          <p:nvPr/>
        </p:nvSpPr>
        <p:spPr>
          <a:xfrm>
            <a:off x="7059771" y="3276600"/>
            <a:ext cx="57150" cy="19050"/>
          </a:xfrm>
          <a:prstGeom prst="rect">
            <a:avLst/>
          </a:prstGeom>
          <a:solidFill>
            <a:srgbClr val="125E93"/>
          </a:solidFill>
          <a:ln w="0">
            <a:noFill/>
          </a:ln>
        </p:spPr>
        <p:txBody>
          <a:bodyPr/>
          <a:lstStyle/>
          <a:p>
            <a:endParaRPr lang="en-SG"/>
          </a:p>
        </p:txBody>
      </p:sp>
      <p:sp>
        <p:nvSpPr>
          <p:cNvPr id="84" name="Rectangle 83">
            <a:extLst>
              <a:ext uri="{FF2B5EF4-FFF2-40B4-BE49-F238E27FC236}">
                <a16:creationId xmlns:a16="http://schemas.microsoft.com/office/drawing/2014/main" id="{136C62C5-C1E2-4039-A6CB-40E206C7F744}"/>
              </a:ext>
            </a:extLst>
          </p:cNvPr>
          <p:cNvSpPr>
            <a:spLocks noGrp="1"/>
          </p:cNvSpPr>
          <p:nvPr/>
        </p:nvSpPr>
        <p:spPr>
          <a:xfrm>
            <a:off x="7164546" y="3276600"/>
            <a:ext cx="57150" cy="19050"/>
          </a:xfrm>
          <a:prstGeom prst="rect">
            <a:avLst/>
          </a:prstGeom>
          <a:solidFill>
            <a:srgbClr val="125E93"/>
          </a:solidFill>
          <a:ln w="0">
            <a:noFill/>
          </a:ln>
        </p:spPr>
        <p:txBody>
          <a:bodyPr/>
          <a:lstStyle/>
          <a:p>
            <a:endParaRPr lang="en-SG"/>
          </a:p>
        </p:txBody>
      </p:sp>
      <p:sp>
        <p:nvSpPr>
          <p:cNvPr id="85" name="Rectangle 84">
            <a:extLst>
              <a:ext uri="{FF2B5EF4-FFF2-40B4-BE49-F238E27FC236}">
                <a16:creationId xmlns:a16="http://schemas.microsoft.com/office/drawing/2014/main" id="{589AEBF4-A994-45F9-A6C1-6331891494B1}"/>
              </a:ext>
            </a:extLst>
          </p:cNvPr>
          <p:cNvSpPr>
            <a:spLocks noGrp="1"/>
          </p:cNvSpPr>
          <p:nvPr/>
        </p:nvSpPr>
        <p:spPr>
          <a:xfrm>
            <a:off x="7269321" y="3276600"/>
            <a:ext cx="57150" cy="19050"/>
          </a:xfrm>
          <a:prstGeom prst="rect">
            <a:avLst/>
          </a:prstGeom>
          <a:solidFill>
            <a:srgbClr val="125E93"/>
          </a:solidFill>
          <a:ln w="0">
            <a:noFill/>
          </a:ln>
        </p:spPr>
        <p:txBody>
          <a:bodyPr/>
          <a:lstStyle/>
          <a:p>
            <a:endParaRPr lang="en-SG"/>
          </a:p>
        </p:txBody>
      </p:sp>
      <p:sp>
        <p:nvSpPr>
          <p:cNvPr id="86" name="Rectangle 85">
            <a:extLst>
              <a:ext uri="{FF2B5EF4-FFF2-40B4-BE49-F238E27FC236}">
                <a16:creationId xmlns:a16="http://schemas.microsoft.com/office/drawing/2014/main" id="{9B0BFAB1-ECA5-4971-A550-FBF92F796C10}"/>
              </a:ext>
            </a:extLst>
          </p:cNvPr>
          <p:cNvSpPr>
            <a:spLocks noGrp="1"/>
          </p:cNvSpPr>
          <p:nvPr/>
        </p:nvSpPr>
        <p:spPr>
          <a:xfrm>
            <a:off x="7374096" y="3276600"/>
            <a:ext cx="57150" cy="19050"/>
          </a:xfrm>
          <a:prstGeom prst="rect">
            <a:avLst/>
          </a:prstGeom>
          <a:solidFill>
            <a:srgbClr val="125E93"/>
          </a:solidFill>
          <a:ln w="0">
            <a:noFill/>
          </a:ln>
        </p:spPr>
        <p:txBody>
          <a:bodyPr/>
          <a:lstStyle/>
          <a:p>
            <a:endParaRPr lang="en-SG"/>
          </a:p>
        </p:txBody>
      </p:sp>
      <p:sp>
        <p:nvSpPr>
          <p:cNvPr id="87" name="Rectangle 86">
            <a:extLst>
              <a:ext uri="{FF2B5EF4-FFF2-40B4-BE49-F238E27FC236}">
                <a16:creationId xmlns:a16="http://schemas.microsoft.com/office/drawing/2014/main" id="{E841CE81-D923-4458-BA3B-E877028B44D2}"/>
              </a:ext>
            </a:extLst>
          </p:cNvPr>
          <p:cNvSpPr>
            <a:spLocks noGrp="1"/>
          </p:cNvSpPr>
          <p:nvPr/>
        </p:nvSpPr>
        <p:spPr>
          <a:xfrm>
            <a:off x="7478871" y="3276600"/>
            <a:ext cx="57150" cy="19050"/>
          </a:xfrm>
          <a:prstGeom prst="rect">
            <a:avLst/>
          </a:prstGeom>
          <a:solidFill>
            <a:srgbClr val="125E93"/>
          </a:solidFill>
          <a:ln w="0">
            <a:noFill/>
          </a:ln>
        </p:spPr>
        <p:txBody>
          <a:bodyPr/>
          <a:lstStyle/>
          <a:p>
            <a:endParaRPr lang="en-SG"/>
          </a:p>
        </p:txBody>
      </p:sp>
      <p:sp>
        <p:nvSpPr>
          <p:cNvPr id="88" name="Rectangle 87">
            <a:extLst>
              <a:ext uri="{FF2B5EF4-FFF2-40B4-BE49-F238E27FC236}">
                <a16:creationId xmlns:a16="http://schemas.microsoft.com/office/drawing/2014/main" id="{D834163A-C05F-464F-8097-2C9AD3F0E2E7}"/>
              </a:ext>
            </a:extLst>
          </p:cNvPr>
          <p:cNvSpPr>
            <a:spLocks noGrp="1"/>
          </p:cNvSpPr>
          <p:nvPr/>
        </p:nvSpPr>
        <p:spPr>
          <a:xfrm>
            <a:off x="7583646" y="3276600"/>
            <a:ext cx="57150" cy="19050"/>
          </a:xfrm>
          <a:prstGeom prst="rect">
            <a:avLst/>
          </a:prstGeom>
          <a:solidFill>
            <a:srgbClr val="125E93"/>
          </a:solidFill>
          <a:ln w="0">
            <a:noFill/>
          </a:ln>
        </p:spPr>
        <p:txBody>
          <a:bodyPr/>
          <a:lstStyle/>
          <a:p>
            <a:endParaRPr lang="en-SG"/>
          </a:p>
        </p:txBody>
      </p:sp>
      <p:sp>
        <p:nvSpPr>
          <p:cNvPr id="89" name="Rectangle 88">
            <a:extLst>
              <a:ext uri="{FF2B5EF4-FFF2-40B4-BE49-F238E27FC236}">
                <a16:creationId xmlns:a16="http://schemas.microsoft.com/office/drawing/2014/main" id="{A52ADAF4-0154-4589-90F5-04D2DBADBF7E}"/>
              </a:ext>
            </a:extLst>
          </p:cNvPr>
          <p:cNvSpPr>
            <a:spLocks noGrp="1"/>
          </p:cNvSpPr>
          <p:nvPr/>
        </p:nvSpPr>
        <p:spPr>
          <a:xfrm>
            <a:off x="7688421" y="3276600"/>
            <a:ext cx="57150" cy="19050"/>
          </a:xfrm>
          <a:prstGeom prst="rect">
            <a:avLst/>
          </a:prstGeom>
          <a:solidFill>
            <a:srgbClr val="125E93"/>
          </a:solidFill>
          <a:ln w="0">
            <a:noFill/>
          </a:ln>
        </p:spPr>
        <p:txBody>
          <a:bodyPr/>
          <a:lstStyle/>
          <a:p>
            <a:endParaRPr lang="en-SG"/>
          </a:p>
        </p:txBody>
      </p:sp>
      <p:sp>
        <p:nvSpPr>
          <p:cNvPr id="90" name="Rectangle 89">
            <a:extLst>
              <a:ext uri="{FF2B5EF4-FFF2-40B4-BE49-F238E27FC236}">
                <a16:creationId xmlns:a16="http://schemas.microsoft.com/office/drawing/2014/main" id="{205FC0FA-6E3E-4AF8-B568-6CF35D798275}"/>
              </a:ext>
            </a:extLst>
          </p:cNvPr>
          <p:cNvSpPr>
            <a:spLocks noGrp="1"/>
          </p:cNvSpPr>
          <p:nvPr/>
        </p:nvSpPr>
        <p:spPr>
          <a:xfrm>
            <a:off x="7793196" y="3276600"/>
            <a:ext cx="57150" cy="19050"/>
          </a:xfrm>
          <a:prstGeom prst="rect">
            <a:avLst/>
          </a:prstGeom>
          <a:solidFill>
            <a:srgbClr val="125E93"/>
          </a:solidFill>
          <a:ln w="0">
            <a:noFill/>
          </a:ln>
        </p:spPr>
        <p:txBody>
          <a:bodyPr/>
          <a:lstStyle/>
          <a:p>
            <a:endParaRPr lang="en-SG"/>
          </a:p>
        </p:txBody>
      </p:sp>
      <p:sp>
        <p:nvSpPr>
          <p:cNvPr id="91" name="Rectangle 90">
            <a:extLst>
              <a:ext uri="{FF2B5EF4-FFF2-40B4-BE49-F238E27FC236}">
                <a16:creationId xmlns:a16="http://schemas.microsoft.com/office/drawing/2014/main" id="{8A04D986-4B5E-4F01-9EDE-CFC79BEE2190}"/>
              </a:ext>
            </a:extLst>
          </p:cNvPr>
          <p:cNvSpPr>
            <a:spLocks noGrp="1"/>
          </p:cNvSpPr>
          <p:nvPr/>
        </p:nvSpPr>
        <p:spPr>
          <a:xfrm>
            <a:off x="7897971" y="3276600"/>
            <a:ext cx="57150" cy="19050"/>
          </a:xfrm>
          <a:prstGeom prst="rect">
            <a:avLst/>
          </a:prstGeom>
          <a:solidFill>
            <a:srgbClr val="125E93"/>
          </a:solidFill>
          <a:ln w="0">
            <a:noFill/>
          </a:ln>
        </p:spPr>
        <p:txBody>
          <a:bodyPr/>
          <a:lstStyle/>
          <a:p>
            <a:endParaRPr lang="en-SG"/>
          </a:p>
        </p:txBody>
      </p:sp>
      <p:sp>
        <p:nvSpPr>
          <p:cNvPr id="92" name="Rectangle 91">
            <a:extLst>
              <a:ext uri="{FF2B5EF4-FFF2-40B4-BE49-F238E27FC236}">
                <a16:creationId xmlns:a16="http://schemas.microsoft.com/office/drawing/2014/main" id="{1AB90E8A-D924-4CE5-8121-89358586A872}"/>
              </a:ext>
            </a:extLst>
          </p:cNvPr>
          <p:cNvSpPr>
            <a:spLocks noGrp="1"/>
          </p:cNvSpPr>
          <p:nvPr/>
        </p:nvSpPr>
        <p:spPr>
          <a:xfrm>
            <a:off x="8002746" y="3276600"/>
            <a:ext cx="57150" cy="19050"/>
          </a:xfrm>
          <a:prstGeom prst="rect">
            <a:avLst/>
          </a:prstGeom>
          <a:solidFill>
            <a:srgbClr val="125E93"/>
          </a:solidFill>
          <a:ln w="0">
            <a:noFill/>
          </a:ln>
        </p:spPr>
        <p:txBody>
          <a:bodyPr/>
          <a:lstStyle/>
          <a:p>
            <a:endParaRPr lang="en-SG"/>
          </a:p>
        </p:txBody>
      </p:sp>
      <p:sp>
        <p:nvSpPr>
          <p:cNvPr id="93" name="Rectangle 92">
            <a:extLst>
              <a:ext uri="{FF2B5EF4-FFF2-40B4-BE49-F238E27FC236}">
                <a16:creationId xmlns:a16="http://schemas.microsoft.com/office/drawing/2014/main" id="{1488F0AE-A173-4BD3-889A-B5687DAC947B}"/>
              </a:ext>
            </a:extLst>
          </p:cNvPr>
          <p:cNvSpPr>
            <a:spLocks noGrp="1"/>
          </p:cNvSpPr>
          <p:nvPr/>
        </p:nvSpPr>
        <p:spPr>
          <a:xfrm>
            <a:off x="8107521" y="3276600"/>
            <a:ext cx="57150" cy="19050"/>
          </a:xfrm>
          <a:prstGeom prst="rect">
            <a:avLst/>
          </a:prstGeom>
          <a:solidFill>
            <a:srgbClr val="125E93"/>
          </a:solidFill>
          <a:ln w="0">
            <a:noFill/>
          </a:ln>
        </p:spPr>
        <p:txBody>
          <a:bodyPr/>
          <a:lstStyle/>
          <a:p>
            <a:endParaRPr lang="en-SG"/>
          </a:p>
        </p:txBody>
      </p:sp>
      <p:sp>
        <p:nvSpPr>
          <p:cNvPr id="94" name="Rectangle 93">
            <a:extLst>
              <a:ext uri="{FF2B5EF4-FFF2-40B4-BE49-F238E27FC236}">
                <a16:creationId xmlns:a16="http://schemas.microsoft.com/office/drawing/2014/main" id="{4C65EFD1-3998-40A5-B3CD-D77F42197817}"/>
              </a:ext>
            </a:extLst>
          </p:cNvPr>
          <p:cNvSpPr>
            <a:spLocks noGrp="1"/>
          </p:cNvSpPr>
          <p:nvPr/>
        </p:nvSpPr>
        <p:spPr>
          <a:xfrm>
            <a:off x="8212296" y="3276600"/>
            <a:ext cx="57150" cy="19050"/>
          </a:xfrm>
          <a:prstGeom prst="rect">
            <a:avLst/>
          </a:prstGeom>
          <a:solidFill>
            <a:srgbClr val="125E93"/>
          </a:solidFill>
          <a:ln w="0">
            <a:noFill/>
          </a:ln>
        </p:spPr>
        <p:txBody>
          <a:bodyPr/>
          <a:lstStyle/>
          <a:p>
            <a:endParaRPr lang="en-SG"/>
          </a:p>
        </p:txBody>
      </p:sp>
      <p:sp>
        <p:nvSpPr>
          <p:cNvPr id="95" name="Rectangle 94">
            <a:extLst>
              <a:ext uri="{FF2B5EF4-FFF2-40B4-BE49-F238E27FC236}">
                <a16:creationId xmlns:a16="http://schemas.microsoft.com/office/drawing/2014/main" id="{340D574A-A98F-4890-B253-186BBE21540D}"/>
              </a:ext>
            </a:extLst>
          </p:cNvPr>
          <p:cNvSpPr>
            <a:spLocks noGrp="1"/>
          </p:cNvSpPr>
          <p:nvPr/>
        </p:nvSpPr>
        <p:spPr>
          <a:xfrm>
            <a:off x="8317071" y="3276600"/>
            <a:ext cx="57150" cy="19050"/>
          </a:xfrm>
          <a:prstGeom prst="rect">
            <a:avLst/>
          </a:prstGeom>
          <a:solidFill>
            <a:srgbClr val="125E93"/>
          </a:solidFill>
          <a:ln w="0">
            <a:noFill/>
          </a:ln>
        </p:spPr>
        <p:txBody>
          <a:bodyPr/>
          <a:lstStyle/>
          <a:p>
            <a:endParaRPr lang="en-SG"/>
          </a:p>
        </p:txBody>
      </p:sp>
      <p:sp>
        <p:nvSpPr>
          <p:cNvPr id="96" name="Rectangle 95">
            <a:extLst>
              <a:ext uri="{FF2B5EF4-FFF2-40B4-BE49-F238E27FC236}">
                <a16:creationId xmlns:a16="http://schemas.microsoft.com/office/drawing/2014/main" id="{5127482D-0EDA-4901-A9B8-D3582D7CD8FB}"/>
              </a:ext>
            </a:extLst>
          </p:cNvPr>
          <p:cNvSpPr>
            <a:spLocks noGrp="1"/>
          </p:cNvSpPr>
          <p:nvPr/>
        </p:nvSpPr>
        <p:spPr>
          <a:xfrm>
            <a:off x="8421846" y="3276600"/>
            <a:ext cx="57150" cy="19050"/>
          </a:xfrm>
          <a:prstGeom prst="rect">
            <a:avLst/>
          </a:prstGeom>
          <a:solidFill>
            <a:srgbClr val="125E93"/>
          </a:solidFill>
          <a:ln w="0">
            <a:noFill/>
          </a:ln>
        </p:spPr>
        <p:txBody>
          <a:bodyPr/>
          <a:lstStyle/>
          <a:p>
            <a:endParaRPr lang="en-SG"/>
          </a:p>
        </p:txBody>
      </p:sp>
      <p:sp>
        <p:nvSpPr>
          <p:cNvPr id="97" name="Rectangle 96">
            <a:extLst>
              <a:ext uri="{FF2B5EF4-FFF2-40B4-BE49-F238E27FC236}">
                <a16:creationId xmlns:a16="http://schemas.microsoft.com/office/drawing/2014/main" id="{9C71EAA5-7534-4FD2-8365-C195BB652B91}"/>
              </a:ext>
            </a:extLst>
          </p:cNvPr>
          <p:cNvSpPr>
            <a:spLocks noGrp="1"/>
          </p:cNvSpPr>
          <p:nvPr/>
        </p:nvSpPr>
        <p:spPr>
          <a:xfrm>
            <a:off x="8526621" y="3276600"/>
            <a:ext cx="57150" cy="19050"/>
          </a:xfrm>
          <a:prstGeom prst="rect">
            <a:avLst/>
          </a:prstGeom>
          <a:solidFill>
            <a:srgbClr val="125E93"/>
          </a:solidFill>
          <a:ln w="0">
            <a:noFill/>
          </a:ln>
        </p:spPr>
        <p:txBody>
          <a:bodyPr/>
          <a:lstStyle/>
          <a:p>
            <a:endParaRPr lang="en-SG"/>
          </a:p>
        </p:txBody>
      </p:sp>
      <p:sp>
        <p:nvSpPr>
          <p:cNvPr id="98" name="Rectangle 97">
            <a:extLst>
              <a:ext uri="{FF2B5EF4-FFF2-40B4-BE49-F238E27FC236}">
                <a16:creationId xmlns:a16="http://schemas.microsoft.com/office/drawing/2014/main" id="{70075874-060F-4344-9249-DF40419BAEB7}"/>
              </a:ext>
            </a:extLst>
          </p:cNvPr>
          <p:cNvSpPr>
            <a:spLocks noGrp="1"/>
          </p:cNvSpPr>
          <p:nvPr/>
        </p:nvSpPr>
        <p:spPr>
          <a:xfrm>
            <a:off x="8631396" y="3276600"/>
            <a:ext cx="57150" cy="19050"/>
          </a:xfrm>
          <a:prstGeom prst="rect">
            <a:avLst/>
          </a:prstGeom>
          <a:solidFill>
            <a:srgbClr val="125E93"/>
          </a:solidFill>
          <a:ln w="0">
            <a:noFill/>
          </a:ln>
        </p:spPr>
        <p:txBody>
          <a:bodyPr/>
          <a:lstStyle/>
          <a:p>
            <a:endParaRPr lang="en-SG"/>
          </a:p>
        </p:txBody>
      </p:sp>
      <p:sp>
        <p:nvSpPr>
          <p:cNvPr id="99" name="Rectangle 98">
            <a:extLst>
              <a:ext uri="{FF2B5EF4-FFF2-40B4-BE49-F238E27FC236}">
                <a16:creationId xmlns:a16="http://schemas.microsoft.com/office/drawing/2014/main" id="{5960C3FE-28FB-4B6D-832D-B0189BFD23CA}"/>
              </a:ext>
            </a:extLst>
          </p:cNvPr>
          <p:cNvSpPr>
            <a:spLocks noGrp="1"/>
          </p:cNvSpPr>
          <p:nvPr/>
        </p:nvSpPr>
        <p:spPr>
          <a:xfrm>
            <a:off x="8736171" y="3276600"/>
            <a:ext cx="57150" cy="19050"/>
          </a:xfrm>
          <a:prstGeom prst="rect">
            <a:avLst/>
          </a:prstGeom>
          <a:solidFill>
            <a:srgbClr val="125E93"/>
          </a:solidFill>
          <a:ln w="0">
            <a:noFill/>
          </a:ln>
        </p:spPr>
        <p:txBody>
          <a:bodyPr/>
          <a:lstStyle/>
          <a:p>
            <a:endParaRPr lang="en-SG"/>
          </a:p>
        </p:txBody>
      </p:sp>
      <p:sp>
        <p:nvSpPr>
          <p:cNvPr id="100" name="Rectangle 99">
            <a:extLst>
              <a:ext uri="{FF2B5EF4-FFF2-40B4-BE49-F238E27FC236}">
                <a16:creationId xmlns:a16="http://schemas.microsoft.com/office/drawing/2014/main" id="{E191927B-28DF-4FAC-B455-177A0A3759D8}"/>
              </a:ext>
            </a:extLst>
          </p:cNvPr>
          <p:cNvSpPr>
            <a:spLocks noGrp="1"/>
          </p:cNvSpPr>
          <p:nvPr/>
        </p:nvSpPr>
        <p:spPr>
          <a:xfrm>
            <a:off x="8840946" y="3276600"/>
            <a:ext cx="57150" cy="19050"/>
          </a:xfrm>
          <a:prstGeom prst="rect">
            <a:avLst/>
          </a:prstGeom>
          <a:solidFill>
            <a:srgbClr val="125E93"/>
          </a:solidFill>
          <a:ln w="0">
            <a:noFill/>
          </a:ln>
        </p:spPr>
        <p:txBody>
          <a:bodyPr/>
          <a:lstStyle/>
          <a:p>
            <a:endParaRPr lang="en-SG"/>
          </a:p>
        </p:txBody>
      </p:sp>
      <p:sp>
        <p:nvSpPr>
          <p:cNvPr id="101" name="Rectangle 100">
            <a:extLst>
              <a:ext uri="{FF2B5EF4-FFF2-40B4-BE49-F238E27FC236}">
                <a16:creationId xmlns:a16="http://schemas.microsoft.com/office/drawing/2014/main" id="{FC8F0DE0-F40D-4D31-A959-3B2463DFD1ED}"/>
              </a:ext>
            </a:extLst>
          </p:cNvPr>
          <p:cNvSpPr>
            <a:spLocks noGrp="1"/>
          </p:cNvSpPr>
          <p:nvPr/>
        </p:nvSpPr>
        <p:spPr>
          <a:xfrm>
            <a:off x="8945721" y="3276600"/>
            <a:ext cx="57150" cy="19050"/>
          </a:xfrm>
          <a:prstGeom prst="rect">
            <a:avLst/>
          </a:prstGeom>
          <a:solidFill>
            <a:srgbClr val="125E93"/>
          </a:solidFill>
          <a:ln w="0">
            <a:noFill/>
          </a:ln>
        </p:spPr>
        <p:txBody>
          <a:bodyPr/>
          <a:lstStyle/>
          <a:p>
            <a:endParaRPr lang="en-SG"/>
          </a:p>
        </p:txBody>
      </p:sp>
      <p:sp>
        <p:nvSpPr>
          <p:cNvPr id="102" name="2027 cycle E | exact date U&#10;433–721 MW certified s">
            <a:extLst>
              <a:ext uri="{FF2B5EF4-FFF2-40B4-BE49-F238E27FC236}">
                <a16:creationId xmlns:a16="http://schemas.microsoft.com/office/drawing/2014/main" id="{0B261872-ADF3-448C-A92E-F64EB896C4DF}"/>
              </a:ext>
            </a:extLst>
          </p:cNvPr>
          <p:cNvSpPr>
            <a:spLocks noGrp="1"/>
          </p:cNvSpPr>
          <p:nvPr/>
        </p:nvSpPr>
        <p:spPr>
          <a:xfrm>
            <a:off x="5773896" y="3362325"/>
            <a:ext cx="3619500" cy="314325"/>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dirty="0">
                <a:solidFill>
                  <a:srgbClr val="125E93"/>
                </a:solidFill>
                <a:latin typeface="Calibri"/>
                <a:ea typeface="Calibri"/>
                <a:cs typeface="Calibri"/>
              </a:rPr>
              <a:t>2027 cycle E | exact date U</a:t>
            </a:r>
          </a:p>
          <a:p>
            <a:pPr>
              <a:buNone/>
              <a:defRPr sz="1013" b="0">
                <a:solidFill>
                  <a:srgbClr val="125E93"/>
                </a:solidFill>
                <a:latin typeface="Calibri"/>
                <a:ea typeface="Calibri"/>
                <a:cs typeface="Calibri"/>
              </a:defRPr>
            </a:pPr>
            <a:r>
              <a:rPr sz="800" b="0" dirty="0">
                <a:solidFill>
                  <a:srgbClr val="125E93"/>
                </a:solidFill>
                <a:latin typeface="Calibri"/>
                <a:ea typeface="Calibri"/>
                <a:cs typeface="Calibri"/>
              </a:rPr>
              <a:t>433–721 MW certified sensitivity; not new COD</a:t>
            </a:r>
          </a:p>
        </p:txBody>
      </p:sp>
      <p:pic>
        <p:nvPicPr>
          <p:cNvPr id="103" name="Graphic 102">
            <a:extLst>
              <a:ext uri="{FF2B5EF4-FFF2-40B4-BE49-F238E27FC236}">
                <a16:creationId xmlns:a16="http://schemas.microsoft.com/office/drawing/2014/main" id="{439E04C8-ED05-426D-97C9-EF5D5B58A540}"/>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57200" y="3752850"/>
            <a:ext cx="247650" cy="185738"/>
          </a:xfrm>
          <a:prstGeom prst="rect">
            <a:avLst/>
          </a:prstGeom>
        </p:spPr>
      </p:pic>
      <p:sp>
        <p:nvSpPr>
          <p:cNvPr id="104" name="Belgium | CRM&#10;Y-4 / Y-2 / Y-1">
            <a:extLst>
              <a:ext uri="{FF2B5EF4-FFF2-40B4-BE49-F238E27FC236}">
                <a16:creationId xmlns:a16="http://schemas.microsoft.com/office/drawing/2014/main" id="{E6927017-4845-44F5-9B5C-9BE9C9EE2AD3}"/>
              </a:ext>
            </a:extLst>
          </p:cNvPr>
          <p:cNvSpPr>
            <a:spLocks noGrp="1"/>
          </p:cNvSpPr>
          <p:nvPr/>
        </p:nvSpPr>
        <p:spPr>
          <a:xfrm>
            <a:off x="819150" y="3714750"/>
            <a:ext cx="1381125" cy="381000"/>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Belgium | CRM</a:t>
            </a:r>
          </a:p>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1 / 3 / 8 / 15y*</a:t>
            </a:r>
          </a:p>
        </p:txBody>
      </p:sp>
      <p:sp>
        <p:nvSpPr>
          <p:cNvPr id="105" name="Rectangle 104">
            <a:extLst>
              <a:ext uri="{FF2B5EF4-FFF2-40B4-BE49-F238E27FC236}">
                <a16:creationId xmlns:a16="http://schemas.microsoft.com/office/drawing/2014/main" id="{D23C8FD9-9DF7-4A6D-A539-942D240566E8}"/>
              </a:ext>
            </a:extLst>
          </p:cNvPr>
          <p:cNvSpPr>
            <a:spLocks noGrp="1"/>
          </p:cNvSpPr>
          <p:nvPr/>
        </p:nvSpPr>
        <p:spPr>
          <a:xfrm>
            <a:off x="2362200" y="3714750"/>
            <a:ext cx="9372600" cy="9525"/>
          </a:xfrm>
          <a:prstGeom prst="rect">
            <a:avLst/>
          </a:prstGeom>
          <a:solidFill>
            <a:srgbClr val="D2D7DB"/>
          </a:solidFill>
          <a:ln w="0">
            <a:noFill/>
          </a:ln>
        </p:spPr>
        <p:txBody>
          <a:bodyPr/>
          <a:lstStyle/>
          <a:p>
            <a:endParaRPr lang="en-SG"/>
          </a:p>
        </p:txBody>
      </p:sp>
      <p:sp>
        <p:nvSpPr>
          <p:cNvPr id="106" name="Rectangle 105">
            <a:extLst>
              <a:ext uri="{FF2B5EF4-FFF2-40B4-BE49-F238E27FC236}">
                <a16:creationId xmlns:a16="http://schemas.microsoft.com/office/drawing/2014/main" id="{71B2EE7E-8AA5-4B42-B140-E27106FC99A3}"/>
              </a:ext>
            </a:extLst>
          </p:cNvPr>
          <p:cNvSpPr>
            <a:spLocks noGrp="1"/>
          </p:cNvSpPr>
          <p:nvPr/>
        </p:nvSpPr>
        <p:spPr>
          <a:xfrm>
            <a:off x="4240420" y="3705225"/>
            <a:ext cx="56122" cy="28575"/>
          </a:xfrm>
          <a:prstGeom prst="rect">
            <a:avLst/>
          </a:prstGeom>
          <a:solidFill>
            <a:srgbClr val="07163E"/>
          </a:solidFill>
          <a:ln w="0">
            <a:noFill/>
          </a:ln>
        </p:spPr>
        <p:txBody>
          <a:bodyPr/>
          <a:lstStyle/>
          <a:p>
            <a:endParaRPr lang="en-SG"/>
          </a:p>
        </p:txBody>
      </p:sp>
      <p:sp>
        <p:nvSpPr>
          <p:cNvPr id="107" name="Oct 25: 525 MW nominal&#10;179 MW derated battery awar">
            <a:extLst>
              <a:ext uri="{FF2B5EF4-FFF2-40B4-BE49-F238E27FC236}">
                <a16:creationId xmlns:a16="http://schemas.microsoft.com/office/drawing/2014/main" id="{89C510C5-9316-468D-9704-4392965A0DC2}"/>
              </a:ext>
            </a:extLst>
          </p:cNvPr>
          <p:cNvSpPr>
            <a:spLocks noGrp="1"/>
          </p:cNvSpPr>
          <p:nvPr/>
        </p:nvSpPr>
        <p:spPr>
          <a:xfrm>
            <a:off x="2466975" y="3781425"/>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Oct 25: 525 MW nominal</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179 MW derated battery awards</a:t>
            </a:r>
          </a:p>
        </p:txBody>
      </p:sp>
      <p:sp>
        <p:nvSpPr>
          <p:cNvPr id="108" name="Rectangle 107">
            <a:extLst>
              <a:ext uri="{FF2B5EF4-FFF2-40B4-BE49-F238E27FC236}">
                <a16:creationId xmlns:a16="http://schemas.microsoft.com/office/drawing/2014/main" id="{75D40D77-D3CF-46FC-A6B1-07A2592B2945}"/>
              </a:ext>
            </a:extLst>
          </p:cNvPr>
          <p:cNvSpPr>
            <a:spLocks noGrp="1"/>
          </p:cNvSpPr>
          <p:nvPr/>
        </p:nvSpPr>
        <p:spPr>
          <a:xfrm>
            <a:off x="5048250" y="3705225"/>
            <a:ext cx="82324" cy="28575"/>
          </a:xfrm>
          <a:prstGeom prst="rect">
            <a:avLst/>
          </a:prstGeom>
          <a:solidFill>
            <a:srgbClr val="125E93"/>
          </a:solidFill>
          <a:ln w="0">
            <a:noFill/>
          </a:ln>
        </p:spPr>
        <p:txBody>
          <a:bodyPr/>
          <a:lstStyle/>
          <a:p>
            <a:endParaRPr lang="en-SG"/>
          </a:p>
        </p:txBody>
      </p:sp>
      <p:sp>
        <p:nvSpPr>
          <p:cNvPr id="109" name="Oct 26 O | auction cycle&#10;Results not established">
            <a:extLst>
              <a:ext uri="{FF2B5EF4-FFF2-40B4-BE49-F238E27FC236}">
                <a16:creationId xmlns:a16="http://schemas.microsoft.com/office/drawing/2014/main" id="{71A660C9-C39E-4E04-852D-8E72DA40A5FE}"/>
              </a:ext>
            </a:extLst>
          </p:cNvPr>
          <p:cNvSpPr>
            <a:spLocks noGrp="1"/>
          </p:cNvSpPr>
          <p:nvPr/>
        </p:nvSpPr>
        <p:spPr>
          <a:xfrm>
            <a:off x="5105400" y="3790950"/>
            <a:ext cx="1381125" cy="3143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a:solidFill>
                  <a:srgbClr val="07163E"/>
                </a:solidFill>
                <a:latin typeface="Calibri"/>
                <a:ea typeface="Calibri"/>
                <a:cs typeface="Calibri"/>
              </a:rPr>
              <a:t>Oct 26 O | auction cycle</a:t>
            </a:r>
          </a:p>
          <a:p>
            <a:pPr>
              <a:buNone/>
              <a:defRPr sz="938" b="0">
                <a:solidFill>
                  <a:srgbClr val="07163E"/>
                </a:solidFill>
                <a:latin typeface="Calibri"/>
                <a:ea typeface="Calibri"/>
                <a:cs typeface="Calibri"/>
              </a:defRPr>
            </a:pPr>
            <a:r>
              <a:rPr sz="800" b="0">
                <a:solidFill>
                  <a:srgbClr val="07163E"/>
                </a:solidFill>
                <a:latin typeface="Calibri"/>
                <a:ea typeface="Calibri"/>
                <a:cs typeface="Calibri"/>
              </a:rPr>
              <a:t>Results not established</a:t>
            </a:r>
          </a:p>
        </p:txBody>
      </p:sp>
      <p:sp>
        <p:nvSpPr>
          <p:cNvPr id="110" name="Rectangle 109">
            <a:extLst>
              <a:ext uri="{FF2B5EF4-FFF2-40B4-BE49-F238E27FC236}">
                <a16:creationId xmlns:a16="http://schemas.microsoft.com/office/drawing/2014/main" id="{CDA47A55-8464-42FA-889B-9B2DBAD437BE}"/>
              </a:ext>
            </a:extLst>
          </p:cNvPr>
          <p:cNvSpPr>
            <a:spLocks noGrp="1"/>
          </p:cNvSpPr>
          <p:nvPr/>
        </p:nvSpPr>
        <p:spPr>
          <a:xfrm>
            <a:off x="5697696" y="3705225"/>
            <a:ext cx="57150" cy="19050"/>
          </a:xfrm>
          <a:prstGeom prst="rect">
            <a:avLst/>
          </a:prstGeom>
          <a:solidFill>
            <a:srgbClr val="125E93"/>
          </a:solidFill>
          <a:ln w="0">
            <a:noFill/>
          </a:ln>
        </p:spPr>
        <p:txBody>
          <a:bodyPr/>
          <a:lstStyle/>
          <a:p>
            <a:endParaRPr lang="en-SG"/>
          </a:p>
        </p:txBody>
      </p:sp>
      <p:sp>
        <p:nvSpPr>
          <p:cNvPr id="111" name="Rectangle 110">
            <a:extLst>
              <a:ext uri="{FF2B5EF4-FFF2-40B4-BE49-F238E27FC236}">
                <a16:creationId xmlns:a16="http://schemas.microsoft.com/office/drawing/2014/main" id="{1F9B9313-5C76-45C5-BFAE-F7A6EEFA0998}"/>
              </a:ext>
            </a:extLst>
          </p:cNvPr>
          <p:cNvSpPr>
            <a:spLocks noGrp="1"/>
          </p:cNvSpPr>
          <p:nvPr/>
        </p:nvSpPr>
        <p:spPr>
          <a:xfrm>
            <a:off x="5802471" y="3705225"/>
            <a:ext cx="57150" cy="19050"/>
          </a:xfrm>
          <a:prstGeom prst="rect">
            <a:avLst/>
          </a:prstGeom>
          <a:solidFill>
            <a:srgbClr val="125E93"/>
          </a:solidFill>
          <a:ln w="0">
            <a:noFill/>
          </a:ln>
        </p:spPr>
        <p:txBody>
          <a:bodyPr/>
          <a:lstStyle/>
          <a:p>
            <a:endParaRPr lang="en-SG"/>
          </a:p>
        </p:txBody>
      </p:sp>
      <p:sp>
        <p:nvSpPr>
          <p:cNvPr id="112" name="Rectangle 111">
            <a:extLst>
              <a:ext uri="{FF2B5EF4-FFF2-40B4-BE49-F238E27FC236}">
                <a16:creationId xmlns:a16="http://schemas.microsoft.com/office/drawing/2014/main" id="{4DACB060-A355-4C46-93EB-91D4280D6052}"/>
              </a:ext>
            </a:extLst>
          </p:cNvPr>
          <p:cNvSpPr>
            <a:spLocks noGrp="1"/>
          </p:cNvSpPr>
          <p:nvPr/>
        </p:nvSpPr>
        <p:spPr>
          <a:xfrm>
            <a:off x="5907246" y="3705225"/>
            <a:ext cx="57150" cy="19050"/>
          </a:xfrm>
          <a:prstGeom prst="rect">
            <a:avLst/>
          </a:prstGeom>
          <a:solidFill>
            <a:srgbClr val="125E93"/>
          </a:solidFill>
          <a:ln w="0">
            <a:noFill/>
          </a:ln>
        </p:spPr>
        <p:txBody>
          <a:bodyPr/>
          <a:lstStyle/>
          <a:p>
            <a:endParaRPr lang="en-SG"/>
          </a:p>
        </p:txBody>
      </p:sp>
      <p:sp>
        <p:nvSpPr>
          <p:cNvPr id="113" name="Rectangle 112">
            <a:extLst>
              <a:ext uri="{FF2B5EF4-FFF2-40B4-BE49-F238E27FC236}">
                <a16:creationId xmlns:a16="http://schemas.microsoft.com/office/drawing/2014/main" id="{630FF5F0-ED04-46BF-B3DA-BC5E5E380703}"/>
              </a:ext>
            </a:extLst>
          </p:cNvPr>
          <p:cNvSpPr>
            <a:spLocks noGrp="1"/>
          </p:cNvSpPr>
          <p:nvPr/>
        </p:nvSpPr>
        <p:spPr>
          <a:xfrm>
            <a:off x="6012021" y="3705225"/>
            <a:ext cx="57150" cy="19050"/>
          </a:xfrm>
          <a:prstGeom prst="rect">
            <a:avLst/>
          </a:prstGeom>
          <a:solidFill>
            <a:srgbClr val="125E93"/>
          </a:solidFill>
          <a:ln w="0">
            <a:noFill/>
          </a:ln>
        </p:spPr>
        <p:txBody>
          <a:bodyPr/>
          <a:lstStyle/>
          <a:p>
            <a:endParaRPr lang="en-SG"/>
          </a:p>
        </p:txBody>
      </p:sp>
      <p:sp>
        <p:nvSpPr>
          <p:cNvPr id="114" name="Rectangle 113">
            <a:extLst>
              <a:ext uri="{FF2B5EF4-FFF2-40B4-BE49-F238E27FC236}">
                <a16:creationId xmlns:a16="http://schemas.microsoft.com/office/drawing/2014/main" id="{4A1556D5-7776-4620-A94C-461200083AB9}"/>
              </a:ext>
            </a:extLst>
          </p:cNvPr>
          <p:cNvSpPr>
            <a:spLocks noGrp="1"/>
          </p:cNvSpPr>
          <p:nvPr/>
        </p:nvSpPr>
        <p:spPr>
          <a:xfrm>
            <a:off x="6116796" y="3705225"/>
            <a:ext cx="57150" cy="19050"/>
          </a:xfrm>
          <a:prstGeom prst="rect">
            <a:avLst/>
          </a:prstGeom>
          <a:solidFill>
            <a:srgbClr val="125E93"/>
          </a:solidFill>
          <a:ln w="0">
            <a:noFill/>
          </a:ln>
        </p:spPr>
        <p:txBody>
          <a:bodyPr/>
          <a:lstStyle/>
          <a:p>
            <a:endParaRPr lang="en-SG"/>
          </a:p>
        </p:txBody>
      </p:sp>
      <p:sp>
        <p:nvSpPr>
          <p:cNvPr id="115" name="Rectangle 114">
            <a:extLst>
              <a:ext uri="{FF2B5EF4-FFF2-40B4-BE49-F238E27FC236}">
                <a16:creationId xmlns:a16="http://schemas.microsoft.com/office/drawing/2014/main" id="{13DD89DC-DC77-4F6F-9191-4E689C2A6816}"/>
              </a:ext>
            </a:extLst>
          </p:cNvPr>
          <p:cNvSpPr>
            <a:spLocks noGrp="1"/>
          </p:cNvSpPr>
          <p:nvPr/>
        </p:nvSpPr>
        <p:spPr>
          <a:xfrm>
            <a:off x="6221571" y="3705225"/>
            <a:ext cx="57150" cy="19050"/>
          </a:xfrm>
          <a:prstGeom prst="rect">
            <a:avLst/>
          </a:prstGeom>
          <a:solidFill>
            <a:srgbClr val="125E93"/>
          </a:solidFill>
          <a:ln w="0">
            <a:noFill/>
          </a:ln>
        </p:spPr>
        <p:txBody>
          <a:bodyPr/>
          <a:lstStyle/>
          <a:p>
            <a:endParaRPr lang="en-SG"/>
          </a:p>
        </p:txBody>
      </p:sp>
      <p:sp>
        <p:nvSpPr>
          <p:cNvPr id="116" name="Rectangle 115">
            <a:extLst>
              <a:ext uri="{FF2B5EF4-FFF2-40B4-BE49-F238E27FC236}">
                <a16:creationId xmlns:a16="http://schemas.microsoft.com/office/drawing/2014/main" id="{8C0E56DD-B235-4320-87F6-B6D0455537A8}"/>
              </a:ext>
            </a:extLst>
          </p:cNvPr>
          <p:cNvSpPr>
            <a:spLocks noGrp="1"/>
          </p:cNvSpPr>
          <p:nvPr/>
        </p:nvSpPr>
        <p:spPr>
          <a:xfrm>
            <a:off x="6326346" y="3705225"/>
            <a:ext cx="57150" cy="19050"/>
          </a:xfrm>
          <a:prstGeom prst="rect">
            <a:avLst/>
          </a:prstGeom>
          <a:solidFill>
            <a:srgbClr val="125E93"/>
          </a:solidFill>
          <a:ln w="0">
            <a:noFill/>
          </a:ln>
        </p:spPr>
        <p:txBody>
          <a:bodyPr/>
          <a:lstStyle/>
          <a:p>
            <a:endParaRPr lang="en-SG"/>
          </a:p>
        </p:txBody>
      </p:sp>
      <p:sp>
        <p:nvSpPr>
          <p:cNvPr id="117" name="Rectangle 116">
            <a:extLst>
              <a:ext uri="{FF2B5EF4-FFF2-40B4-BE49-F238E27FC236}">
                <a16:creationId xmlns:a16="http://schemas.microsoft.com/office/drawing/2014/main" id="{00874C2E-AE4D-415A-9D8C-040389C46164}"/>
              </a:ext>
            </a:extLst>
          </p:cNvPr>
          <p:cNvSpPr>
            <a:spLocks noGrp="1"/>
          </p:cNvSpPr>
          <p:nvPr/>
        </p:nvSpPr>
        <p:spPr>
          <a:xfrm>
            <a:off x="6431121" y="3705225"/>
            <a:ext cx="57150" cy="19050"/>
          </a:xfrm>
          <a:prstGeom prst="rect">
            <a:avLst/>
          </a:prstGeom>
          <a:solidFill>
            <a:srgbClr val="125E93"/>
          </a:solidFill>
          <a:ln w="0">
            <a:noFill/>
          </a:ln>
        </p:spPr>
        <p:txBody>
          <a:bodyPr/>
          <a:lstStyle/>
          <a:p>
            <a:endParaRPr lang="en-SG"/>
          </a:p>
        </p:txBody>
      </p:sp>
      <p:sp>
        <p:nvSpPr>
          <p:cNvPr id="118" name="Rectangle 117">
            <a:extLst>
              <a:ext uri="{FF2B5EF4-FFF2-40B4-BE49-F238E27FC236}">
                <a16:creationId xmlns:a16="http://schemas.microsoft.com/office/drawing/2014/main" id="{BC956218-B05B-4092-A396-A2F6CD02F7E1}"/>
              </a:ext>
            </a:extLst>
          </p:cNvPr>
          <p:cNvSpPr>
            <a:spLocks noGrp="1"/>
          </p:cNvSpPr>
          <p:nvPr/>
        </p:nvSpPr>
        <p:spPr>
          <a:xfrm>
            <a:off x="6535896" y="3705225"/>
            <a:ext cx="57150" cy="19050"/>
          </a:xfrm>
          <a:prstGeom prst="rect">
            <a:avLst/>
          </a:prstGeom>
          <a:solidFill>
            <a:srgbClr val="125E93"/>
          </a:solidFill>
          <a:ln w="0">
            <a:noFill/>
          </a:ln>
        </p:spPr>
        <p:txBody>
          <a:bodyPr/>
          <a:lstStyle/>
          <a:p>
            <a:endParaRPr lang="en-SG"/>
          </a:p>
        </p:txBody>
      </p:sp>
      <p:sp>
        <p:nvSpPr>
          <p:cNvPr id="119" name="Rectangle 118">
            <a:extLst>
              <a:ext uri="{FF2B5EF4-FFF2-40B4-BE49-F238E27FC236}">
                <a16:creationId xmlns:a16="http://schemas.microsoft.com/office/drawing/2014/main" id="{1EF3A1A9-8C2E-4B1F-A4C6-C71E78768C3B}"/>
              </a:ext>
            </a:extLst>
          </p:cNvPr>
          <p:cNvSpPr>
            <a:spLocks noGrp="1"/>
          </p:cNvSpPr>
          <p:nvPr/>
        </p:nvSpPr>
        <p:spPr>
          <a:xfrm>
            <a:off x="6640671" y="3705225"/>
            <a:ext cx="57150" cy="19050"/>
          </a:xfrm>
          <a:prstGeom prst="rect">
            <a:avLst/>
          </a:prstGeom>
          <a:solidFill>
            <a:srgbClr val="125E93"/>
          </a:solidFill>
          <a:ln w="0">
            <a:noFill/>
          </a:ln>
        </p:spPr>
        <p:txBody>
          <a:bodyPr/>
          <a:lstStyle/>
          <a:p>
            <a:endParaRPr lang="en-SG"/>
          </a:p>
        </p:txBody>
      </p:sp>
      <p:sp>
        <p:nvSpPr>
          <p:cNvPr id="120" name="Rectangle 119">
            <a:extLst>
              <a:ext uri="{FF2B5EF4-FFF2-40B4-BE49-F238E27FC236}">
                <a16:creationId xmlns:a16="http://schemas.microsoft.com/office/drawing/2014/main" id="{FC7FEDDE-2C5E-4440-9D87-72204E30F6C8}"/>
              </a:ext>
            </a:extLst>
          </p:cNvPr>
          <p:cNvSpPr>
            <a:spLocks noGrp="1"/>
          </p:cNvSpPr>
          <p:nvPr/>
        </p:nvSpPr>
        <p:spPr>
          <a:xfrm>
            <a:off x="6745446" y="3705225"/>
            <a:ext cx="57150" cy="19050"/>
          </a:xfrm>
          <a:prstGeom prst="rect">
            <a:avLst/>
          </a:prstGeom>
          <a:solidFill>
            <a:srgbClr val="125E93"/>
          </a:solidFill>
          <a:ln w="0">
            <a:noFill/>
          </a:ln>
        </p:spPr>
        <p:txBody>
          <a:bodyPr/>
          <a:lstStyle/>
          <a:p>
            <a:endParaRPr lang="en-SG"/>
          </a:p>
        </p:txBody>
      </p:sp>
      <p:sp>
        <p:nvSpPr>
          <p:cNvPr id="121" name="Rectangle 120">
            <a:extLst>
              <a:ext uri="{FF2B5EF4-FFF2-40B4-BE49-F238E27FC236}">
                <a16:creationId xmlns:a16="http://schemas.microsoft.com/office/drawing/2014/main" id="{61715701-BE3D-4451-9443-6EF188B17B4B}"/>
              </a:ext>
            </a:extLst>
          </p:cNvPr>
          <p:cNvSpPr>
            <a:spLocks noGrp="1"/>
          </p:cNvSpPr>
          <p:nvPr/>
        </p:nvSpPr>
        <p:spPr>
          <a:xfrm>
            <a:off x="6850221" y="3705225"/>
            <a:ext cx="57150" cy="19050"/>
          </a:xfrm>
          <a:prstGeom prst="rect">
            <a:avLst/>
          </a:prstGeom>
          <a:solidFill>
            <a:srgbClr val="125E93"/>
          </a:solidFill>
          <a:ln w="0">
            <a:noFill/>
          </a:ln>
        </p:spPr>
        <p:txBody>
          <a:bodyPr/>
          <a:lstStyle/>
          <a:p>
            <a:endParaRPr lang="en-SG"/>
          </a:p>
        </p:txBody>
      </p:sp>
      <p:sp>
        <p:nvSpPr>
          <p:cNvPr id="122" name="Rectangle 121">
            <a:extLst>
              <a:ext uri="{FF2B5EF4-FFF2-40B4-BE49-F238E27FC236}">
                <a16:creationId xmlns:a16="http://schemas.microsoft.com/office/drawing/2014/main" id="{A4F78E31-2DA8-4731-8D2A-E39483332D6C}"/>
              </a:ext>
            </a:extLst>
          </p:cNvPr>
          <p:cNvSpPr>
            <a:spLocks noGrp="1"/>
          </p:cNvSpPr>
          <p:nvPr/>
        </p:nvSpPr>
        <p:spPr>
          <a:xfrm>
            <a:off x="6954996" y="3705225"/>
            <a:ext cx="57150" cy="19050"/>
          </a:xfrm>
          <a:prstGeom prst="rect">
            <a:avLst/>
          </a:prstGeom>
          <a:solidFill>
            <a:srgbClr val="125E93"/>
          </a:solidFill>
          <a:ln w="0">
            <a:noFill/>
          </a:ln>
        </p:spPr>
        <p:txBody>
          <a:bodyPr/>
          <a:lstStyle/>
          <a:p>
            <a:endParaRPr lang="en-SG"/>
          </a:p>
        </p:txBody>
      </p:sp>
      <p:sp>
        <p:nvSpPr>
          <p:cNvPr id="123" name="Rectangle 122">
            <a:extLst>
              <a:ext uri="{FF2B5EF4-FFF2-40B4-BE49-F238E27FC236}">
                <a16:creationId xmlns:a16="http://schemas.microsoft.com/office/drawing/2014/main" id="{27DEC126-F4B1-4840-B6DC-4EA46745A688}"/>
              </a:ext>
            </a:extLst>
          </p:cNvPr>
          <p:cNvSpPr>
            <a:spLocks noGrp="1"/>
          </p:cNvSpPr>
          <p:nvPr/>
        </p:nvSpPr>
        <p:spPr>
          <a:xfrm>
            <a:off x="7059771" y="3705225"/>
            <a:ext cx="57150" cy="19050"/>
          </a:xfrm>
          <a:prstGeom prst="rect">
            <a:avLst/>
          </a:prstGeom>
          <a:solidFill>
            <a:srgbClr val="125E93"/>
          </a:solidFill>
          <a:ln w="0">
            <a:noFill/>
          </a:ln>
        </p:spPr>
        <p:txBody>
          <a:bodyPr/>
          <a:lstStyle/>
          <a:p>
            <a:endParaRPr lang="en-SG"/>
          </a:p>
        </p:txBody>
      </p:sp>
      <p:sp>
        <p:nvSpPr>
          <p:cNvPr id="124" name="Rectangle 123">
            <a:extLst>
              <a:ext uri="{FF2B5EF4-FFF2-40B4-BE49-F238E27FC236}">
                <a16:creationId xmlns:a16="http://schemas.microsoft.com/office/drawing/2014/main" id="{84B6428F-BF22-41CC-92C9-CCD3046E659E}"/>
              </a:ext>
            </a:extLst>
          </p:cNvPr>
          <p:cNvSpPr>
            <a:spLocks noGrp="1"/>
          </p:cNvSpPr>
          <p:nvPr/>
        </p:nvSpPr>
        <p:spPr>
          <a:xfrm>
            <a:off x="7164546" y="3705225"/>
            <a:ext cx="57150" cy="19050"/>
          </a:xfrm>
          <a:prstGeom prst="rect">
            <a:avLst/>
          </a:prstGeom>
          <a:solidFill>
            <a:srgbClr val="125E93"/>
          </a:solidFill>
          <a:ln w="0">
            <a:noFill/>
          </a:ln>
        </p:spPr>
        <p:txBody>
          <a:bodyPr/>
          <a:lstStyle/>
          <a:p>
            <a:endParaRPr lang="en-SG"/>
          </a:p>
        </p:txBody>
      </p:sp>
      <p:sp>
        <p:nvSpPr>
          <p:cNvPr id="125" name="Rectangle 124">
            <a:extLst>
              <a:ext uri="{FF2B5EF4-FFF2-40B4-BE49-F238E27FC236}">
                <a16:creationId xmlns:a16="http://schemas.microsoft.com/office/drawing/2014/main" id="{1E98203C-7301-45ED-ACEB-01478230F624}"/>
              </a:ext>
            </a:extLst>
          </p:cNvPr>
          <p:cNvSpPr>
            <a:spLocks noGrp="1"/>
          </p:cNvSpPr>
          <p:nvPr/>
        </p:nvSpPr>
        <p:spPr>
          <a:xfrm>
            <a:off x="7269321" y="3705225"/>
            <a:ext cx="57150" cy="19050"/>
          </a:xfrm>
          <a:prstGeom prst="rect">
            <a:avLst/>
          </a:prstGeom>
          <a:solidFill>
            <a:srgbClr val="125E93"/>
          </a:solidFill>
          <a:ln w="0">
            <a:noFill/>
          </a:ln>
        </p:spPr>
        <p:txBody>
          <a:bodyPr/>
          <a:lstStyle/>
          <a:p>
            <a:endParaRPr lang="en-SG"/>
          </a:p>
        </p:txBody>
      </p:sp>
      <p:sp>
        <p:nvSpPr>
          <p:cNvPr id="126" name="Rectangle 125">
            <a:extLst>
              <a:ext uri="{FF2B5EF4-FFF2-40B4-BE49-F238E27FC236}">
                <a16:creationId xmlns:a16="http://schemas.microsoft.com/office/drawing/2014/main" id="{5B286A88-956D-4092-B71C-D22EDF5F6479}"/>
              </a:ext>
            </a:extLst>
          </p:cNvPr>
          <p:cNvSpPr>
            <a:spLocks noGrp="1"/>
          </p:cNvSpPr>
          <p:nvPr/>
        </p:nvSpPr>
        <p:spPr>
          <a:xfrm>
            <a:off x="7374096" y="3705225"/>
            <a:ext cx="57150" cy="19050"/>
          </a:xfrm>
          <a:prstGeom prst="rect">
            <a:avLst/>
          </a:prstGeom>
          <a:solidFill>
            <a:srgbClr val="125E93"/>
          </a:solidFill>
          <a:ln w="0">
            <a:noFill/>
          </a:ln>
        </p:spPr>
        <p:txBody>
          <a:bodyPr/>
          <a:lstStyle/>
          <a:p>
            <a:endParaRPr lang="en-SG"/>
          </a:p>
        </p:txBody>
      </p:sp>
      <p:sp>
        <p:nvSpPr>
          <p:cNvPr id="127" name="Rectangle 126">
            <a:extLst>
              <a:ext uri="{FF2B5EF4-FFF2-40B4-BE49-F238E27FC236}">
                <a16:creationId xmlns:a16="http://schemas.microsoft.com/office/drawing/2014/main" id="{46118634-B711-4FE6-957B-D4B05F62E4EF}"/>
              </a:ext>
            </a:extLst>
          </p:cNvPr>
          <p:cNvSpPr>
            <a:spLocks noGrp="1"/>
          </p:cNvSpPr>
          <p:nvPr/>
        </p:nvSpPr>
        <p:spPr>
          <a:xfrm>
            <a:off x="7478871" y="3705225"/>
            <a:ext cx="57150" cy="19050"/>
          </a:xfrm>
          <a:prstGeom prst="rect">
            <a:avLst/>
          </a:prstGeom>
          <a:solidFill>
            <a:srgbClr val="125E93"/>
          </a:solidFill>
          <a:ln w="0">
            <a:noFill/>
          </a:ln>
        </p:spPr>
        <p:txBody>
          <a:bodyPr/>
          <a:lstStyle/>
          <a:p>
            <a:endParaRPr lang="en-SG"/>
          </a:p>
        </p:txBody>
      </p:sp>
      <p:sp>
        <p:nvSpPr>
          <p:cNvPr id="128" name="Rectangle 127">
            <a:extLst>
              <a:ext uri="{FF2B5EF4-FFF2-40B4-BE49-F238E27FC236}">
                <a16:creationId xmlns:a16="http://schemas.microsoft.com/office/drawing/2014/main" id="{74D3F4D9-0AC8-42A3-9A07-6921F5A582D0}"/>
              </a:ext>
            </a:extLst>
          </p:cNvPr>
          <p:cNvSpPr>
            <a:spLocks noGrp="1"/>
          </p:cNvSpPr>
          <p:nvPr/>
        </p:nvSpPr>
        <p:spPr>
          <a:xfrm>
            <a:off x="7583646" y="3705225"/>
            <a:ext cx="57150" cy="19050"/>
          </a:xfrm>
          <a:prstGeom prst="rect">
            <a:avLst/>
          </a:prstGeom>
          <a:solidFill>
            <a:srgbClr val="125E93"/>
          </a:solidFill>
          <a:ln w="0">
            <a:noFill/>
          </a:ln>
        </p:spPr>
        <p:txBody>
          <a:bodyPr/>
          <a:lstStyle/>
          <a:p>
            <a:endParaRPr lang="en-SG"/>
          </a:p>
        </p:txBody>
      </p:sp>
      <p:sp>
        <p:nvSpPr>
          <p:cNvPr id="129" name="Rectangle 128">
            <a:extLst>
              <a:ext uri="{FF2B5EF4-FFF2-40B4-BE49-F238E27FC236}">
                <a16:creationId xmlns:a16="http://schemas.microsoft.com/office/drawing/2014/main" id="{8D4E6F66-C542-4BD6-AA4F-BB9D2BE1614E}"/>
              </a:ext>
            </a:extLst>
          </p:cNvPr>
          <p:cNvSpPr>
            <a:spLocks noGrp="1"/>
          </p:cNvSpPr>
          <p:nvPr/>
        </p:nvSpPr>
        <p:spPr>
          <a:xfrm>
            <a:off x="7688421" y="3705225"/>
            <a:ext cx="57150" cy="19050"/>
          </a:xfrm>
          <a:prstGeom prst="rect">
            <a:avLst/>
          </a:prstGeom>
          <a:solidFill>
            <a:srgbClr val="125E93"/>
          </a:solidFill>
          <a:ln w="0">
            <a:noFill/>
          </a:ln>
        </p:spPr>
        <p:txBody>
          <a:bodyPr/>
          <a:lstStyle/>
          <a:p>
            <a:endParaRPr lang="en-SG"/>
          </a:p>
        </p:txBody>
      </p:sp>
      <p:sp>
        <p:nvSpPr>
          <p:cNvPr id="130" name="Rectangle 129">
            <a:extLst>
              <a:ext uri="{FF2B5EF4-FFF2-40B4-BE49-F238E27FC236}">
                <a16:creationId xmlns:a16="http://schemas.microsoft.com/office/drawing/2014/main" id="{B220DADE-8D87-405E-92BE-40AC45026B46}"/>
              </a:ext>
            </a:extLst>
          </p:cNvPr>
          <p:cNvSpPr>
            <a:spLocks noGrp="1"/>
          </p:cNvSpPr>
          <p:nvPr/>
        </p:nvSpPr>
        <p:spPr>
          <a:xfrm>
            <a:off x="7793196" y="3705225"/>
            <a:ext cx="57150" cy="19050"/>
          </a:xfrm>
          <a:prstGeom prst="rect">
            <a:avLst/>
          </a:prstGeom>
          <a:solidFill>
            <a:srgbClr val="125E93"/>
          </a:solidFill>
          <a:ln w="0">
            <a:noFill/>
          </a:ln>
        </p:spPr>
        <p:txBody>
          <a:bodyPr/>
          <a:lstStyle/>
          <a:p>
            <a:endParaRPr lang="en-SG"/>
          </a:p>
        </p:txBody>
      </p:sp>
      <p:sp>
        <p:nvSpPr>
          <p:cNvPr id="131" name="Rectangle 130">
            <a:extLst>
              <a:ext uri="{FF2B5EF4-FFF2-40B4-BE49-F238E27FC236}">
                <a16:creationId xmlns:a16="http://schemas.microsoft.com/office/drawing/2014/main" id="{AA2AC3DE-6513-4E5C-97C8-0C25679263A2}"/>
              </a:ext>
            </a:extLst>
          </p:cNvPr>
          <p:cNvSpPr>
            <a:spLocks noGrp="1"/>
          </p:cNvSpPr>
          <p:nvPr/>
        </p:nvSpPr>
        <p:spPr>
          <a:xfrm>
            <a:off x="7897971" y="3705225"/>
            <a:ext cx="57150" cy="19050"/>
          </a:xfrm>
          <a:prstGeom prst="rect">
            <a:avLst/>
          </a:prstGeom>
          <a:solidFill>
            <a:srgbClr val="125E93"/>
          </a:solidFill>
          <a:ln w="0">
            <a:noFill/>
          </a:ln>
        </p:spPr>
        <p:txBody>
          <a:bodyPr/>
          <a:lstStyle/>
          <a:p>
            <a:endParaRPr lang="en-SG"/>
          </a:p>
        </p:txBody>
      </p:sp>
      <p:sp>
        <p:nvSpPr>
          <p:cNvPr id="132" name="Rectangle 131">
            <a:extLst>
              <a:ext uri="{FF2B5EF4-FFF2-40B4-BE49-F238E27FC236}">
                <a16:creationId xmlns:a16="http://schemas.microsoft.com/office/drawing/2014/main" id="{0A779456-1E40-4AA9-BD30-8D14F5F2BF72}"/>
              </a:ext>
            </a:extLst>
          </p:cNvPr>
          <p:cNvSpPr>
            <a:spLocks noGrp="1"/>
          </p:cNvSpPr>
          <p:nvPr/>
        </p:nvSpPr>
        <p:spPr>
          <a:xfrm>
            <a:off x="8002746" y="3705225"/>
            <a:ext cx="57150" cy="19050"/>
          </a:xfrm>
          <a:prstGeom prst="rect">
            <a:avLst/>
          </a:prstGeom>
          <a:solidFill>
            <a:srgbClr val="125E93"/>
          </a:solidFill>
          <a:ln w="0">
            <a:noFill/>
          </a:ln>
        </p:spPr>
        <p:txBody>
          <a:bodyPr/>
          <a:lstStyle/>
          <a:p>
            <a:endParaRPr lang="en-SG"/>
          </a:p>
        </p:txBody>
      </p:sp>
      <p:sp>
        <p:nvSpPr>
          <p:cNvPr id="133" name="Rectangle 132">
            <a:extLst>
              <a:ext uri="{FF2B5EF4-FFF2-40B4-BE49-F238E27FC236}">
                <a16:creationId xmlns:a16="http://schemas.microsoft.com/office/drawing/2014/main" id="{6E488CA2-E12A-41CB-A891-70901EFB35B7}"/>
              </a:ext>
            </a:extLst>
          </p:cNvPr>
          <p:cNvSpPr>
            <a:spLocks noGrp="1"/>
          </p:cNvSpPr>
          <p:nvPr/>
        </p:nvSpPr>
        <p:spPr>
          <a:xfrm>
            <a:off x="8107521" y="3705225"/>
            <a:ext cx="57150" cy="19050"/>
          </a:xfrm>
          <a:prstGeom prst="rect">
            <a:avLst/>
          </a:prstGeom>
          <a:solidFill>
            <a:srgbClr val="125E93"/>
          </a:solidFill>
          <a:ln w="0">
            <a:noFill/>
          </a:ln>
        </p:spPr>
        <p:txBody>
          <a:bodyPr/>
          <a:lstStyle/>
          <a:p>
            <a:endParaRPr lang="en-SG"/>
          </a:p>
        </p:txBody>
      </p:sp>
      <p:sp>
        <p:nvSpPr>
          <p:cNvPr id="134" name="Rectangle 133">
            <a:extLst>
              <a:ext uri="{FF2B5EF4-FFF2-40B4-BE49-F238E27FC236}">
                <a16:creationId xmlns:a16="http://schemas.microsoft.com/office/drawing/2014/main" id="{029C3343-B071-4864-B718-8812B1726286}"/>
              </a:ext>
            </a:extLst>
          </p:cNvPr>
          <p:cNvSpPr>
            <a:spLocks noGrp="1"/>
          </p:cNvSpPr>
          <p:nvPr/>
        </p:nvSpPr>
        <p:spPr>
          <a:xfrm>
            <a:off x="8212296" y="3705225"/>
            <a:ext cx="57150" cy="19050"/>
          </a:xfrm>
          <a:prstGeom prst="rect">
            <a:avLst/>
          </a:prstGeom>
          <a:solidFill>
            <a:srgbClr val="125E93"/>
          </a:solidFill>
          <a:ln w="0">
            <a:noFill/>
          </a:ln>
        </p:spPr>
        <p:txBody>
          <a:bodyPr/>
          <a:lstStyle/>
          <a:p>
            <a:endParaRPr lang="en-SG"/>
          </a:p>
        </p:txBody>
      </p:sp>
      <p:sp>
        <p:nvSpPr>
          <p:cNvPr id="135" name="Rectangle 134">
            <a:extLst>
              <a:ext uri="{FF2B5EF4-FFF2-40B4-BE49-F238E27FC236}">
                <a16:creationId xmlns:a16="http://schemas.microsoft.com/office/drawing/2014/main" id="{2F40C2DB-9D8D-4194-8F77-744EB592CFAC}"/>
              </a:ext>
            </a:extLst>
          </p:cNvPr>
          <p:cNvSpPr>
            <a:spLocks noGrp="1"/>
          </p:cNvSpPr>
          <p:nvPr/>
        </p:nvSpPr>
        <p:spPr>
          <a:xfrm>
            <a:off x="8317071" y="3705225"/>
            <a:ext cx="57150" cy="19050"/>
          </a:xfrm>
          <a:prstGeom prst="rect">
            <a:avLst/>
          </a:prstGeom>
          <a:solidFill>
            <a:srgbClr val="125E93"/>
          </a:solidFill>
          <a:ln w="0">
            <a:noFill/>
          </a:ln>
        </p:spPr>
        <p:txBody>
          <a:bodyPr/>
          <a:lstStyle/>
          <a:p>
            <a:endParaRPr lang="en-SG"/>
          </a:p>
        </p:txBody>
      </p:sp>
      <p:sp>
        <p:nvSpPr>
          <p:cNvPr id="136" name="Rectangle 135">
            <a:extLst>
              <a:ext uri="{FF2B5EF4-FFF2-40B4-BE49-F238E27FC236}">
                <a16:creationId xmlns:a16="http://schemas.microsoft.com/office/drawing/2014/main" id="{0D22FC01-FE56-44A4-8190-6FBD31601F15}"/>
              </a:ext>
            </a:extLst>
          </p:cNvPr>
          <p:cNvSpPr>
            <a:spLocks noGrp="1"/>
          </p:cNvSpPr>
          <p:nvPr/>
        </p:nvSpPr>
        <p:spPr>
          <a:xfrm>
            <a:off x="8421846" y="3705225"/>
            <a:ext cx="57150" cy="19050"/>
          </a:xfrm>
          <a:prstGeom prst="rect">
            <a:avLst/>
          </a:prstGeom>
          <a:solidFill>
            <a:srgbClr val="125E93"/>
          </a:solidFill>
          <a:ln w="0">
            <a:noFill/>
          </a:ln>
        </p:spPr>
        <p:txBody>
          <a:bodyPr/>
          <a:lstStyle/>
          <a:p>
            <a:endParaRPr lang="en-SG"/>
          </a:p>
        </p:txBody>
      </p:sp>
      <p:sp>
        <p:nvSpPr>
          <p:cNvPr id="137" name="Rectangle 136">
            <a:extLst>
              <a:ext uri="{FF2B5EF4-FFF2-40B4-BE49-F238E27FC236}">
                <a16:creationId xmlns:a16="http://schemas.microsoft.com/office/drawing/2014/main" id="{19CDF2CF-B88F-4CED-AC22-C632DAA1CD38}"/>
              </a:ext>
            </a:extLst>
          </p:cNvPr>
          <p:cNvSpPr>
            <a:spLocks noGrp="1"/>
          </p:cNvSpPr>
          <p:nvPr/>
        </p:nvSpPr>
        <p:spPr>
          <a:xfrm>
            <a:off x="8526621" y="3705225"/>
            <a:ext cx="57150" cy="19050"/>
          </a:xfrm>
          <a:prstGeom prst="rect">
            <a:avLst/>
          </a:prstGeom>
          <a:solidFill>
            <a:srgbClr val="125E93"/>
          </a:solidFill>
          <a:ln w="0">
            <a:noFill/>
          </a:ln>
        </p:spPr>
        <p:txBody>
          <a:bodyPr/>
          <a:lstStyle/>
          <a:p>
            <a:endParaRPr lang="en-SG"/>
          </a:p>
        </p:txBody>
      </p:sp>
      <p:sp>
        <p:nvSpPr>
          <p:cNvPr id="138" name="Rectangle 137">
            <a:extLst>
              <a:ext uri="{FF2B5EF4-FFF2-40B4-BE49-F238E27FC236}">
                <a16:creationId xmlns:a16="http://schemas.microsoft.com/office/drawing/2014/main" id="{490ED25A-05AB-4C8D-B5AF-253C36515CC7}"/>
              </a:ext>
            </a:extLst>
          </p:cNvPr>
          <p:cNvSpPr>
            <a:spLocks noGrp="1"/>
          </p:cNvSpPr>
          <p:nvPr/>
        </p:nvSpPr>
        <p:spPr>
          <a:xfrm>
            <a:off x="8631396" y="3705225"/>
            <a:ext cx="57150" cy="19050"/>
          </a:xfrm>
          <a:prstGeom prst="rect">
            <a:avLst/>
          </a:prstGeom>
          <a:solidFill>
            <a:srgbClr val="125E93"/>
          </a:solidFill>
          <a:ln w="0">
            <a:noFill/>
          </a:ln>
        </p:spPr>
        <p:txBody>
          <a:bodyPr/>
          <a:lstStyle/>
          <a:p>
            <a:endParaRPr lang="en-SG"/>
          </a:p>
        </p:txBody>
      </p:sp>
      <p:sp>
        <p:nvSpPr>
          <p:cNvPr id="139" name="Rectangle 138">
            <a:extLst>
              <a:ext uri="{FF2B5EF4-FFF2-40B4-BE49-F238E27FC236}">
                <a16:creationId xmlns:a16="http://schemas.microsoft.com/office/drawing/2014/main" id="{3744BFE1-E850-4B3F-859B-A429F3BC0358}"/>
              </a:ext>
            </a:extLst>
          </p:cNvPr>
          <p:cNvSpPr>
            <a:spLocks noGrp="1"/>
          </p:cNvSpPr>
          <p:nvPr/>
        </p:nvSpPr>
        <p:spPr>
          <a:xfrm>
            <a:off x="8736171" y="3705225"/>
            <a:ext cx="57150" cy="19050"/>
          </a:xfrm>
          <a:prstGeom prst="rect">
            <a:avLst/>
          </a:prstGeom>
          <a:solidFill>
            <a:srgbClr val="125E93"/>
          </a:solidFill>
          <a:ln w="0">
            <a:noFill/>
          </a:ln>
        </p:spPr>
        <p:txBody>
          <a:bodyPr/>
          <a:lstStyle/>
          <a:p>
            <a:endParaRPr lang="en-SG"/>
          </a:p>
        </p:txBody>
      </p:sp>
      <p:sp>
        <p:nvSpPr>
          <p:cNvPr id="140" name="Rectangle 139">
            <a:extLst>
              <a:ext uri="{FF2B5EF4-FFF2-40B4-BE49-F238E27FC236}">
                <a16:creationId xmlns:a16="http://schemas.microsoft.com/office/drawing/2014/main" id="{CFB31FCC-3A70-4EB4-9C1B-763CACB5D88C}"/>
              </a:ext>
            </a:extLst>
          </p:cNvPr>
          <p:cNvSpPr>
            <a:spLocks noGrp="1"/>
          </p:cNvSpPr>
          <p:nvPr/>
        </p:nvSpPr>
        <p:spPr>
          <a:xfrm>
            <a:off x="8840946" y="3705225"/>
            <a:ext cx="57150" cy="19050"/>
          </a:xfrm>
          <a:prstGeom prst="rect">
            <a:avLst/>
          </a:prstGeom>
          <a:solidFill>
            <a:srgbClr val="125E93"/>
          </a:solidFill>
          <a:ln w="0">
            <a:noFill/>
          </a:ln>
        </p:spPr>
        <p:txBody>
          <a:bodyPr/>
          <a:lstStyle/>
          <a:p>
            <a:endParaRPr lang="en-SG"/>
          </a:p>
        </p:txBody>
      </p:sp>
      <p:sp>
        <p:nvSpPr>
          <p:cNvPr id="141" name="Rectangle 140">
            <a:extLst>
              <a:ext uri="{FF2B5EF4-FFF2-40B4-BE49-F238E27FC236}">
                <a16:creationId xmlns:a16="http://schemas.microsoft.com/office/drawing/2014/main" id="{75C8342F-71EE-42C8-9C8C-0FBF304ED608}"/>
              </a:ext>
            </a:extLst>
          </p:cNvPr>
          <p:cNvSpPr>
            <a:spLocks noGrp="1"/>
          </p:cNvSpPr>
          <p:nvPr/>
        </p:nvSpPr>
        <p:spPr>
          <a:xfrm>
            <a:off x="8945721" y="3705225"/>
            <a:ext cx="57150" cy="19050"/>
          </a:xfrm>
          <a:prstGeom prst="rect">
            <a:avLst/>
          </a:prstGeom>
          <a:solidFill>
            <a:srgbClr val="125E93"/>
          </a:solidFill>
          <a:ln w="0">
            <a:noFill/>
          </a:ln>
        </p:spPr>
        <p:txBody>
          <a:bodyPr/>
          <a:lstStyle/>
          <a:p>
            <a:endParaRPr lang="en-SG"/>
          </a:p>
        </p:txBody>
      </p:sp>
      <p:sp>
        <p:nvSpPr>
          <p:cNvPr id="142" name="2027 repetition E | date U&#10;263–788 MW nominal coho">
            <a:extLst>
              <a:ext uri="{FF2B5EF4-FFF2-40B4-BE49-F238E27FC236}">
                <a16:creationId xmlns:a16="http://schemas.microsoft.com/office/drawing/2014/main" id="{CA7E2065-A40D-403D-84AF-C89FADE1B0F3}"/>
              </a:ext>
            </a:extLst>
          </p:cNvPr>
          <p:cNvSpPr>
            <a:spLocks noGrp="1"/>
          </p:cNvSpPr>
          <p:nvPr/>
        </p:nvSpPr>
        <p:spPr>
          <a:xfrm>
            <a:off x="6534150" y="3790950"/>
            <a:ext cx="3295650" cy="314325"/>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2027 repetition E | date U</a:t>
            </a:r>
          </a:p>
          <a:p>
            <a:pPr>
              <a:buNone/>
              <a:defRPr sz="938" b="0">
                <a:solidFill>
                  <a:srgbClr val="125E93"/>
                </a:solidFill>
                <a:latin typeface="Calibri"/>
                <a:ea typeface="Calibri"/>
                <a:cs typeface="Calibri"/>
              </a:defRPr>
            </a:pPr>
            <a:r>
              <a:rPr sz="800" b="0">
                <a:solidFill>
                  <a:srgbClr val="125E93"/>
                </a:solidFill>
                <a:latin typeface="Calibri"/>
                <a:ea typeface="Calibri"/>
                <a:cs typeface="Calibri"/>
              </a:rPr>
              <a:t>263–788 MW nominal cohort sensitivity</a:t>
            </a:r>
          </a:p>
        </p:txBody>
      </p:sp>
      <p:pic>
        <p:nvPicPr>
          <p:cNvPr id="143" name="Graphic 142">
            <a:extLst>
              <a:ext uri="{FF2B5EF4-FFF2-40B4-BE49-F238E27FC236}">
                <a16:creationId xmlns:a16="http://schemas.microsoft.com/office/drawing/2014/main" id="{8081EF06-B9B2-4627-8CBB-B4FBFDB8D713}"/>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457200" y="4181475"/>
            <a:ext cx="247650" cy="185738"/>
          </a:xfrm>
          <a:prstGeom prst="rect">
            <a:avLst/>
          </a:prstGeom>
        </p:spPr>
      </p:pic>
      <p:sp>
        <p:nvSpPr>
          <p:cNvPr id="144" name="Ireland | I-SEM CRM&#10;DS3 → FASS">
            <a:extLst>
              <a:ext uri="{FF2B5EF4-FFF2-40B4-BE49-F238E27FC236}">
                <a16:creationId xmlns:a16="http://schemas.microsoft.com/office/drawing/2014/main" id="{7986564E-FD2A-4D00-AA29-B5216979768F}"/>
              </a:ext>
            </a:extLst>
          </p:cNvPr>
          <p:cNvSpPr>
            <a:spLocks noGrp="1"/>
          </p:cNvSpPr>
          <p:nvPr/>
        </p:nvSpPr>
        <p:spPr>
          <a:xfrm>
            <a:off x="819150" y="4143375"/>
            <a:ext cx="1381125" cy="381000"/>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IE | CRM up to 10y*</a:t>
            </a:r>
          </a:p>
          <a:p>
            <a:pPr>
              <a:spcBef>
                <a:spcPts val="0"/>
              </a:spcBef>
              <a:spcAft>
                <a:spcPts val="0"/>
              </a:spcAft>
              <a:defRPr sz="990" b="1">
                <a:solidFill>
                  <a:srgbClr val="07163E"/>
                </a:solidFill>
                <a:latin typeface="Calibri"/>
                <a:ea typeface="Calibri"/>
                <a:cs typeface="Calibri"/>
              </a:defRPr>
            </a:pPr>
            <a:r>
              <a:rPr sz="990" b="1">
                <a:solidFill>
                  <a:srgbClr val="07163E"/>
                </a:solidFill>
                <a:latin typeface="Calibri"/>
                <a:ea typeface="Calibri"/>
                <a:cs typeface="Calibri"/>
              </a:rPr>
              <a:t>DS3 → FASS services</a:t>
            </a:r>
          </a:p>
        </p:txBody>
      </p:sp>
      <p:sp>
        <p:nvSpPr>
          <p:cNvPr id="145" name="Rectangle 144">
            <a:extLst>
              <a:ext uri="{FF2B5EF4-FFF2-40B4-BE49-F238E27FC236}">
                <a16:creationId xmlns:a16="http://schemas.microsoft.com/office/drawing/2014/main" id="{C9602AF6-BE68-4982-B64C-8E307E3345BE}"/>
              </a:ext>
            </a:extLst>
          </p:cNvPr>
          <p:cNvSpPr>
            <a:spLocks noGrp="1"/>
          </p:cNvSpPr>
          <p:nvPr/>
        </p:nvSpPr>
        <p:spPr>
          <a:xfrm>
            <a:off x="2362200" y="4143375"/>
            <a:ext cx="9372600" cy="9525"/>
          </a:xfrm>
          <a:prstGeom prst="rect">
            <a:avLst/>
          </a:prstGeom>
          <a:solidFill>
            <a:srgbClr val="D2D7DB"/>
          </a:solidFill>
          <a:ln w="0">
            <a:noFill/>
          </a:ln>
        </p:spPr>
        <p:txBody>
          <a:bodyPr/>
          <a:lstStyle/>
          <a:p>
            <a:endParaRPr lang="en-SG"/>
          </a:p>
        </p:txBody>
      </p:sp>
      <p:sp>
        <p:nvSpPr>
          <p:cNvPr id="146" name="Rectangle 145">
            <a:extLst>
              <a:ext uri="{FF2B5EF4-FFF2-40B4-BE49-F238E27FC236}">
                <a16:creationId xmlns:a16="http://schemas.microsoft.com/office/drawing/2014/main" id="{76E1C064-B6FE-4CD5-A7CE-20E28C4455CE}"/>
              </a:ext>
            </a:extLst>
          </p:cNvPr>
          <p:cNvSpPr>
            <a:spLocks noGrp="1"/>
          </p:cNvSpPr>
          <p:nvPr/>
        </p:nvSpPr>
        <p:spPr>
          <a:xfrm>
            <a:off x="4531570" y="4105275"/>
            <a:ext cx="76200" cy="76200"/>
          </a:xfrm>
          <a:prstGeom prst="rect">
            <a:avLst/>
          </a:prstGeom>
          <a:solidFill>
            <a:srgbClr val="07163E"/>
          </a:solidFill>
          <a:ln w="12383">
            <a:solidFill>
              <a:srgbClr val="07163E"/>
            </a:solidFill>
          </a:ln>
        </p:spPr>
        <p:txBody>
          <a:bodyPr/>
          <a:lstStyle/>
          <a:p>
            <a:endParaRPr lang="en-SG"/>
          </a:p>
        </p:txBody>
      </p:sp>
      <p:sp>
        <p:nvSpPr>
          <p:cNvPr id="147" name="Mar 26: 3,862 MW all-tech&#10;Provisional; BESS subset">
            <a:extLst>
              <a:ext uri="{FF2B5EF4-FFF2-40B4-BE49-F238E27FC236}">
                <a16:creationId xmlns:a16="http://schemas.microsoft.com/office/drawing/2014/main" id="{FDF52D8F-10DA-4834-9D48-8FC75484A5ED}"/>
              </a:ext>
            </a:extLst>
          </p:cNvPr>
          <p:cNvSpPr>
            <a:spLocks noGrp="1"/>
          </p:cNvSpPr>
          <p:nvPr/>
        </p:nvSpPr>
        <p:spPr>
          <a:xfrm>
            <a:off x="2466975" y="4210050"/>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Mar 26: 3,862 MW all-tech</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Provisional; BESS subset U</a:t>
            </a:r>
          </a:p>
        </p:txBody>
      </p:sp>
      <p:sp>
        <p:nvSpPr>
          <p:cNvPr id="148" name="Rectangle 147">
            <a:extLst>
              <a:ext uri="{FF2B5EF4-FFF2-40B4-BE49-F238E27FC236}">
                <a16:creationId xmlns:a16="http://schemas.microsoft.com/office/drawing/2014/main" id="{79BF4FAE-F336-44EB-B45E-5967DEBE796A}"/>
              </a:ext>
            </a:extLst>
          </p:cNvPr>
          <p:cNvSpPr>
            <a:spLocks noGrp="1"/>
          </p:cNvSpPr>
          <p:nvPr/>
        </p:nvSpPr>
        <p:spPr>
          <a:xfrm>
            <a:off x="6456908" y="4133850"/>
            <a:ext cx="832389" cy="28575"/>
          </a:xfrm>
          <a:prstGeom prst="rect">
            <a:avLst/>
          </a:prstGeom>
          <a:solidFill>
            <a:srgbClr val="125E93"/>
          </a:solidFill>
          <a:ln w="0">
            <a:noFill/>
          </a:ln>
        </p:spPr>
        <p:txBody>
          <a:bodyPr/>
          <a:lstStyle/>
          <a:p>
            <a:endParaRPr lang="en-SG"/>
          </a:p>
        </p:txBody>
      </p:sp>
      <p:sp>
        <p:nvSpPr>
          <p:cNvPr id="149" name="25 Mar 27 T-4 / 24 Jun 27 T-1 O&#10;2030/31 and 2027/2">
            <a:extLst>
              <a:ext uri="{FF2B5EF4-FFF2-40B4-BE49-F238E27FC236}">
                <a16:creationId xmlns:a16="http://schemas.microsoft.com/office/drawing/2014/main" id="{0233C533-0966-4AD2-8650-4FFABE06C569}"/>
              </a:ext>
            </a:extLst>
          </p:cNvPr>
          <p:cNvSpPr>
            <a:spLocks noGrp="1"/>
          </p:cNvSpPr>
          <p:nvPr/>
        </p:nvSpPr>
        <p:spPr>
          <a:xfrm>
            <a:off x="6533108" y="4219575"/>
            <a:ext cx="378142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buNone/>
              <a:defRPr sz="1013" b="0">
                <a:solidFill>
                  <a:srgbClr val="07163E"/>
                </a:solidFill>
                <a:latin typeface="Calibri"/>
                <a:ea typeface="Calibri"/>
                <a:cs typeface="Calibri"/>
              </a:defRPr>
            </a:pPr>
            <a:r>
              <a:rPr sz="800" b="0">
                <a:solidFill>
                  <a:srgbClr val="07163E"/>
                </a:solidFill>
                <a:latin typeface="Calibri"/>
                <a:ea typeface="Calibri"/>
                <a:cs typeface="Calibri"/>
              </a:rPr>
              <a:t>25 Mar 27 T-4 / 24 Jun 27 T-1 O</a:t>
            </a:r>
          </a:p>
          <a:p>
            <a:pPr>
              <a:buNone/>
              <a:defRPr sz="1013" b="0">
                <a:solidFill>
                  <a:srgbClr val="07163E"/>
                </a:solidFill>
                <a:latin typeface="Calibri"/>
                <a:ea typeface="Calibri"/>
                <a:cs typeface="Calibri"/>
              </a:defRPr>
            </a:pPr>
            <a:r>
              <a:rPr sz="800" b="0">
                <a:solidFill>
                  <a:srgbClr val="07163E"/>
                </a:solidFill>
                <a:latin typeface="Calibri"/>
                <a:ea typeface="Calibri"/>
                <a:cs typeface="Calibri"/>
              </a:rPr>
              <a:t>2030/31 and 2027/28 delivery; BESS quota U</a:t>
            </a:r>
          </a:p>
        </p:txBody>
      </p:sp>
      <p:pic>
        <p:nvPicPr>
          <p:cNvPr id="150" name="Graphic 149">
            <a:extLst>
              <a:ext uri="{FF2B5EF4-FFF2-40B4-BE49-F238E27FC236}">
                <a16:creationId xmlns:a16="http://schemas.microsoft.com/office/drawing/2014/main" id="{5FBEC6C6-8CC6-4D42-8462-2D45041EFEAA}"/>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457200" y="4610100"/>
            <a:ext cx="247650" cy="185738"/>
          </a:xfrm>
          <a:prstGeom prst="rect">
            <a:avLst/>
          </a:prstGeom>
        </p:spPr>
      </p:pic>
      <p:sp>
        <p:nvSpPr>
          <p:cNvPr id="151" name="Netherlands&#10;FCR / GOPACS / ATR85">
            <a:extLst>
              <a:ext uri="{FF2B5EF4-FFF2-40B4-BE49-F238E27FC236}">
                <a16:creationId xmlns:a16="http://schemas.microsoft.com/office/drawing/2014/main" id="{BA3CBC09-E622-4C3C-966A-6628BB9758DD}"/>
              </a:ext>
            </a:extLst>
          </p:cNvPr>
          <p:cNvSpPr>
            <a:spLocks noGrp="1"/>
          </p:cNvSpPr>
          <p:nvPr/>
        </p:nvSpPr>
        <p:spPr>
          <a:xfrm>
            <a:off x="819150" y="4572000"/>
            <a:ext cx="1381125" cy="381000"/>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Netherlands</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FCR / GOPACS / ATR85</a:t>
            </a:r>
          </a:p>
        </p:txBody>
      </p:sp>
      <p:sp>
        <p:nvSpPr>
          <p:cNvPr id="152" name="Rectangle 151">
            <a:extLst>
              <a:ext uri="{FF2B5EF4-FFF2-40B4-BE49-F238E27FC236}">
                <a16:creationId xmlns:a16="http://schemas.microsoft.com/office/drawing/2014/main" id="{9E565C88-1818-4FBD-81B7-5334C3531F75}"/>
              </a:ext>
            </a:extLst>
          </p:cNvPr>
          <p:cNvSpPr>
            <a:spLocks noGrp="1"/>
          </p:cNvSpPr>
          <p:nvPr/>
        </p:nvSpPr>
        <p:spPr>
          <a:xfrm>
            <a:off x="2362200" y="4572000"/>
            <a:ext cx="9372600" cy="9525"/>
          </a:xfrm>
          <a:prstGeom prst="rect">
            <a:avLst/>
          </a:prstGeom>
          <a:solidFill>
            <a:srgbClr val="D2D7DB"/>
          </a:solidFill>
          <a:ln w="0">
            <a:noFill/>
          </a:ln>
        </p:spPr>
        <p:txBody>
          <a:bodyPr/>
          <a:lstStyle/>
          <a:p>
            <a:endParaRPr lang="en-SG"/>
          </a:p>
        </p:txBody>
      </p:sp>
      <p:sp>
        <p:nvSpPr>
          <p:cNvPr id="153" name="Rectangle 152">
            <a:extLst>
              <a:ext uri="{FF2B5EF4-FFF2-40B4-BE49-F238E27FC236}">
                <a16:creationId xmlns:a16="http://schemas.microsoft.com/office/drawing/2014/main" id="{5624086C-C993-49B7-9A7C-78307E44B564}"/>
              </a:ext>
            </a:extLst>
          </p:cNvPr>
          <p:cNvSpPr>
            <a:spLocks noGrp="1"/>
          </p:cNvSpPr>
          <p:nvPr/>
        </p:nvSpPr>
        <p:spPr>
          <a:xfrm>
            <a:off x="4412528" y="4562475"/>
            <a:ext cx="549997" cy="28575"/>
          </a:xfrm>
          <a:prstGeom prst="rect">
            <a:avLst/>
          </a:prstGeom>
          <a:solidFill>
            <a:srgbClr val="07163E"/>
          </a:solidFill>
          <a:ln w="0">
            <a:noFill/>
          </a:ln>
        </p:spPr>
        <p:txBody>
          <a:bodyPr/>
          <a:lstStyle/>
          <a:p>
            <a:endParaRPr lang="en-SG"/>
          </a:p>
        </p:txBody>
      </p:sp>
      <p:sp>
        <p:nvSpPr>
          <p:cNvPr id="154" name="2026: services / access&#10;No reconciled build-award ">
            <a:extLst>
              <a:ext uri="{FF2B5EF4-FFF2-40B4-BE49-F238E27FC236}">
                <a16:creationId xmlns:a16="http://schemas.microsoft.com/office/drawing/2014/main" id="{659F5F96-C270-41A5-ADE8-E846FD1AE9CE}"/>
              </a:ext>
            </a:extLst>
          </p:cNvPr>
          <p:cNvSpPr>
            <a:spLocks noGrp="1"/>
          </p:cNvSpPr>
          <p:nvPr/>
        </p:nvSpPr>
        <p:spPr>
          <a:xfrm>
            <a:off x="2466975" y="4638675"/>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2026: services / access</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No reconciled build-award pool</a:t>
            </a:r>
          </a:p>
        </p:txBody>
      </p:sp>
      <p:sp>
        <p:nvSpPr>
          <p:cNvPr id="155" name="Rectangle 154">
            <a:extLst>
              <a:ext uri="{FF2B5EF4-FFF2-40B4-BE49-F238E27FC236}">
                <a16:creationId xmlns:a16="http://schemas.microsoft.com/office/drawing/2014/main" id="{D751817A-DE32-4498-BED2-82822179AEF9}"/>
              </a:ext>
            </a:extLst>
          </p:cNvPr>
          <p:cNvSpPr>
            <a:spLocks noGrp="1"/>
          </p:cNvSpPr>
          <p:nvPr/>
        </p:nvSpPr>
        <p:spPr>
          <a:xfrm>
            <a:off x="5105400" y="4562475"/>
            <a:ext cx="6572250" cy="28575"/>
          </a:xfrm>
          <a:prstGeom prst="rect">
            <a:avLst/>
          </a:prstGeom>
          <a:solidFill>
            <a:srgbClr val="125E93"/>
          </a:solidFill>
          <a:ln w="0">
            <a:noFill/>
          </a:ln>
        </p:spPr>
        <p:txBody>
          <a:bodyPr/>
          <a:lstStyle/>
          <a:p>
            <a:endParaRPr lang="en-SG"/>
          </a:p>
        </p:txBody>
      </p:sp>
      <p:sp>
        <p:nvSpPr>
          <p:cNvPr id="156" name="Recurring qualified services and flexible network ">
            <a:extLst>
              <a:ext uri="{FF2B5EF4-FFF2-40B4-BE49-F238E27FC236}">
                <a16:creationId xmlns:a16="http://schemas.microsoft.com/office/drawing/2014/main" id="{F617473A-7806-4342-A928-C2D0641426A6}"/>
              </a:ext>
            </a:extLst>
          </p:cNvPr>
          <p:cNvSpPr>
            <a:spLocks noGrp="1"/>
          </p:cNvSpPr>
          <p:nvPr/>
        </p:nvSpPr>
        <p:spPr>
          <a:xfrm>
            <a:off x="5210175" y="4657725"/>
            <a:ext cx="6419850" cy="304800"/>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Recurring qualified services and flexible network rights; no new-build quota O</a:t>
            </a:r>
          </a:p>
        </p:txBody>
      </p:sp>
      <p:pic>
        <p:nvPicPr>
          <p:cNvPr id="157" name="Graphic 156">
            <a:extLst>
              <a:ext uri="{FF2B5EF4-FFF2-40B4-BE49-F238E27FC236}">
                <a16:creationId xmlns:a16="http://schemas.microsoft.com/office/drawing/2014/main" id="{B128DDE8-5EDE-43FE-B5C0-E81210DCC342}"/>
              </a:ext>
            </a:extLst>
          </p:cNvPr>
          <p:cNvPicPr>
            <a:picLocks noChangeAspect="1"/>
          </p:cNvPicPr>
          <p:nvPr/>
        </p:nvPicPr>
        <p:blipFill>
          <a:blip>
            <a:extLst>
              <a:ext uri="{96DAC541-7B7A-43D3-8B79-37D633B846F1}">
                <asvg:svgBlip xmlns:asvg="http://schemas.microsoft.com/office/drawing/2016/SVG/main" r:embed="rId9"/>
              </a:ext>
            </a:extLst>
          </a:blip>
          <a:stretch/>
        </p:blipFill>
        <p:spPr>
          <a:xfrm>
            <a:off x="457200" y="5038725"/>
            <a:ext cx="247650" cy="185738"/>
          </a:xfrm>
          <a:prstGeom prst="rect">
            <a:avLst/>
          </a:prstGeom>
        </p:spPr>
      </p:pic>
      <p:sp>
        <p:nvSpPr>
          <p:cNvPr id="158" name="Austria | APG&#10;FCR Cooperation">
            <a:extLst>
              <a:ext uri="{FF2B5EF4-FFF2-40B4-BE49-F238E27FC236}">
                <a16:creationId xmlns:a16="http://schemas.microsoft.com/office/drawing/2014/main" id="{FCDE7F55-6AC0-4367-88B5-DE0D429D278D}"/>
              </a:ext>
            </a:extLst>
          </p:cNvPr>
          <p:cNvSpPr>
            <a:spLocks noGrp="1"/>
          </p:cNvSpPr>
          <p:nvPr/>
        </p:nvSpPr>
        <p:spPr>
          <a:xfrm>
            <a:off x="819150" y="5000625"/>
            <a:ext cx="1381125" cy="381000"/>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Austria | APG</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FCR Cooperation</a:t>
            </a:r>
          </a:p>
        </p:txBody>
      </p:sp>
      <p:sp>
        <p:nvSpPr>
          <p:cNvPr id="159" name="Rectangle 158">
            <a:extLst>
              <a:ext uri="{FF2B5EF4-FFF2-40B4-BE49-F238E27FC236}">
                <a16:creationId xmlns:a16="http://schemas.microsoft.com/office/drawing/2014/main" id="{27E861F1-ED8C-49B6-9D68-4BE28A02C17C}"/>
              </a:ext>
            </a:extLst>
          </p:cNvPr>
          <p:cNvSpPr>
            <a:spLocks noGrp="1"/>
          </p:cNvSpPr>
          <p:nvPr/>
        </p:nvSpPr>
        <p:spPr>
          <a:xfrm>
            <a:off x="2362200" y="5000625"/>
            <a:ext cx="9372600" cy="9525"/>
          </a:xfrm>
          <a:prstGeom prst="rect">
            <a:avLst/>
          </a:prstGeom>
          <a:solidFill>
            <a:srgbClr val="D2D7DB"/>
          </a:solidFill>
          <a:ln w="0">
            <a:noFill/>
          </a:ln>
        </p:spPr>
        <p:txBody>
          <a:bodyPr/>
          <a:lstStyle/>
          <a:p>
            <a:endParaRPr lang="en-SG"/>
          </a:p>
        </p:txBody>
      </p:sp>
      <p:sp>
        <p:nvSpPr>
          <p:cNvPr id="160" name="Rectangle 159">
            <a:extLst>
              <a:ext uri="{FF2B5EF4-FFF2-40B4-BE49-F238E27FC236}">
                <a16:creationId xmlns:a16="http://schemas.microsoft.com/office/drawing/2014/main" id="{F80164AC-E85D-4436-ADEF-DC97DD635657}"/>
              </a:ext>
            </a:extLst>
          </p:cNvPr>
          <p:cNvSpPr>
            <a:spLocks noGrp="1"/>
          </p:cNvSpPr>
          <p:nvPr/>
        </p:nvSpPr>
        <p:spPr>
          <a:xfrm>
            <a:off x="4412528" y="4991100"/>
            <a:ext cx="549997" cy="28575"/>
          </a:xfrm>
          <a:prstGeom prst="rect">
            <a:avLst/>
          </a:prstGeom>
          <a:solidFill>
            <a:srgbClr val="07163E"/>
          </a:solidFill>
          <a:ln w="0">
            <a:noFill/>
          </a:ln>
        </p:spPr>
        <p:txBody>
          <a:bodyPr/>
          <a:lstStyle/>
          <a:p>
            <a:endParaRPr lang="en-SG"/>
          </a:p>
        </p:txBody>
      </p:sp>
      <p:sp>
        <p:nvSpPr>
          <p:cNvPr id="161" name="2026: reserve procurement&#10;No pure-BESS build total">
            <a:extLst>
              <a:ext uri="{FF2B5EF4-FFF2-40B4-BE49-F238E27FC236}">
                <a16:creationId xmlns:a16="http://schemas.microsoft.com/office/drawing/2014/main" id="{EDEE40F1-4AE2-4886-B84A-3A10B7028DC0}"/>
              </a:ext>
            </a:extLst>
          </p:cNvPr>
          <p:cNvSpPr>
            <a:spLocks noGrp="1"/>
          </p:cNvSpPr>
          <p:nvPr/>
        </p:nvSpPr>
        <p:spPr>
          <a:xfrm>
            <a:off x="2466975" y="5067300"/>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2026: reserve procurement</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No pure-BESS build total</a:t>
            </a:r>
          </a:p>
        </p:txBody>
      </p:sp>
      <p:sp>
        <p:nvSpPr>
          <p:cNvPr id="162" name="Rectangle 161">
            <a:extLst>
              <a:ext uri="{FF2B5EF4-FFF2-40B4-BE49-F238E27FC236}">
                <a16:creationId xmlns:a16="http://schemas.microsoft.com/office/drawing/2014/main" id="{09022361-67DD-4716-83F2-0FB858FF8755}"/>
              </a:ext>
            </a:extLst>
          </p:cNvPr>
          <p:cNvSpPr>
            <a:spLocks noGrp="1"/>
          </p:cNvSpPr>
          <p:nvPr/>
        </p:nvSpPr>
        <p:spPr>
          <a:xfrm>
            <a:off x="5105400" y="4991100"/>
            <a:ext cx="6572250" cy="28575"/>
          </a:xfrm>
          <a:prstGeom prst="rect">
            <a:avLst/>
          </a:prstGeom>
          <a:solidFill>
            <a:srgbClr val="125E93"/>
          </a:solidFill>
          <a:ln w="0">
            <a:noFill/>
          </a:ln>
        </p:spPr>
        <p:txBody>
          <a:bodyPr/>
          <a:lstStyle/>
          <a:p>
            <a:endParaRPr lang="en-SG"/>
          </a:p>
        </p:txBody>
      </p:sp>
      <p:sp>
        <p:nvSpPr>
          <p:cNvPr id="163" name="Recurring reserve qualification / tenders O; natio">
            <a:extLst>
              <a:ext uri="{FF2B5EF4-FFF2-40B4-BE49-F238E27FC236}">
                <a16:creationId xmlns:a16="http://schemas.microsoft.com/office/drawing/2014/main" id="{0851B67C-7079-4EFF-8FF6-6C00C9FBB3CD}"/>
              </a:ext>
            </a:extLst>
          </p:cNvPr>
          <p:cNvSpPr>
            <a:spLocks noGrp="1"/>
          </p:cNvSpPr>
          <p:nvPr/>
        </p:nvSpPr>
        <p:spPr>
          <a:xfrm>
            <a:off x="5210175" y="5086350"/>
            <a:ext cx="6419850" cy="304800"/>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Recurring reserve qualification / tenders O; national build round U</a:t>
            </a:r>
          </a:p>
        </p:txBody>
      </p:sp>
      <p:pic>
        <p:nvPicPr>
          <p:cNvPr id="164" name="Graphic 163">
            <a:extLst>
              <a:ext uri="{FF2B5EF4-FFF2-40B4-BE49-F238E27FC236}">
                <a16:creationId xmlns:a16="http://schemas.microsoft.com/office/drawing/2014/main" id="{61229015-E496-4058-A987-5586B46C581B}"/>
              </a:ext>
            </a:extLst>
          </p:cNvPr>
          <p:cNvPicPr>
            <a:picLocks noChangeAspect="1"/>
          </p:cNvPicPr>
          <p:nvPr/>
        </p:nvPicPr>
        <p:blipFill>
          <a:blip>
            <a:extLst>
              <a:ext uri="{96DAC541-7B7A-43D3-8B79-37D633B846F1}">
                <asvg:svgBlip xmlns:asvg="http://schemas.microsoft.com/office/drawing/2016/SVG/main" r:embed="rId10"/>
              </a:ext>
            </a:extLst>
          </a:blip>
          <a:stretch/>
        </p:blipFill>
        <p:spPr>
          <a:xfrm>
            <a:off x="457200" y="5467350"/>
            <a:ext cx="247650" cy="185738"/>
          </a:xfrm>
          <a:prstGeom prst="rect">
            <a:avLst/>
          </a:prstGeom>
        </p:spPr>
      </p:pic>
      <p:sp>
        <p:nvSpPr>
          <p:cNvPr id="165" name="Switzerland&#10;Swissgrid SDL tenders">
            <a:extLst>
              <a:ext uri="{FF2B5EF4-FFF2-40B4-BE49-F238E27FC236}">
                <a16:creationId xmlns:a16="http://schemas.microsoft.com/office/drawing/2014/main" id="{1AEE6629-217A-4973-8617-7F8343B90A85}"/>
              </a:ext>
            </a:extLst>
          </p:cNvPr>
          <p:cNvSpPr>
            <a:spLocks noGrp="1"/>
          </p:cNvSpPr>
          <p:nvPr/>
        </p:nvSpPr>
        <p:spPr>
          <a:xfrm>
            <a:off x="819150" y="5429250"/>
            <a:ext cx="1381125" cy="381000"/>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Switzerland</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Swissgrid SDL tenders</a:t>
            </a:r>
          </a:p>
        </p:txBody>
      </p:sp>
      <p:sp>
        <p:nvSpPr>
          <p:cNvPr id="166" name="Rectangle 165">
            <a:extLst>
              <a:ext uri="{FF2B5EF4-FFF2-40B4-BE49-F238E27FC236}">
                <a16:creationId xmlns:a16="http://schemas.microsoft.com/office/drawing/2014/main" id="{01FBD863-D496-45A0-B585-53B741EF6D75}"/>
              </a:ext>
            </a:extLst>
          </p:cNvPr>
          <p:cNvSpPr>
            <a:spLocks noGrp="1"/>
          </p:cNvSpPr>
          <p:nvPr/>
        </p:nvSpPr>
        <p:spPr>
          <a:xfrm>
            <a:off x="2362200" y="5429250"/>
            <a:ext cx="9372600" cy="9525"/>
          </a:xfrm>
          <a:prstGeom prst="rect">
            <a:avLst/>
          </a:prstGeom>
          <a:solidFill>
            <a:srgbClr val="D2D7DB"/>
          </a:solidFill>
          <a:ln w="0">
            <a:noFill/>
          </a:ln>
        </p:spPr>
        <p:txBody>
          <a:bodyPr/>
          <a:lstStyle/>
          <a:p>
            <a:endParaRPr lang="en-SG"/>
          </a:p>
        </p:txBody>
      </p:sp>
      <p:sp>
        <p:nvSpPr>
          <p:cNvPr id="167" name="Rectangle 166">
            <a:extLst>
              <a:ext uri="{FF2B5EF4-FFF2-40B4-BE49-F238E27FC236}">
                <a16:creationId xmlns:a16="http://schemas.microsoft.com/office/drawing/2014/main" id="{CDAA78CF-C4D4-4298-AA87-3E449CA99381}"/>
              </a:ext>
            </a:extLst>
          </p:cNvPr>
          <p:cNvSpPr>
            <a:spLocks noGrp="1"/>
          </p:cNvSpPr>
          <p:nvPr/>
        </p:nvSpPr>
        <p:spPr>
          <a:xfrm>
            <a:off x="4412528" y="5419725"/>
            <a:ext cx="549997" cy="28575"/>
          </a:xfrm>
          <a:prstGeom prst="rect">
            <a:avLst/>
          </a:prstGeom>
          <a:solidFill>
            <a:srgbClr val="07163E"/>
          </a:solidFill>
          <a:ln w="0">
            <a:noFill/>
          </a:ln>
        </p:spPr>
        <p:txBody>
          <a:bodyPr/>
          <a:lstStyle/>
          <a:p>
            <a:endParaRPr lang="en-SG"/>
          </a:p>
        </p:txBody>
      </p:sp>
      <p:sp>
        <p:nvSpPr>
          <p:cNvPr id="168" name="2026: reserve procurement&#10;No pure-BESS build total">
            <a:extLst>
              <a:ext uri="{FF2B5EF4-FFF2-40B4-BE49-F238E27FC236}">
                <a16:creationId xmlns:a16="http://schemas.microsoft.com/office/drawing/2014/main" id="{2CE8D4DB-15D8-4774-BC72-1886E1E215A7}"/>
              </a:ext>
            </a:extLst>
          </p:cNvPr>
          <p:cNvSpPr>
            <a:spLocks noGrp="1"/>
          </p:cNvSpPr>
          <p:nvPr/>
        </p:nvSpPr>
        <p:spPr>
          <a:xfrm>
            <a:off x="2466975" y="5495925"/>
            <a:ext cx="2466975" cy="3143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2026: reserve procurement</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No pure-BESS build total</a:t>
            </a:r>
          </a:p>
        </p:txBody>
      </p:sp>
      <p:sp>
        <p:nvSpPr>
          <p:cNvPr id="169" name="Rectangle 168">
            <a:extLst>
              <a:ext uri="{FF2B5EF4-FFF2-40B4-BE49-F238E27FC236}">
                <a16:creationId xmlns:a16="http://schemas.microsoft.com/office/drawing/2014/main" id="{EBFC66F4-8BC1-4155-8F3E-37CA1177FED3}"/>
              </a:ext>
            </a:extLst>
          </p:cNvPr>
          <p:cNvSpPr>
            <a:spLocks noGrp="1"/>
          </p:cNvSpPr>
          <p:nvPr/>
        </p:nvSpPr>
        <p:spPr>
          <a:xfrm>
            <a:off x="5105400" y="5419725"/>
            <a:ext cx="6572250" cy="28575"/>
          </a:xfrm>
          <a:prstGeom prst="rect">
            <a:avLst/>
          </a:prstGeom>
          <a:solidFill>
            <a:srgbClr val="125E93"/>
          </a:solidFill>
          <a:ln w="0">
            <a:noFill/>
          </a:ln>
        </p:spPr>
        <p:txBody>
          <a:bodyPr/>
          <a:lstStyle/>
          <a:p>
            <a:endParaRPr lang="en-SG"/>
          </a:p>
        </p:txBody>
      </p:sp>
      <p:sp>
        <p:nvSpPr>
          <p:cNvPr id="170" name="Recurring ancillary-service access O; no blanket c">
            <a:extLst>
              <a:ext uri="{FF2B5EF4-FFF2-40B4-BE49-F238E27FC236}">
                <a16:creationId xmlns:a16="http://schemas.microsoft.com/office/drawing/2014/main" id="{E241193F-A3AB-4644-99C7-4499CEC9E7FE}"/>
              </a:ext>
            </a:extLst>
          </p:cNvPr>
          <p:cNvSpPr>
            <a:spLocks noGrp="1"/>
          </p:cNvSpPr>
          <p:nvPr/>
        </p:nvSpPr>
        <p:spPr>
          <a:xfrm>
            <a:off x="5210175" y="5514975"/>
            <a:ext cx="6419850" cy="304800"/>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Recurring ancillary-service access O; no blanket construction subsidy</a:t>
            </a:r>
          </a:p>
        </p:txBody>
      </p:sp>
      <p:sp>
        <p:nvSpPr>
          <p:cNvPr id="171" name="Rectangle 170">
            <a:extLst>
              <a:ext uri="{FF2B5EF4-FFF2-40B4-BE49-F238E27FC236}">
                <a16:creationId xmlns:a16="http://schemas.microsoft.com/office/drawing/2014/main" id="{1B48CD53-5851-4BF8-9CC5-2976C17EABAC}"/>
              </a:ext>
            </a:extLst>
          </p:cNvPr>
          <p:cNvSpPr>
            <a:spLocks noGrp="1"/>
          </p:cNvSpPr>
          <p:nvPr/>
        </p:nvSpPr>
        <p:spPr>
          <a:xfrm>
            <a:off x="466725" y="6076950"/>
            <a:ext cx="76200" cy="76200"/>
          </a:xfrm>
          <a:prstGeom prst="rect">
            <a:avLst/>
          </a:prstGeom>
          <a:solidFill>
            <a:srgbClr val="07163E"/>
          </a:solidFill>
          <a:ln w="12383">
            <a:solidFill>
              <a:srgbClr val="07163E"/>
            </a:solidFill>
          </a:ln>
        </p:spPr>
        <p:txBody>
          <a:bodyPr/>
          <a:lstStyle/>
          <a:p>
            <a:endParaRPr lang="en-SG"/>
          </a:p>
        </p:txBody>
      </p:sp>
      <p:sp>
        <p:nvSpPr>
          <p:cNvPr id="172" name="O | published date / target">
            <a:extLst>
              <a:ext uri="{FF2B5EF4-FFF2-40B4-BE49-F238E27FC236}">
                <a16:creationId xmlns:a16="http://schemas.microsoft.com/office/drawing/2014/main" id="{8014032E-299B-49C4-84DD-3DD033C06FB8}"/>
              </a:ext>
            </a:extLst>
          </p:cNvPr>
          <p:cNvSpPr>
            <a:spLocks noGrp="1"/>
          </p:cNvSpPr>
          <p:nvPr/>
        </p:nvSpPr>
        <p:spPr>
          <a:xfrm>
            <a:off x="619125" y="6048375"/>
            <a:ext cx="2238375"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a:solidFill>
                  <a:srgbClr val="07163E"/>
                </a:solidFill>
                <a:latin typeface="Calibri"/>
                <a:ea typeface="Calibri"/>
                <a:cs typeface="Calibri"/>
              </a:rPr>
              <a:t>O | published date / target</a:t>
            </a:r>
          </a:p>
        </p:txBody>
      </p:sp>
      <p:sp>
        <p:nvSpPr>
          <p:cNvPr id="173" name="Rectangle 172">
            <a:extLst>
              <a:ext uri="{FF2B5EF4-FFF2-40B4-BE49-F238E27FC236}">
                <a16:creationId xmlns:a16="http://schemas.microsoft.com/office/drawing/2014/main" id="{7CA10EF5-3E7D-479B-A6E3-6FEEE714D129}"/>
              </a:ext>
            </a:extLst>
          </p:cNvPr>
          <p:cNvSpPr>
            <a:spLocks noGrp="1"/>
          </p:cNvSpPr>
          <p:nvPr/>
        </p:nvSpPr>
        <p:spPr>
          <a:xfrm>
            <a:off x="2654982" y="6076950"/>
            <a:ext cx="76200" cy="76200"/>
          </a:xfrm>
          <a:prstGeom prst="rect">
            <a:avLst/>
          </a:prstGeom>
          <a:solidFill>
            <a:srgbClr val="FFFFFF"/>
          </a:solidFill>
          <a:ln w="12383">
            <a:solidFill>
              <a:srgbClr val="07163E"/>
            </a:solidFill>
          </a:ln>
        </p:spPr>
        <p:txBody>
          <a:bodyPr/>
          <a:lstStyle/>
          <a:p>
            <a:endParaRPr lang="en-SG"/>
          </a:p>
        </p:txBody>
      </p:sp>
      <p:sp>
        <p:nvSpPr>
          <p:cNvPr id="174" name="E | expected / analyst timing">
            <a:extLst>
              <a:ext uri="{FF2B5EF4-FFF2-40B4-BE49-F238E27FC236}">
                <a16:creationId xmlns:a16="http://schemas.microsoft.com/office/drawing/2014/main" id="{BBEA02D5-964B-4CE1-B0DD-1A85365338EE}"/>
              </a:ext>
            </a:extLst>
          </p:cNvPr>
          <p:cNvSpPr>
            <a:spLocks noGrp="1"/>
          </p:cNvSpPr>
          <p:nvPr/>
        </p:nvSpPr>
        <p:spPr>
          <a:xfrm>
            <a:off x="2804959" y="6048375"/>
            <a:ext cx="2305050"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dirty="0">
                <a:solidFill>
                  <a:srgbClr val="07163E"/>
                </a:solidFill>
                <a:latin typeface="Calibri"/>
                <a:ea typeface="Calibri"/>
                <a:cs typeface="Calibri"/>
              </a:rPr>
              <a:t>E | expected / analyst timing</a:t>
            </a:r>
          </a:p>
        </p:txBody>
      </p:sp>
      <p:sp>
        <p:nvSpPr>
          <p:cNvPr id="175" name="Rectangle 174">
            <a:extLst>
              <a:ext uri="{FF2B5EF4-FFF2-40B4-BE49-F238E27FC236}">
                <a16:creationId xmlns:a16="http://schemas.microsoft.com/office/drawing/2014/main" id="{EF37CD82-2495-4757-874B-25DBE3748EE0}"/>
              </a:ext>
            </a:extLst>
          </p:cNvPr>
          <p:cNvSpPr>
            <a:spLocks noGrp="1"/>
          </p:cNvSpPr>
          <p:nvPr/>
        </p:nvSpPr>
        <p:spPr>
          <a:xfrm>
            <a:off x="4708763" y="6105525"/>
            <a:ext cx="57150" cy="19050"/>
          </a:xfrm>
          <a:prstGeom prst="rect">
            <a:avLst/>
          </a:prstGeom>
          <a:solidFill>
            <a:srgbClr val="125E93"/>
          </a:solidFill>
          <a:ln w="0">
            <a:noFill/>
          </a:ln>
        </p:spPr>
        <p:txBody>
          <a:bodyPr/>
          <a:lstStyle/>
          <a:p>
            <a:endParaRPr lang="en-SG"/>
          </a:p>
        </p:txBody>
      </p:sp>
      <p:sp>
        <p:nvSpPr>
          <p:cNvPr id="176" name="Rectangle 175">
            <a:extLst>
              <a:ext uri="{FF2B5EF4-FFF2-40B4-BE49-F238E27FC236}">
                <a16:creationId xmlns:a16="http://schemas.microsoft.com/office/drawing/2014/main" id="{AB4883FB-3908-4FF0-9D06-B9A5BB12F458}"/>
              </a:ext>
            </a:extLst>
          </p:cNvPr>
          <p:cNvSpPr>
            <a:spLocks noGrp="1"/>
          </p:cNvSpPr>
          <p:nvPr/>
        </p:nvSpPr>
        <p:spPr>
          <a:xfrm>
            <a:off x="4813538" y="6105525"/>
            <a:ext cx="57150" cy="19050"/>
          </a:xfrm>
          <a:prstGeom prst="rect">
            <a:avLst/>
          </a:prstGeom>
          <a:solidFill>
            <a:srgbClr val="125E93"/>
          </a:solidFill>
          <a:ln w="0">
            <a:noFill/>
          </a:ln>
        </p:spPr>
        <p:txBody>
          <a:bodyPr/>
          <a:lstStyle/>
          <a:p>
            <a:endParaRPr lang="en-SG"/>
          </a:p>
        </p:txBody>
      </p:sp>
      <p:sp>
        <p:nvSpPr>
          <p:cNvPr id="177" name="Rectangle 176">
            <a:extLst>
              <a:ext uri="{FF2B5EF4-FFF2-40B4-BE49-F238E27FC236}">
                <a16:creationId xmlns:a16="http://schemas.microsoft.com/office/drawing/2014/main" id="{6B7A8566-9892-44AB-8F18-D3BE802F5AFF}"/>
              </a:ext>
            </a:extLst>
          </p:cNvPr>
          <p:cNvSpPr>
            <a:spLocks noGrp="1"/>
          </p:cNvSpPr>
          <p:nvPr/>
        </p:nvSpPr>
        <p:spPr>
          <a:xfrm>
            <a:off x="4918313" y="6105525"/>
            <a:ext cx="57150" cy="19050"/>
          </a:xfrm>
          <a:prstGeom prst="rect">
            <a:avLst/>
          </a:prstGeom>
          <a:solidFill>
            <a:srgbClr val="125E93"/>
          </a:solidFill>
          <a:ln w="0">
            <a:noFill/>
          </a:ln>
        </p:spPr>
        <p:txBody>
          <a:bodyPr/>
          <a:lstStyle/>
          <a:p>
            <a:endParaRPr lang="en-SG"/>
          </a:p>
        </p:txBody>
      </p:sp>
      <p:sp>
        <p:nvSpPr>
          <p:cNvPr id="178" name="Uncertain timing range">
            <a:extLst>
              <a:ext uri="{FF2B5EF4-FFF2-40B4-BE49-F238E27FC236}">
                <a16:creationId xmlns:a16="http://schemas.microsoft.com/office/drawing/2014/main" id="{04B94BD0-5239-484B-98F1-CF2BFB1F3A50}"/>
              </a:ext>
            </a:extLst>
          </p:cNvPr>
          <p:cNvSpPr>
            <a:spLocks noGrp="1"/>
          </p:cNvSpPr>
          <p:nvPr/>
        </p:nvSpPr>
        <p:spPr>
          <a:xfrm>
            <a:off x="5057468" y="6048375"/>
            <a:ext cx="2000250"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a:solidFill>
                  <a:srgbClr val="07163E"/>
                </a:solidFill>
                <a:latin typeface="Calibri"/>
                <a:ea typeface="Calibri"/>
                <a:cs typeface="Calibri"/>
              </a:rPr>
              <a:t>Uncertain timing range</a:t>
            </a:r>
          </a:p>
        </p:txBody>
      </p:sp>
      <p:sp>
        <p:nvSpPr>
          <p:cNvPr id="179" name="U | no verified date / allocation">
            <a:extLst>
              <a:ext uri="{FF2B5EF4-FFF2-40B4-BE49-F238E27FC236}">
                <a16:creationId xmlns:a16="http://schemas.microsoft.com/office/drawing/2014/main" id="{E8B7C36A-4E29-4E34-B597-775D08EC1CBA}"/>
              </a:ext>
            </a:extLst>
          </p:cNvPr>
          <p:cNvSpPr>
            <a:spLocks noGrp="1"/>
          </p:cNvSpPr>
          <p:nvPr/>
        </p:nvSpPr>
        <p:spPr>
          <a:xfrm>
            <a:off x="7005177" y="6048375"/>
            <a:ext cx="3362325" cy="200025"/>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938" b="0" dirty="0">
                <a:solidFill>
                  <a:srgbClr val="464646"/>
                </a:solidFill>
                <a:latin typeface="Calibri"/>
                <a:ea typeface="Calibri"/>
                <a:cs typeface="Calibri"/>
              </a:rPr>
              <a:t>U | no verified date / allocation</a:t>
            </a:r>
          </a:p>
        </p:txBody>
      </p:sp>
      <p:sp>
        <p:nvSpPr>
          <p:cNvPr id="180" name="*DE volumes are system-wide and adjustable. 2026 p">
            <a:extLst>
              <a:ext uri="{FF2B5EF4-FFF2-40B4-BE49-F238E27FC236}">
                <a16:creationId xmlns:a16="http://schemas.microsoft.com/office/drawing/2014/main" id="{8231D3BA-260A-4D68-B5DC-5C8FE00439CF}"/>
              </a:ext>
            </a:extLst>
          </p:cNvPr>
          <p:cNvSpPr>
            <a:spLocks noGrp="1"/>
          </p:cNvSpPr>
          <p:nvPr/>
        </p:nvSpPr>
        <p:spPr>
          <a:xfrm>
            <a:off x="457200" y="6267450"/>
            <a:ext cx="11277600" cy="180975"/>
          </a:xfrm>
          <a:prstGeom prst="rect">
            <a:avLst/>
          </a:prstGeom>
          <a:noFill/>
          <a:ln w="0">
            <a:noFill/>
          </a:ln>
        </p:spPr>
        <p:txBody>
          <a:bodyPr wrap="square" lIns="0" tIns="0" rIns="0" bIns="0" anchor="t">
            <a:noAutofit/>
          </a:bodyPr>
          <a:lstStyle>
            <a:defPPr>
              <a:defRPr sz="907" b="0">
                <a:solidFill>
                  <a:srgbClr val="464646"/>
                </a:solidFill>
                <a:latin typeface="Calibri"/>
                <a:ea typeface="Calibri"/>
                <a:cs typeface="Calibri"/>
              </a:defRPr>
            </a:defPPr>
            <a:lvl1pPr>
              <a:buNone/>
              <a:defRPr sz="900" b="0">
                <a:solidFill>
                  <a:srgbClr val="464646"/>
                </a:solidFill>
                <a:latin typeface="Calibri"/>
                <a:ea typeface="Calibri"/>
                <a:cs typeface="Calibri"/>
              </a:defRPr>
            </a:lvl1pPr>
            <a:lvl2pPr>
              <a:buNone/>
              <a:defRPr sz="900" b="0">
                <a:solidFill>
                  <a:srgbClr val="464646"/>
                </a:solidFill>
                <a:latin typeface="Calibri"/>
                <a:ea typeface="Calibri"/>
                <a:cs typeface="Calibri"/>
              </a:defRPr>
            </a:lvl2pPr>
            <a:lvl3pPr>
              <a:buNone/>
              <a:defRPr sz="900" b="0">
                <a:solidFill>
                  <a:srgbClr val="464646"/>
                </a:solidFill>
                <a:latin typeface="Calibri"/>
                <a:ea typeface="Calibri"/>
                <a:cs typeface="Calibri"/>
              </a:defRPr>
            </a:lvl3pPr>
            <a:lvl4pPr>
              <a:buNone/>
              <a:defRPr sz="900" b="0">
                <a:solidFill>
                  <a:srgbClr val="464646"/>
                </a:solidFill>
                <a:latin typeface="Calibri"/>
                <a:ea typeface="Calibri"/>
                <a:cs typeface="Calibri"/>
              </a:defRPr>
            </a:lvl4pPr>
            <a:lvl5pPr>
              <a:buNone/>
              <a:defRPr sz="900" b="0">
                <a:solidFill>
                  <a:srgbClr val="464646"/>
                </a:solidFill>
                <a:latin typeface="Calibri"/>
                <a:ea typeface="Calibri"/>
                <a:cs typeface="Calibri"/>
              </a:defRPr>
            </a:lvl5pPr>
            <a:lvl6pPr>
              <a:buNone/>
              <a:defRPr sz="900" b="0">
                <a:solidFill>
                  <a:srgbClr val="464646"/>
                </a:solidFill>
                <a:latin typeface="Calibri"/>
                <a:ea typeface="Calibri"/>
                <a:cs typeface="Calibri"/>
              </a:defRPr>
            </a:lvl6pPr>
            <a:lvl7pPr>
              <a:buNone/>
              <a:defRPr sz="900" b="0">
                <a:solidFill>
                  <a:srgbClr val="464646"/>
                </a:solidFill>
                <a:latin typeface="Calibri"/>
                <a:ea typeface="Calibri"/>
                <a:cs typeface="Calibri"/>
              </a:defRPr>
            </a:lvl7pPr>
            <a:lvl8pPr>
              <a:buNone/>
              <a:defRPr sz="900" b="0">
                <a:solidFill>
                  <a:srgbClr val="464646"/>
                </a:solidFill>
                <a:latin typeface="Calibri"/>
                <a:ea typeface="Calibri"/>
                <a:cs typeface="Calibri"/>
              </a:defRPr>
            </a:lvl8pPr>
            <a:lvl9pPr>
              <a:buNone/>
              <a:defRPr sz="900" b="0">
                <a:solidFill>
                  <a:srgbClr val="464646"/>
                </a:solidFill>
                <a:latin typeface="Calibri"/>
                <a:ea typeface="Calibri"/>
                <a:cs typeface="Calibri"/>
              </a:defRPr>
            </a:lvl9pPr>
          </a:lstStyle>
          <a:p>
            <a:pPr>
              <a:buNone/>
              <a:defRPr sz="907" b="0">
                <a:solidFill>
                  <a:srgbClr val="464646"/>
                </a:solidFill>
                <a:latin typeface="Calibri"/>
                <a:ea typeface="Calibri"/>
                <a:cs typeface="Calibri"/>
              </a:defRPr>
            </a:pPr>
            <a:r>
              <a:rPr sz="907" b="0" dirty="0">
                <a:solidFill>
                  <a:srgbClr val="464646"/>
                </a:solidFill>
                <a:latin typeface="Calibri"/>
                <a:ea typeface="Calibri"/>
                <a:cs typeface="Calibri"/>
              </a:rPr>
              <a:t>*Tenors depend on eligibility / investment. LDES: 25y standard, minimum 20y, extensions possible. DE2026: 10h at 80% and re</a:t>
            </a:r>
            <a:r>
              <a:rPr lang="en-SG" sz="907" b="0" dirty="0">
                <a:solidFill>
                  <a:srgbClr val="464646"/>
                </a:solidFill>
                <a:latin typeface="Calibri"/>
                <a:ea typeface="Calibri"/>
                <a:cs typeface="Calibri"/>
              </a:rPr>
              <a:t>store</a:t>
            </a:r>
            <a:r>
              <a:rPr sz="907" b="0" dirty="0">
                <a:solidFill>
                  <a:srgbClr val="464646"/>
                </a:solidFill>
                <a:latin typeface="Calibri"/>
                <a:ea typeface="Calibri"/>
                <a:cs typeface="Calibri"/>
              </a:rPr>
              <a:t> within 3h.</a:t>
            </a:r>
          </a:p>
        </p:txBody>
      </p:sp>
      <p:pic>
        <p:nvPicPr>
          <p:cNvPr id="182" name="Graphic 181">
            <a:extLst>
              <a:ext uri="{FF2B5EF4-FFF2-40B4-BE49-F238E27FC236}">
                <a16:creationId xmlns:a16="http://schemas.microsoft.com/office/drawing/2014/main" id="{678F62E2-F803-439D-87B0-493C2F6235AF}"/>
              </a:ext>
            </a:extLst>
          </p:cNvPr>
          <p:cNvPicPr>
            <a:picLocks noChangeAspect="1"/>
          </p:cNvPicPr>
          <p:nvPr/>
        </p:nvPicPr>
        <p:blipFill>
          <a:blip>
            <a:extLst>
              <a:ext uri="{96DAC541-7B7A-43D3-8B79-37D633B846F1}">
                <asvg:svgBlip xmlns:asvg="http://schemas.microsoft.com/office/drawing/2016/SVG/main" r:embed="rId11"/>
              </a:ext>
            </a:extLst>
          </a:blip>
          <a:stretch/>
        </p:blipFill>
        <p:spPr>
          <a:xfrm>
            <a:off x="10210800" y="781050"/>
            <a:ext cx="1524000" cy="971550"/>
          </a:xfrm>
          <a:prstGeom prst="rect">
            <a:avLst/>
          </a:prstGeom>
        </p:spPr>
      </p:pic>
      <p:sp>
        <p:nvSpPr>
          <p:cNvPr id="183" name="Rectangle 182">
            <a:extLst>
              <a:ext uri="{FF2B5EF4-FFF2-40B4-BE49-F238E27FC236}">
                <a16:creationId xmlns:a16="http://schemas.microsoft.com/office/drawing/2014/main" id="{10A20543-9EEF-FC9F-3FF5-530938D70F94}"/>
              </a:ext>
            </a:extLst>
          </p:cNvPr>
          <p:cNvSpPr/>
          <p:nvPr/>
        </p:nvSpPr>
        <p:spPr>
          <a:xfrm>
            <a:off x="406400" y="2371725"/>
            <a:ext cx="1520478" cy="2076450"/>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5" name="Rectangle 184">
            <a:extLst>
              <a:ext uri="{FF2B5EF4-FFF2-40B4-BE49-F238E27FC236}">
                <a16:creationId xmlns:a16="http://schemas.microsoft.com/office/drawing/2014/main" id="{911F01F1-43BF-263A-782E-EA5FDD859020}"/>
              </a:ext>
            </a:extLst>
          </p:cNvPr>
          <p:cNvSpPr/>
          <p:nvPr/>
        </p:nvSpPr>
        <p:spPr>
          <a:xfrm>
            <a:off x="9835400" y="5984345"/>
            <a:ext cx="412414" cy="245005"/>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9" name="U | no verified date / allocation">
            <a:extLst>
              <a:ext uri="{FF2B5EF4-FFF2-40B4-BE49-F238E27FC236}">
                <a16:creationId xmlns:a16="http://schemas.microsoft.com/office/drawing/2014/main" id="{251187AE-3746-9313-E502-FF1D14587B75}"/>
              </a:ext>
            </a:extLst>
          </p:cNvPr>
          <p:cNvSpPr>
            <a:spLocks noGrp="1"/>
          </p:cNvSpPr>
          <p:nvPr/>
        </p:nvSpPr>
        <p:spPr>
          <a:xfrm>
            <a:off x="10314963" y="6053137"/>
            <a:ext cx="1560943" cy="161925"/>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lang="en-SG" sz="938" b="0" dirty="0">
                <a:solidFill>
                  <a:srgbClr val="464646"/>
                </a:solidFill>
                <a:latin typeface="Calibri"/>
                <a:ea typeface="Calibri"/>
                <a:cs typeface="Calibri"/>
              </a:rPr>
              <a:t>L</a:t>
            </a:r>
            <a:r>
              <a:rPr lang="en-US" altLang="zh-CN" sz="938" b="0" dirty="0" err="1">
                <a:solidFill>
                  <a:srgbClr val="464646"/>
                </a:solidFill>
                <a:latin typeface="Calibri"/>
                <a:ea typeface="Calibri"/>
                <a:cs typeface="Calibri"/>
              </a:rPr>
              <a:t>ong</a:t>
            </a:r>
            <a:r>
              <a:rPr lang="en-US" altLang="zh-CN" sz="938" b="0" dirty="0">
                <a:solidFill>
                  <a:srgbClr val="464646"/>
                </a:solidFill>
                <a:latin typeface="Calibri"/>
                <a:ea typeface="Calibri"/>
                <a:cs typeface="Calibri"/>
              </a:rPr>
              <a:t> term fix contract program</a:t>
            </a:r>
            <a:endParaRPr sz="938" b="0" dirty="0">
              <a:solidFill>
                <a:srgbClr val="464646"/>
              </a:solidFill>
              <a:latin typeface="Calibri"/>
              <a:ea typeface="Calibri"/>
              <a:cs typeface="Calibri"/>
            </a:endParaRPr>
          </a:p>
        </p:txBody>
      </p:sp>
    </p:spTree>
    <p:extLst>
      <p:ext uri="{BB962C8B-B14F-4D97-AF65-F5344CB8AC3E}">
        <p14:creationId xmlns:p14="http://schemas.microsoft.com/office/powerpoint/2010/main" val="90416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4 / SOUTHERN EUROPE — PROGRAMME TIMELINES">
            <a:extLst>
              <a:ext uri="{FF2B5EF4-FFF2-40B4-BE49-F238E27FC236}">
                <a16:creationId xmlns:a16="http://schemas.microsoft.com/office/drawing/2014/main" id="{3C4577E3-9436-4463-82A6-C4D4EE95E6F1}"/>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04 / SOUTHERN EUROPE — PROGRAMME TIMELINES</a:t>
            </a:r>
          </a:p>
        </p:txBody>
      </p:sp>
      <p:sp>
        <p:nvSpPr>
          <p:cNvPr id="3" name="Rectangle 2">
            <a:extLst>
              <a:ext uri="{FF2B5EF4-FFF2-40B4-BE49-F238E27FC236}">
                <a16:creationId xmlns:a16="http://schemas.microsoft.com/office/drawing/2014/main" id="{3D834EC8-AD71-4A1F-9090-CF7E593EA98E}"/>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MACSE is the immediate bid window; Spain’s capacit">
            <a:extLst>
              <a:ext uri="{FF2B5EF4-FFF2-40B4-BE49-F238E27FC236}">
                <a16:creationId xmlns:a16="http://schemas.microsoft.com/office/drawing/2014/main" id="{FE967333-C156-4115-84CD-E68736AAEE74}"/>
              </a:ext>
            </a:extLst>
          </p:cNvPr>
          <p:cNvSpPr>
            <a:spLocks noGrp="1"/>
          </p:cNvSpPr>
          <p:nvPr/>
        </p:nvSpPr>
        <p:spPr>
          <a:xfrm>
            <a:off x="457200" y="838200"/>
            <a:ext cx="9525000" cy="447675"/>
          </a:xfrm>
          <a:prstGeom prst="rect">
            <a:avLst/>
          </a:prstGeom>
          <a:noFill/>
          <a:ln w="0">
            <a:noFill/>
          </a:ln>
        </p:spPr>
        <p:txBody>
          <a:bodyPr wrap="square" lIns="0" tIns="0" rIns="0" bIns="0" anchor="t">
            <a:noAutofit/>
          </a:bodyPr>
          <a:lstStyle>
            <a:defPPr>
              <a:defRPr sz="2100"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00" b="1">
                <a:solidFill>
                  <a:srgbClr val="07163E"/>
                </a:solidFill>
                <a:latin typeface="Calibri"/>
                <a:ea typeface="Calibri"/>
                <a:cs typeface="Calibri"/>
              </a:defRPr>
            </a:pPr>
            <a:r>
              <a:rPr sz="2100" b="1">
                <a:solidFill>
                  <a:srgbClr val="07163E"/>
                </a:solidFill>
                <a:latin typeface="Calibri"/>
                <a:ea typeface="Calibri"/>
                <a:cs typeface="Calibri"/>
              </a:rPr>
              <a:t>Italy’s two 2026 auctions anchor Southern investment windows</a:t>
            </a:r>
          </a:p>
        </p:txBody>
      </p:sp>
      <p:sp>
        <p:nvSpPr>
          <p:cNvPr id="5" name="Prioritise qualified or awarded assets now. Future">
            <a:extLst>
              <a:ext uri="{FF2B5EF4-FFF2-40B4-BE49-F238E27FC236}">
                <a16:creationId xmlns:a16="http://schemas.microsoft.com/office/drawing/2014/main" id="{E496D950-47D9-4261-A17E-01540918927D}"/>
              </a:ext>
            </a:extLst>
          </p:cNvPr>
          <p:cNvSpPr>
            <a:spLocks noGrp="1"/>
          </p:cNvSpPr>
          <p:nvPr/>
        </p:nvSpPr>
        <p:spPr>
          <a:xfrm>
            <a:off x="457200" y="1352550"/>
            <a:ext cx="95250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MACSE bids on 24 November, then CM on 21 December. CM participation requests close on 3 November at noon.</a:t>
            </a:r>
          </a:p>
        </p:txBody>
      </p:sp>
      <p:sp>
        <p:nvSpPr>
          <p:cNvPr id="6" name="Rectangle 5">
            <a:extLst>
              <a:ext uri="{FF2B5EF4-FFF2-40B4-BE49-F238E27FC236}">
                <a16:creationId xmlns:a16="http://schemas.microsoft.com/office/drawing/2014/main" id="{9D5CB198-56DD-42DB-9545-BF6C4C200D9E}"/>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190044F1-C5D1-4070-82E8-1B5F74C78C91}"/>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4">
            <a:extLst>
              <a:ext uri="{FF2B5EF4-FFF2-40B4-BE49-F238E27FC236}">
                <a16:creationId xmlns:a16="http://schemas.microsoft.com/office/drawing/2014/main" id="{67CABC0A-D3E0-4507-939F-A9F3E004663B}"/>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04</a:t>
            </a:r>
          </a:p>
        </p:txBody>
      </p:sp>
      <p:sp>
        <p:nvSpPr>
          <p:cNvPr id="9" name="PROGRAMME">
            <a:extLst>
              <a:ext uri="{FF2B5EF4-FFF2-40B4-BE49-F238E27FC236}">
                <a16:creationId xmlns:a16="http://schemas.microsoft.com/office/drawing/2014/main" id="{60D7822F-9F39-4E46-AD70-9B0B7233095C}"/>
              </a:ext>
            </a:extLst>
          </p:cNvPr>
          <p:cNvSpPr>
            <a:spLocks noGrp="1"/>
          </p:cNvSpPr>
          <p:nvPr/>
        </p:nvSpPr>
        <p:spPr>
          <a:xfrm>
            <a:off x="457200" y="1885950"/>
            <a:ext cx="1771650"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PROGRAMME</a:t>
            </a:r>
          </a:p>
        </p:txBody>
      </p:sp>
      <p:sp>
        <p:nvSpPr>
          <p:cNvPr id="10" name="HISTORY | compressed">
            <a:extLst>
              <a:ext uri="{FF2B5EF4-FFF2-40B4-BE49-F238E27FC236}">
                <a16:creationId xmlns:a16="http://schemas.microsoft.com/office/drawing/2014/main" id="{13E190D8-DBD4-4027-B9A7-26B4824BEF77}"/>
              </a:ext>
            </a:extLst>
          </p:cNvPr>
          <p:cNvSpPr>
            <a:spLocks noGrp="1"/>
          </p:cNvSpPr>
          <p:nvPr/>
        </p:nvSpPr>
        <p:spPr>
          <a:xfrm>
            <a:off x="2324100" y="1885950"/>
            <a:ext cx="2581275"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HISTORY | compressed</a:t>
            </a:r>
          </a:p>
        </p:txBody>
      </p:sp>
      <p:sp>
        <p:nvSpPr>
          <p:cNvPr id="11" name="Rectangle 10">
            <a:extLst>
              <a:ext uri="{FF2B5EF4-FFF2-40B4-BE49-F238E27FC236}">
                <a16:creationId xmlns:a16="http://schemas.microsoft.com/office/drawing/2014/main" id="{83F76582-A2DC-45A4-9AA8-28DF85251F0D}"/>
              </a:ext>
            </a:extLst>
          </p:cNvPr>
          <p:cNvSpPr>
            <a:spLocks noGrp="1"/>
          </p:cNvSpPr>
          <p:nvPr/>
        </p:nvSpPr>
        <p:spPr>
          <a:xfrm>
            <a:off x="2362200" y="2085975"/>
            <a:ext cx="9525" cy="3724275"/>
          </a:xfrm>
          <a:prstGeom prst="rect">
            <a:avLst/>
          </a:prstGeom>
          <a:solidFill>
            <a:srgbClr val="D2D7DB"/>
          </a:solidFill>
          <a:ln w="0">
            <a:noFill/>
          </a:ln>
        </p:spPr>
        <p:txBody>
          <a:bodyPr/>
          <a:lstStyle/>
          <a:p>
            <a:endParaRPr lang="en-SG"/>
          </a:p>
        </p:txBody>
      </p:sp>
      <p:sp>
        <p:nvSpPr>
          <p:cNvPr id="12" name="2023">
            <a:extLst>
              <a:ext uri="{FF2B5EF4-FFF2-40B4-BE49-F238E27FC236}">
                <a16:creationId xmlns:a16="http://schemas.microsoft.com/office/drawing/2014/main" id="{B1AFC6B1-839A-4B19-A06E-2643B3F2FC38}"/>
              </a:ext>
            </a:extLst>
          </p:cNvPr>
          <p:cNvSpPr>
            <a:spLocks noGrp="1"/>
          </p:cNvSpPr>
          <p:nvPr/>
        </p:nvSpPr>
        <p:spPr>
          <a:xfrm>
            <a:off x="2381250"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2023</a:t>
            </a:r>
          </a:p>
        </p:txBody>
      </p:sp>
      <p:sp>
        <p:nvSpPr>
          <p:cNvPr id="13" name="Rectangle 12">
            <a:extLst>
              <a:ext uri="{FF2B5EF4-FFF2-40B4-BE49-F238E27FC236}">
                <a16:creationId xmlns:a16="http://schemas.microsoft.com/office/drawing/2014/main" id="{5DAA5458-C218-4AEB-9D25-E8D5E0377B9B}"/>
              </a:ext>
            </a:extLst>
          </p:cNvPr>
          <p:cNvSpPr>
            <a:spLocks noGrp="1"/>
          </p:cNvSpPr>
          <p:nvPr/>
        </p:nvSpPr>
        <p:spPr>
          <a:xfrm>
            <a:off x="3045019" y="2085975"/>
            <a:ext cx="9525" cy="3724275"/>
          </a:xfrm>
          <a:prstGeom prst="rect">
            <a:avLst/>
          </a:prstGeom>
          <a:solidFill>
            <a:srgbClr val="D2D7DB"/>
          </a:solidFill>
          <a:ln w="0">
            <a:noFill/>
          </a:ln>
        </p:spPr>
        <p:txBody>
          <a:bodyPr/>
          <a:lstStyle/>
          <a:p>
            <a:endParaRPr lang="en-SG"/>
          </a:p>
        </p:txBody>
      </p:sp>
      <p:sp>
        <p:nvSpPr>
          <p:cNvPr id="14" name="2024">
            <a:extLst>
              <a:ext uri="{FF2B5EF4-FFF2-40B4-BE49-F238E27FC236}">
                <a16:creationId xmlns:a16="http://schemas.microsoft.com/office/drawing/2014/main" id="{DCC401D8-774A-46D8-B95F-083A6DE51924}"/>
              </a:ext>
            </a:extLst>
          </p:cNvPr>
          <p:cNvSpPr>
            <a:spLocks noGrp="1"/>
          </p:cNvSpPr>
          <p:nvPr/>
        </p:nvSpPr>
        <p:spPr>
          <a:xfrm>
            <a:off x="3064069"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2024</a:t>
            </a:r>
          </a:p>
        </p:txBody>
      </p:sp>
      <p:sp>
        <p:nvSpPr>
          <p:cNvPr id="15" name="Rectangle 14">
            <a:extLst>
              <a:ext uri="{FF2B5EF4-FFF2-40B4-BE49-F238E27FC236}">
                <a16:creationId xmlns:a16="http://schemas.microsoft.com/office/drawing/2014/main" id="{D11DA4A5-2405-4272-92A3-4E2D4CFEDCFC}"/>
              </a:ext>
            </a:extLst>
          </p:cNvPr>
          <p:cNvSpPr>
            <a:spLocks noGrp="1"/>
          </p:cNvSpPr>
          <p:nvPr/>
        </p:nvSpPr>
        <p:spPr>
          <a:xfrm>
            <a:off x="3729709" y="2085975"/>
            <a:ext cx="9525" cy="3724275"/>
          </a:xfrm>
          <a:prstGeom prst="rect">
            <a:avLst/>
          </a:prstGeom>
          <a:solidFill>
            <a:srgbClr val="D2D7DB"/>
          </a:solidFill>
          <a:ln w="0">
            <a:noFill/>
          </a:ln>
        </p:spPr>
        <p:txBody>
          <a:bodyPr/>
          <a:lstStyle/>
          <a:p>
            <a:endParaRPr lang="en-SG"/>
          </a:p>
        </p:txBody>
      </p:sp>
      <p:sp>
        <p:nvSpPr>
          <p:cNvPr id="16" name="2025">
            <a:extLst>
              <a:ext uri="{FF2B5EF4-FFF2-40B4-BE49-F238E27FC236}">
                <a16:creationId xmlns:a16="http://schemas.microsoft.com/office/drawing/2014/main" id="{7F4DBAC5-D112-4077-ADDF-32A676AB9F1A}"/>
              </a:ext>
            </a:extLst>
          </p:cNvPr>
          <p:cNvSpPr>
            <a:spLocks noGrp="1"/>
          </p:cNvSpPr>
          <p:nvPr/>
        </p:nvSpPr>
        <p:spPr>
          <a:xfrm>
            <a:off x="3748759"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2025</a:t>
            </a:r>
          </a:p>
        </p:txBody>
      </p:sp>
      <p:sp>
        <p:nvSpPr>
          <p:cNvPr id="17" name="Rectangle 16">
            <a:extLst>
              <a:ext uri="{FF2B5EF4-FFF2-40B4-BE49-F238E27FC236}">
                <a16:creationId xmlns:a16="http://schemas.microsoft.com/office/drawing/2014/main" id="{3C2611A8-6BAD-406F-8739-3959CF8EB0C9}"/>
              </a:ext>
            </a:extLst>
          </p:cNvPr>
          <p:cNvSpPr>
            <a:spLocks noGrp="1"/>
          </p:cNvSpPr>
          <p:nvPr/>
        </p:nvSpPr>
        <p:spPr>
          <a:xfrm>
            <a:off x="4412528" y="2085975"/>
            <a:ext cx="9525" cy="3724275"/>
          </a:xfrm>
          <a:prstGeom prst="rect">
            <a:avLst/>
          </a:prstGeom>
          <a:solidFill>
            <a:srgbClr val="D2D7DB"/>
          </a:solidFill>
          <a:ln w="0">
            <a:noFill/>
          </a:ln>
        </p:spPr>
        <p:txBody>
          <a:bodyPr/>
          <a:lstStyle/>
          <a:p>
            <a:endParaRPr lang="en-SG"/>
          </a:p>
        </p:txBody>
      </p:sp>
      <p:sp>
        <p:nvSpPr>
          <p:cNvPr id="18" name="2026">
            <a:extLst>
              <a:ext uri="{FF2B5EF4-FFF2-40B4-BE49-F238E27FC236}">
                <a16:creationId xmlns:a16="http://schemas.microsoft.com/office/drawing/2014/main" id="{8EF63964-42D0-4FF1-ADD6-4A0645EE60FE}"/>
              </a:ext>
            </a:extLst>
          </p:cNvPr>
          <p:cNvSpPr>
            <a:spLocks noGrp="1"/>
          </p:cNvSpPr>
          <p:nvPr/>
        </p:nvSpPr>
        <p:spPr>
          <a:xfrm>
            <a:off x="4431578"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19" name="//">
            <a:extLst>
              <a:ext uri="{FF2B5EF4-FFF2-40B4-BE49-F238E27FC236}">
                <a16:creationId xmlns:a16="http://schemas.microsoft.com/office/drawing/2014/main" id="{C6092580-0B13-4DE1-A678-0BB30BB50C0B}"/>
              </a:ext>
            </a:extLst>
          </p:cNvPr>
          <p:cNvSpPr>
            <a:spLocks noGrp="1"/>
          </p:cNvSpPr>
          <p:nvPr/>
        </p:nvSpPr>
        <p:spPr>
          <a:xfrm>
            <a:off x="4933950" y="2143125"/>
            <a:ext cx="142875" cy="190500"/>
          </a:xfrm>
          <a:prstGeom prst="rect">
            <a:avLst/>
          </a:prstGeom>
          <a:noFill/>
          <a:ln w="0">
            <a:noFill/>
          </a:ln>
        </p:spPr>
        <p:txBody>
          <a:bodyPr wrap="square" lIns="0" tIns="0" rIns="0" bIns="0" anchor="t">
            <a:noAutofit/>
          </a:bodyPr>
          <a:lstStyle>
            <a:defPPr>
              <a:defRPr sz="863" b="1">
                <a:solidFill>
                  <a:srgbClr val="464646"/>
                </a:solidFill>
                <a:latin typeface="Calibri"/>
                <a:ea typeface="Calibri"/>
                <a:cs typeface="Calibri"/>
              </a:defRPr>
            </a:defPPr>
            <a:lvl1pPr>
              <a:buNone/>
              <a:defRPr sz="863" b="1">
                <a:solidFill>
                  <a:srgbClr val="464646"/>
                </a:solidFill>
                <a:latin typeface="Calibri"/>
                <a:ea typeface="Calibri"/>
                <a:cs typeface="Calibri"/>
              </a:defRPr>
            </a:lvl1pPr>
            <a:lvl2pPr>
              <a:buNone/>
              <a:defRPr sz="863" b="1">
                <a:solidFill>
                  <a:srgbClr val="464646"/>
                </a:solidFill>
                <a:latin typeface="Calibri"/>
                <a:ea typeface="Calibri"/>
                <a:cs typeface="Calibri"/>
              </a:defRPr>
            </a:lvl2pPr>
            <a:lvl3pPr>
              <a:buNone/>
              <a:defRPr sz="863" b="1">
                <a:solidFill>
                  <a:srgbClr val="464646"/>
                </a:solidFill>
                <a:latin typeface="Calibri"/>
                <a:ea typeface="Calibri"/>
                <a:cs typeface="Calibri"/>
              </a:defRPr>
            </a:lvl3pPr>
            <a:lvl4pPr>
              <a:buNone/>
              <a:defRPr sz="863" b="1">
                <a:solidFill>
                  <a:srgbClr val="464646"/>
                </a:solidFill>
                <a:latin typeface="Calibri"/>
                <a:ea typeface="Calibri"/>
                <a:cs typeface="Calibri"/>
              </a:defRPr>
            </a:lvl4pPr>
            <a:lvl5pPr>
              <a:buNone/>
              <a:defRPr sz="863" b="1">
                <a:solidFill>
                  <a:srgbClr val="464646"/>
                </a:solidFill>
                <a:latin typeface="Calibri"/>
                <a:ea typeface="Calibri"/>
                <a:cs typeface="Calibri"/>
              </a:defRPr>
            </a:lvl5pPr>
            <a:lvl6pPr>
              <a:buNone/>
              <a:defRPr sz="863" b="1">
                <a:solidFill>
                  <a:srgbClr val="464646"/>
                </a:solidFill>
                <a:latin typeface="Calibri"/>
                <a:ea typeface="Calibri"/>
                <a:cs typeface="Calibri"/>
              </a:defRPr>
            </a:lvl6pPr>
            <a:lvl7pPr>
              <a:buNone/>
              <a:defRPr sz="863" b="1">
                <a:solidFill>
                  <a:srgbClr val="464646"/>
                </a:solidFill>
                <a:latin typeface="Calibri"/>
                <a:ea typeface="Calibri"/>
                <a:cs typeface="Calibri"/>
              </a:defRPr>
            </a:lvl7pPr>
            <a:lvl8pPr>
              <a:buNone/>
              <a:defRPr sz="863" b="1">
                <a:solidFill>
                  <a:srgbClr val="464646"/>
                </a:solidFill>
                <a:latin typeface="Calibri"/>
                <a:ea typeface="Calibri"/>
                <a:cs typeface="Calibri"/>
              </a:defRPr>
            </a:lvl8pPr>
            <a:lvl9pPr>
              <a:buNone/>
              <a:defRPr sz="863" b="1">
                <a:solidFill>
                  <a:srgbClr val="464646"/>
                </a:solidFill>
                <a:latin typeface="Calibri"/>
                <a:ea typeface="Calibri"/>
                <a:cs typeface="Calibri"/>
              </a:defRPr>
            </a:lvl9pPr>
          </a:lstStyle>
          <a:p>
            <a:pPr>
              <a:buNone/>
              <a:defRPr sz="863" b="1">
                <a:solidFill>
                  <a:srgbClr val="464646"/>
                </a:solidFill>
                <a:latin typeface="Calibri"/>
                <a:ea typeface="Calibri"/>
                <a:cs typeface="Calibri"/>
              </a:defRPr>
            </a:pPr>
            <a:r>
              <a:rPr sz="863" b="1">
                <a:solidFill>
                  <a:srgbClr val="464646"/>
                </a:solidFill>
                <a:latin typeface="Calibri"/>
                <a:ea typeface="Calibri"/>
                <a:cs typeface="Calibri"/>
              </a:rPr>
              <a:t>//</a:t>
            </a:r>
          </a:p>
        </p:txBody>
      </p:sp>
      <p:sp>
        <p:nvSpPr>
          <p:cNvPr id="20" name="Rectangle 19">
            <a:extLst>
              <a:ext uri="{FF2B5EF4-FFF2-40B4-BE49-F238E27FC236}">
                <a16:creationId xmlns:a16="http://schemas.microsoft.com/office/drawing/2014/main" id="{8387402C-00D4-4174-8B2D-8EC3DFD65F74}"/>
              </a:ext>
            </a:extLst>
          </p:cNvPr>
          <p:cNvSpPr>
            <a:spLocks noGrp="1"/>
          </p:cNvSpPr>
          <p:nvPr/>
        </p:nvSpPr>
        <p:spPr>
          <a:xfrm>
            <a:off x="5048250" y="1885950"/>
            <a:ext cx="3338701" cy="180975"/>
          </a:xfrm>
          <a:prstGeom prst="rect">
            <a:avLst/>
          </a:prstGeom>
          <a:solidFill>
            <a:srgbClr val="CADFEB"/>
          </a:solidFill>
          <a:ln w="0">
            <a:noFill/>
          </a:ln>
        </p:spPr>
        <p:txBody>
          <a:bodyPr/>
          <a:lstStyle/>
          <a:p>
            <a:endParaRPr lang="en-SG"/>
          </a:p>
        </p:txBody>
      </p:sp>
      <p:sp>
        <p:nvSpPr>
          <p:cNvPr id="21" name="Rectangle 20">
            <a:extLst>
              <a:ext uri="{FF2B5EF4-FFF2-40B4-BE49-F238E27FC236}">
                <a16:creationId xmlns:a16="http://schemas.microsoft.com/office/drawing/2014/main" id="{2BC32165-A0A8-45B5-AA35-D5CC9A43FBB9}"/>
              </a:ext>
            </a:extLst>
          </p:cNvPr>
          <p:cNvSpPr>
            <a:spLocks noGrp="1"/>
          </p:cNvSpPr>
          <p:nvPr/>
        </p:nvSpPr>
        <p:spPr>
          <a:xfrm>
            <a:off x="8386951" y="1885950"/>
            <a:ext cx="3347849" cy="180975"/>
          </a:xfrm>
          <a:prstGeom prst="rect">
            <a:avLst/>
          </a:prstGeom>
          <a:solidFill>
            <a:srgbClr val="F4F6F7"/>
          </a:solidFill>
          <a:ln w="0">
            <a:noFill/>
          </a:ln>
        </p:spPr>
        <p:txBody>
          <a:bodyPr/>
          <a:lstStyle/>
          <a:p>
            <a:endParaRPr lang="en-SG"/>
          </a:p>
        </p:txBody>
      </p:sp>
      <p:sp>
        <p:nvSpPr>
          <p:cNvPr id="22" name="0–12 MONTHS | to 22 Oct 2027">
            <a:extLst>
              <a:ext uri="{FF2B5EF4-FFF2-40B4-BE49-F238E27FC236}">
                <a16:creationId xmlns:a16="http://schemas.microsoft.com/office/drawing/2014/main" id="{58B6470A-9506-4D5D-A046-B96199412A91}"/>
              </a:ext>
            </a:extLst>
          </p:cNvPr>
          <p:cNvSpPr>
            <a:spLocks noGrp="1"/>
          </p:cNvSpPr>
          <p:nvPr/>
        </p:nvSpPr>
        <p:spPr>
          <a:xfrm>
            <a:off x="5105400" y="1895475"/>
            <a:ext cx="3224401"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0–12 MONTHS | to 22 Oct 2027</a:t>
            </a:r>
          </a:p>
        </p:txBody>
      </p:sp>
      <p:sp>
        <p:nvSpPr>
          <p:cNvPr id="23" name="13–24 MONTHS | to 22 Oct 2028">
            <a:extLst>
              <a:ext uri="{FF2B5EF4-FFF2-40B4-BE49-F238E27FC236}">
                <a16:creationId xmlns:a16="http://schemas.microsoft.com/office/drawing/2014/main" id="{ED73274D-8315-4A94-BC88-56616F698EA0}"/>
              </a:ext>
            </a:extLst>
          </p:cNvPr>
          <p:cNvSpPr>
            <a:spLocks noGrp="1"/>
          </p:cNvSpPr>
          <p:nvPr/>
        </p:nvSpPr>
        <p:spPr>
          <a:xfrm>
            <a:off x="8444101" y="1895475"/>
            <a:ext cx="3233549"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13–24 MONTHS | to 22 Oct 2028</a:t>
            </a:r>
          </a:p>
        </p:txBody>
      </p:sp>
      <p:sp>
        <p:nvSpPr>
          <p:cNvPr id="24" name="Rectangle 23">
            <a:extLst>
              <a:ext uri="{FF2B5EF4-FFF2-40B4-BE49-F238E27FC236}">
                <a16:creationId xmlns:a16="http://schemas.microsoft.com/office/drawing/2014/main" id="{29B9289A-E02B-4891-B8C2-D9B3C6C026D4}"/>
              </a:ext>
            </a:extLst>
          </p:cNvPr>
          <p:cNvSpPr>
            <a:spLocks noGrp="1"/>
          </p:cNvSpPr>
          <p:nvPr/>
        </p:nvSpPr>
        <p:spPr>
          <a:xfrm>
            <a:off x="5048250" y="2085975"/>
            <a:ext cx="9525" cy="3724275"/>
          </a:xfrm>
          <a:prstGeom prst="rect">
            <a:avLst/>
          </a:prstGeom>
          <a:solidFill>
            <a:srgbClr val="D2D7DB"/>
          </a:solidFill>
          <a:ln w="0">
            <a:noFill/>
          </a:ln>
        </p:spPr>
        <p:txBody>
          <a:bodyPr/>
          <a:lstStyle/>
          <a:p>
            <a:endParaRPr lang="en-SG"/>
          </a:p>
        </p:txBody>
      </p:sp>
      <p:sp>
        <p:nvSpPr>
          <p:cNvPr id="25" name="Q4&#10;2026">
            <a:extLst>
              <a:ext uri="{FF2B5EF4-FFF2-40B4-BE49-F238E27FC236}">
                <a16:creationId xmlns:a16="http://schemas.microsoft.com/office/drawing/2014/main" id="{49E70DFD-13F7-48A3-81EE-0067D736FFB6}"/>
              </a:ext>
            </a:extLst>
          </p:cNvPr>
          <p:cNvSpPr>
            <a:spLocks noGrp="1"/>
          </p:cNvSpPr>
          <p:nvPr/>
        </p:nvSpPr>
        <p:spPr>
          <a:xfrm>
            <a:off x="5076825" y="2095500"/>
            <a:ext cx="60182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26" name="Rectangle 25">
            <a:extLst>
              <a:ext uri="{FF2B5EF4-FFF2-40B4-BE49-F238E27FC236}">
                <a16:creationId xmlns:a16="http://schemas.microsoft.com/office/drawing/2014/main" id="{F76022B0-DF32-4676-85FA-FB783FEEE064}"/>
              </a:ext>
            </a:extLst>
          </p:cNvPr>
          <p:cNvSpPr>
            <a:spLocks noGrp="1"/>
          </p:cNvSpPr>
          <p:nvPr/>
        </p:nvSpPr>
        <p:spPr>
          <a:xfrm>
            <a:off x="5697696" y="2085975"/>
            <a:ext cx="9525" cy="3724275"/>
          </a:xfrm>
          <a:prstGeom prst="rect">
            <a:avLst/>
          </a:prstGeom>
          <a:solidFill>
            <a:srgbClr val="D2D7DB"/>
          </a:solidFill>
          <a:ln w="0">
            <a:noFill/>
          </a:ln>
        </p:spPr>
        <p:txBody>
          <a:bodyPr/>
          <a:lstStyle/>
          <a:p>
            <a:endParaRPr lang="en-SG"/>
          </a:p>
        </p:txBody>
      </p:sp>
      <p:sp>
        <p:nvSpPr>
          <p:cNvPr id="27" name="Q1&#10;2027">
            <a:extLst>
              <a:ext uri="{FF2B5EF4-FFF2-40B4-BE49-F238E27FC236}">
                <a16:creationId xmlns:a16="http://schemas.microsoft.com/office/drawing/2014/main" id="{07CDCEF7-46EF-454D-9BC5-D415BF4F032E}"/>
              </a:ext>
            </a:extLst>
          </p:cNvPr>
          <p:cNvSpPr>
            <a:spLocks noGrp="1"/>
          </p:cNvSpPr>
          <p:nvPr/>
        </p:nvSpPr>
        <p:spPr>
          <a:xfrm>
            <a:off x="5726271" y="2095500"/>
            <a:ext cx="775616"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28" name="Rectangle 27">
            <a:extLst>
              <a:ext uri="{FF2B5EF4-FFF2-40B4-BE49-F238E27FC236}">
                <a16:creationId xmlns:a16="http://schemas.microsoft.com/office/drawing/2014/main" id="{55F57AC3-F60B-4682-BD20-37D0B8625D67}"/>
              </a:ext>
            </a:extLst>
          </p:cNvPr>
          <p:cNvSpPr>
            <a:spLocks noGrp="1"/>
          </p:cNvSpPr>
          <p:nvPr/>
        </p:nvSpPr>
        <p:spPr>
          <a:xfrm>
            <a:off x="6520937" y="2085975"/>
            <a:ext cx="9525" cy="3724275"/>
          </a:xfrm>
          <a:prstGeom prst="rect">
            <a:avLst/>
          </a:prstGeom>
          <a:solidFill>
            <a:srgbClr val="D2D7DB"/>
          </a:solidFill>
          <a:ln w="0">
            <a:noFill/>
          </a:ln>
        </p:spPr>
        <p:txBody>
          <a:bodyPr/>
          <a:lstStyle/>
          <a:p>
            <a:endParaRPr lang="en-SG"/>
          </a:p>
        </p:txBody>
      </p:sp>
      <p:sp>
        <p:nvSpPr>
          <p:cNvPr id="29" name="Q2&#10;2027">
            <a:extLst>
              <a:ext uri="{FF2B5EF4-FFF2-40B4-BE49-F238E27FC236}">
                <a16:creationId xmlns:a16="http://schemas.microsoft.com/office/drawing/2014/main" id="{FA8DBFAB-E92B-4738-9B5B-4E4B8442B3AF}"/>
              </a:ext>
            </a:extLst>
          </p:cNvPr>
          <p:cNvSpPr>
            <a:spLocks noGrp="1"/>
          </p:cNvSpPr>
          <p:nvPr/>
        </p:nvSpPr>
        <p:spPr>
          <a:xfrm>
            <a:off x="6549512"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0" name="Rectangle 29">
            <a:extLst>
              <a:ext uri="{FF2B5EF4-FFF2-40B4-BE49-F238E27FC236}">
                <a16:creationId xmlns:a16="http://schemas.microsoft.com/office/drawing/2014/main" id="{89C0CD8D-3396-40F6-A5B8-CFFE48B99641}"/>
              </a:ext>
            </a:extLst>
          </p:cNvPr>
          <p:cNvSpPr>
            <a:spLocks noGrp="1"/>
          </p:cNvSpPr>
          <p:nvPr/>
        </p:nvSpPr>
        <p:spPr>
          <a:xfrm>
            <a:off x="7353326" y="2085975"/>
            <a:ext cx="9525" cy="3724275"/>
          </a:xfrm>
          <a:prstGeom prst="rect">
            <a:avLst/>
          </a:prstGeom>
          <a:solidFill>
            <a:srgbClr val="D2D7DB"/>
          </a:solidFill>
          <a:ln w="0">
            <a:noFill/>
          </a:ln>
        </p:spPr>
        <p:txBody>
          <a:bodyPr/>
          <a:lstStyle/>
          <a:p>
            <a:endParaRPr lang="en-SG"/>
          </a:p>
        </p:txBody>
      </p:sp>
      <p:sp>
        <p:nvSpPr>
          <p:cNvPr id="31" name="Q3&#10;2027">
            <a:extLst>
              <a:ext uri="{FF2B5EF4-FFF2-40B4-BE49-F238E27FC236}">
                <a16:creationId xmlns:a16="http://schemas.microsoft.com/office/drawing/2014/main" id="{A9F73D1E-657C-4FA3-9570-700927ED8388}"/>
              </a:ext>
            </a:extLst>
          </p:cNvPr>
          <p:cNvSpPr>
            <a:spLocks noGrp="1"/>
          </p:cNvSpPr>
          <p:nvPr/>
        </p:nvSpPr>
        <p:spPr>
          <a:xfrm>
            <a:off x="7381901"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2" name="Rectangle 31">
            <a:extLst>
              <a:ext uri="{FF2B5EF4-FFF2-40B4-BE49-F238E27FC236}">
                <a16:creationId xmlns:a16="http://schemas.microsoft.com/office/drawing/2014/main" id="{41376983-2919-47D6-9EFC-A29B4A4F9D0B}"/>
              </a:ext>
            </a:extLst>
          </p:cNvPr>
          <p:cNvSpPr>
            <a:spLocks noGrp="1"/>
          </p:cNvSpPr>
          <p:nvPr/>
        </p:nvSpPr>
        <p:spPr>
          <a:xfrm>
            <a:off x="8194862" y="2085975"/>
            <a:ext cx="9525" cy="3724275"/>
          </a:xfrm>
          <a:prstGeom prst="rect">
            <a:avLst/>
          </a:prstGeom>
          <a:solidFill>
            <a:srgbClr val="D2D7DB"/>
          </a:solidFill>
          <a:ln w="0">
            <a:noFill/>
          </a:ln>
        </p:spPr>
        <p:txBody>
          <a:bodyPr/>
          <a:lstStyle/>
          <a:p>
            <a:endParaRPr lang="en-SG"/>
          </a:p>
        </p:txBody>
      </p:sp>
      <p:sp>
        <p:nvSpPr>
          <p:cNvPr id="33" name="Q4&#10;2027">
            <a:extLst>
              <a:ext uri="{FF2B5EF4-FFF2-40B4-BE49-F238E27FC236}">
                <a16:creationId xmlns:a16="http://schemas.microsoft.com/office/drawing/2014/main" id="{89D1D7C0-11FE-463A-8A65-7B8646BCB917}"/>
              </a:ext>
            </a:extLst>
          </p:cNvPr>
          <p:cNvSpPr>
            <a:spLocks noGrp="1"/>
          </p:cNvSpPr>
          <p:nvPr/>
        </p:nvSpPr>
        <p:spPr>
          <a:xfrm>
            <a:off x="8223437"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4" name="Rectangle 33">
            <a:extLst>
              <a:ext uri="{FF2B5EF4-FFF2-40B4-BE49-F238E27FC236}">
                <a16:creationId xmlns:a16="http://schemas.microsoft.com/office/drawing/2014/main" id="{12E0D5BA-874E-41D0-B6A5-8FEF631229CE}"/>
              </a:ext>
            </a:extLst>
          </p:cNvPr>
          <p:cNvSpPr>
            <a:spLocks noGrp="1"/>
          </p:cNvSpPr>
          <p:nvPr/>
        </p:nvSpPr>
        <p:spPr>
          <a:xfrm>
            <a:off x="9036397" y="2085975"/>
            <a:ext cx="9525" cy="3724275"/>
          </a:xfrm>
          <a:prstGeom prst="rect">
            <a:avLst/>
          </a:prstGeom>
          <a:solidFill>
            <a:srgbClr val="D2D7DB"/>
          </a:solidFill>
          <a:ln w="0">
            <a:noFill/>
          </a:ln>
        </p:spPr>
        <p:txBody>
          <a:bodyPr/>
          <a:lstStyle/>
          <a:p>
            <a:endParaRPr lang="en-SG"/>
          </a:p>
        </p:txBody>
      </p:sp>
      <p:sp>
        <p:nvSpPr>
          <p:cNvPr id="35" name="Q1&#10;2028">
            <a:extLst>
              <a:ext uri="{FF2B5EF4-FFF2-40B4-BE49-F238E27FC236}">
                <a16:creationId xmlns:a16="http://schemas.microsoft.com/office/drawing/2014/main" id="{EFB9D670-7BAC-4CCE-9D44-A35F803226AA}"/>
              </a:ext>
            </a:extLst>
          </p:cNvPr>
          <p:cNvSpPr>
            <a:spLocks noGrp="1"/>
          </p:cNvSpPr>
          <p:nvPr/>
        </p:nvSpPr>
        <p:spPr>
          <a:xfrm>
            <a:off x="9064972"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6" name="Rectangle 35">
            <a:extLst>
              <a:ext uri="{FF2B5EF4-FFF2-40B4-BE49-F238E27FC236}">
                <a16:creationId xmlns:a16="http://schemas.microsoft.com/office/drawing/2014/main" id="{0867C3F5-4A6E-4B80-ABC1-C6B32AAB510A}"/>
              </a:ext>
            </a:extLst>
          </p:cNvPr>
          <p:cNvSpPr>
            <a:spLocks noGrp="1"/>
          </p:cNvSpPr>
          <p:nvPr/>
        </p:nvSpPr>
        <p:spPr>
          <a:xfrm>
            <a:off x="9868786" y="2085975"/>
            <a:ext cx="9525" cy="3724275"/>
          </a:xfrm>
          <a:prstGeom prst="rect">
            <a:avLst/>
          </a:prstGeom>
          <a:solidFill>
            <a:srgbClr val="D2D7DB"/>
          </a:solidFill>
          <a:ln w="0">
            <a:noFill/>
          </a:ln>
        </p:spPr>
        <p:txBody>
          <a:bodyPr/>
          <a:lstStyle/>
          <a:p>
            <a:endParaRPr lang="en-SG"/>
          </a:p>
        </p:txBody>
      </p:sp>
      <p:sp>
        <p:nvSpPr>
          <p:cNvPr id="37" name="Q2&#10;2028">
            <a:extLst>
              <a:ext uri="{FF2B5EF4-FFF2-40B4-BE49-F238E27FC236}">
                <a16:creationId xmlns:a16="http://schemas.microsoft.com/office/drawing/2014/main" id="{3B103CCD-7FED-4D96-AFAF-1AAEC4F98602}"/>
              </a:ext>
            </a:extLst>
          </p:cNvPr>
          <p:cNvSpPr>
            <a:spLocks noGrp="1"/>
          </p:cNvSpPr>
          <p:nvPr/>
        </p:nvSpPr>
        <p:spPr>
          <a:xfrm>
            <a:off x="9897361"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8" name="Rectangle 37">
            <a:extLst>
              <a:ext uri="{FF2B5EF4-FFF2-40B4-BE49-F238E27FC236}">
                <a16:creationId xmlns:a16="http://schemas.microsoft.com/office/drawing/2014/main" id="{F094772E-AE15-48D7-9780-319B501E3B3F}"/>
              </a:ext>
            </a:extLst>
          </p:cNvPr>
          <p:cNvSpPr>
            <a:spLocks noGrp="1"/>
          </p:cNvSpPr>
          <p:nvPr/>
        </p:nvSpPr>
        <p:spPr>
          <a:xfrm>
            <a:off x="10701175" y="2085975"/>
            <a:ext cx="9525" cy="3724275"/>
          </a:xfrm>
          <a:prstGeom prst="rect">
            <a:avLst/>
          </a:prstGeom>
          <a:solidFill>
            <a:srgbClr val="D2D7DB"/>
          </a:solidFill>
          <a:ln w="0">
            <a:noFill/>
          </a:ln>
        </p:spPr>
        <p:txBody>
          <a:bodyPr/>
          <a:lstStyle/>
          <a:p>
            <a:endParaRPr lang="en-SG"/>
          </a:p>
        </p:txBody>
      </p:sp>
      <p:sp>
        <p:nvSpPr>
          <p:cNvPr id="39" name="Q3&#10;2028">
            <a:extLst>
              <a:ext uri="{FF2B5EF4-FFF2-40B4-BE49-F238E27FC236}">
                <a16:creationId xmlns:a16="http://schemas.microsoft.com/office/drawing/2014/main" id="{A2E9EEBF-38E4-472F-B007-ED07C6953967}"/>
              </a:ext>
            </a:extLst>
          </p:cNvPr>
          <p:cNvSpPr>
            <a:spLocks noGrp="1"/>
          </p:cNvSpPr>
          <p:nvPr/>
        </p:nvSpPr>
        <p:spPr>
          <a:xfrm>
            <a:off x="10729750"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40" name="Rectangle 39">
            <a:extLst>
              <a:ext uri="{FF2B5EF4-FFF2-40B4-BE49-F238E27FC236}">
                <a16:creationId xmlns:a16="http://schemas.microsoft.com/office/drawing/2014/main" id="{5FE98968-AAD8-44C5-BF82-F74F5C0B33AF}"/>
              </a:ext>
            </a:extLst>
          </p:cNvPr>
          <p:cNvSpPr>
            <a:spLocks noGrp="1"/>
          </p:cNvSpPr>
          <p:nvPr/>
        </p:nvSpPr>
        <p:spPr>
          <a:xfrm>
            <a:off x="11542710" y="2085975"/>
            <a:ext cx="9525" cy="3724275"/>
          </a:xfrm>
          <a:prstGeom prst="rect">
            <a:avLst/>
          </a:prstGeom>
          <a:solidFill>
            <a:srgbClr val="D2D7DB"/>
          </a:solidFill>
          <a:ln w="0">
            <a:noFill/>
          </a:ln>
        </p:spPr>
        <p:txBody>
          <a:bodyPr/>
          <a:lstStyle/>
          <a:p>
            <a:endParaRPr lang="en-SG"/>
          </a:p>
        </p:txBody>
      </p:sp>
      <p:sp>
        <p:nvSpPr>
          <p:cNvPr id="41" name="Q4&#10;2028">
            <a:extLst>
              <a:ext uri="{FF2B5EF4-FFF2-40B4-BE49-F238E27FC236}">
                <a16:creationId xmlns:a16="http://schemas.microsoft.com/office/drawing/2014/main" id="{052837CA-18CC-461A-8E41-DE019E7BDC9B}"/>
              </a:ext>
            </a:extLst>
          </p:cNvPr>
          <p:cNvSpPr>
            <a:spLocks noGrp="1"/>
          </p:cNvSpPr>
          <p:nvPr/>
        </p:nvSpPr>
        <p:spPr>
          <a:xfrm>
            <a:off x="11571284" y="2095500"/>
            <a:ext cx="304800"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2028</a:t>
            </a:r>
          </a:p>
        </p:txBody>
      </p:sp>
      <p:pic>
        <p:nvPicPr>
          <p:cNvPr id="44" name="Graphic 43">
            <a:extLst>
              <a:ext uri="{FF2B5EF4-FFF2-40B4-BE49-F238E27FC236}">
                <a16:creationId xmlns:a16="http://schemas.microsoft.com/office/drawing/2014/main" id="{E8384ED4-C983-4416-BC0E-42834ECEDA55}"/>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457200" y="2466975"/>
            <a:ext cx="247650" cy="185738"/>
          </a:xfrm>
          <a:prstGeom prst="rect">
            <a:avLst/>
          </a:prstGeom>
        </p:spPr>
      </p:pic>
      <p:sp>
        <p:nvSpPr>
          <p:cNvPr id="45" name="Italy | MACSE&#10;15-year storage contract">
            <a:extLst>
              <a:ext uri="{FF2B5EF4-FFF2-40B4-BE49-F238E27FC236}">
                <a16:creationId xmlns:a16="http://schemas.microsoft.com/office/drawing/2014/main" id="{10193E45-0943-4D05-BAF0-C895C6C9EBAE}"/>
              </a:ext>
            </a:extLst>
          </p:cNvPr>
          <p:cNvSpPr>
            <a:spLocks noGrp="1"/>
          </p:cNvSpPr>
          <p:nvPr/>
        </p:nvSpPr>
        <p:spPr>
          <a:xfrm>
            <a:off x="819150" y="2428875"/>
            <a:ext cx="1381125" cy="523875"/>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Italy | MACSE</a:t>
            </a:r>
          </a:p>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15-year premium</a:t>
            </a:r>
          </a:p>
        </p:txBody>
      </p:sp>
      <p:sp>
        <p:nvSpPr>
          <p:cNvPr id="46" name="Rectangle 45">
            <a:extLst>
              <a:ext uri="{FF2B5EF4-FFF2-40B4-BE49-F238E27FC236}">
                <a16:creationId xmlns:a16="http://schemas.microsoft.com/office/drawing/2014/main" id="{60D476FE-7ADB-4D3E-BA89-DA6D8D21FF26}"/>
              </a:ext>
            </a:extLst>
          </p:cNvPr>
          <p:cNvSpPr>
            <a:spLocks noGrp="1"/>
          </p:cNvSpPr>
          <p:nvPr/>
        </p:nvSpPr>
        <p:spPr>
          <a:xfrm>
            <a:off x="2362200" y="2428875"/>
            <a:ext cx="9372600" cy="9525"/>
          </a:xfrm>
          <a:prstGeom prst="rect">
            <a:avLst/>
          </a:prstGeom>
          <a:solidFill>
            <a:srgbClr val="D2D7DB"/>
          </a:solidFill>
          <a:ln w="0">
            <a:noFill/>
          </a:ln>
        </p:spPr>
        <p:txBody>
          <a:bodyPr/>
          <a:lstStyle/>
          <a:p>
            <a:endParaRPr lang="en-SG"/>
          </a:p>
        </p:txBody>
      </p:sp>
      <p:sp>
        <p:nvSpPr>
          <p:cNvPr id="47" name="Rectangle 46">
            <a:extLst>
              <a:ext uri="{FF2B5EF4-FFF2-40B4-BE49-F238E27FC236}">
                <a16:creationId xmlns:a16="http://schemas.microsoft.com/office/drawing/2014/main" id="{983455AD-110D-4B13-BA59-F48F98AF36AB}"/>
              </a:ext>
            </a:extLst>
          </p:cNvPr>
          <p:cNvSpPr>
            <a:spLocks noGrp="1"/>
          </p:cNvSpPr>
          <p:nvPr/>
        </p:nvSpPr>
        <p:spPr>
          <a:xfrm>
            <a:off x="4200450" y="2390775"/>
            <a:ext cx="76200" cy="76200"/>
          </a:xfrm>
          <a:prstGeom prst="rect">
            <a:avLst/>
          </a:prstGeom>
          <a:solidFill>
            <a:srgbClr val="07163E"/>
          </a:solidFill>
          <a:ln w="12383">
            <a:solidFill>
              <a:srgbClr val="07163E"/>
            </a:solidFill>
          </a:ln>
        </p:spPr>
        <p:txBody>
          <a:bodyPr/>
          <a:lstStyle/>
          <a:p>
            <a:endParaRPr lang="en-SG"/>
          </a:p>
        </p:txBody>
      </p:sp>
      <p:sp>
        <p:nvSpPr>
          <p:cNvPr id="48" name="Sep 25: 10 GWh for 2028&#10;€12,959/qualified MWh-year">
            <a:extLst>
              <a:ext uri="{FF2B5EF4-FFF2-40B4-BE49-F238E27FC236}">
                <a16:creationId xmlns:a16="http://schemas.microsoft.com/office/drawing/2014/main" id="{F3428EB1-3526-4C00-8D93-0B78B99230AA}"/>
              </a:ext>
            </a:extLst>
          </p:cNvPr>
          <p:cNvSpPr>
            <a:spLocks noGrp="1"/>
          </p:cNvSpPr>
          <p:nvPr/>
        </p:nvSpPr>
        <p:spPr>
          <a:xfrm>
            <a:off x="2466975" y="2495550"/>
            <a:ext cx="2466975"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Sep 25: 10 GWh for 2028</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€12,959/qualified MWh-year</a:t>
            </a:r>
          </a:p>
        </p:txBody>
      </p:sp>
      <p:sp>
        <p:nvSpPr>
          <p:cNvPr id="49" name="Rectangle 48">
            <a:extLst>
              <a:ext uri="{FF2B5EF4-FFF2-40B4-BE49-F238E27FC236}">
                <a16:creationId xmlns:a16="http://schemas.microsoft.com/office/drawing/2014/main" id="{8B4EAD3F-D463-4275-ACAE-FBADD0D3D098}"/>
              </a:ext>
            </a:extLst>
          </p:cNvPr>
          <p:cNvSpPr>
            <a:spLocks noGrp="1"/>
          </p:cNvSpPr>
          <p:nvPr/>
        </p:nvSpPr>
        <p:spPr>
          <a:xfrm>
            <a:off x="5312005" y="2390775"/>
            <a:ext cx="76200" cy="76200"/>
          </a:xfrm>
          <a:prstGeom prst="rect">
            <a:avLst/>
          </a:prstGeom>
          <a:solidFill>
            <a:srgbClr val="07163E"/>
          </a:solidFill>
          <a:ln w="12383">
            <a:solidFill>
              <a:srgbClr val="07163E"/>
            </a:solidFill>
          </a:ln>
        </p:spPr>
        <p:txBody>
          <a:bodyPr/>
          <a:lstStyle/>
          <a:p>
            <a:endParaRPr lang="en-SG"/>
          </a:p>
        </p:txBody>
      </p:sp>
      <p:sp>
        <p:nvSpPr>
          <p:cNvPr id="50" name="24 Nov 26 O | 16 GWh for 2029 delivery&#10;Cap €27,000">
            <a:extLst>
              <a:ext uri="{FF2B5EF4-FFF2-40B4-BE49-F238E27FC236}">
                <a16:creationId xmlns:a16="http://schemas.microsoft.com/office/drawing/2014/main" id="{67A3497D-5221-4E8F-98C6-0CF7CD8A6673}"/>
              </a:ext>
            </a:extLst>
          </p:cNvPr>
          <p:cNvSpPr>
            <a:spLocks noGrp="1"/>
          </p:cNvSpPr>
          <p:nvPr/>
        </p:nvSpPr>
        <p:spPr>
          <a:xfrm>
            <a:off x="5435830" y="2505075"/>
            <a:ext cx="4381500"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24 Nov 26 O | 16 GWh for 2029 delivery</a:t>
            </a:r>
          </a:p>
          <a:p>
            <a:pP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Cap €27,000/MWh-y; </a:t>
            </a:r>
            <a:r>
              <a:rPr lang="en-SG" sz="800" b="0" dirty="0">
                <a:solidFill>
                  <a:srgbClr val="07163E"/>
                </a:solidFill>
                <a:latin typeface="Calibri"/>
                <a:ea typeface="Calibri"/>
                <a:cs typeface="Calibri"/>
              </a:rPr>
              <a:t> </a:t>
            </a:r>
            <a:r>
              <a:rPr sz="800" b="0" dirty="0">
                <a:solidFill>
                  <a:srgbClr val="07163E"/>
                </a:solidFill>
                <a:latin typeface="Calibri"/>
                <a:ea typeface="Calibri"/>
                <a:cs typeface="Calibri"/>
              </a:rPr>
              <a:t>16 GWh fill sensitivity E</a:t>
            </a:r>
          </a:p>
        </p:txBody>
      </p:sp>
      <p:pic>
        <p:nvPicPr>
          <p:cNvPr id="51" name="Graphic 50">
            <a:extLst>
              <a:ext uri="{FF2B5EF4-FFF2-40B4-BE49-F238E27FC236}">
                <a16:creationId xmlns:a16="http://schemas.microsoft.com/office/drawing/2014/main" id="{67BB22BE-2303-435E-9602-5DF3C6DC6A50}"/>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457200" y="3038475"/>
            <a:ext cx="247650" cy="185738"/>
          </a:xfrm>
          <a:prstGeom prst="rect">
            <a:avLst/>
          </a:prstGeom>
        </p:spPr>
      </p:pic>
      <p:sp>
        <p:nvSpPr>
          <p:cNvPr id="52" name="Italy | Mercato&#10;della Capacità">
            <a:extLst>
              <a:ext uri="{FF2B5EF4-FFF2-40B4-BE49-F238E27FC236}">
                <a16:creationId xmlns:a16="http://schemas.microsoft.com/office/drawing/2014/main" id="{72B8F71E-7301-4DB6-B914-862125200284}"/>
              </a:ext>
            </a:extLst>
          </p:cNvPr>
          <p:cNvSpPr>
            <a:spLocks noGrp="1"/>
          </p:cNvSpPr>
          <p:nvPr/>
        </p:nvSpPr>
        <p:spPr>
          <a:xfrm>
            <a:off x="819150" y="3000375"/>
            <a:ext cx="1381125" cy="523875"/>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Italy | CM</a:t>
            </a:r>
          </a:p>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New 15y / existing 1y</a:t>
            </a:r>
          </a:p>
        </p:txBody>
      </p:sp>
      <p:sp>
        <p:nvSpPr>
          <p:cNvPr id="53" name="Rectangle 52">
            <a:extLst>
              <a:ext uri="{FF2B5EF4-FFF2-40B4-BE49-F238E27FC236}">
                <a16:creationId xmlns:a16="http://schemas.microsoft.com/office/drawing/2014/main" id="{877F866A-5048-4210-8639-36918DF678A0}"/>
              </a:ext>
            </a:extLst>
          </p:cNvPr>
          <p:cNvSpPr>
            <a:spLocks noGrp="1"/>
          </p:cNvSpPr>
          <p:nvPr/>
        </p:nvSpPr>
        <p:spPr>
          <a:xfrm>
            <a:off x="2362200" y="3000375"/>
            <a:ext cx="9372600" cy="9525"/>
          </a:xfrm>
          <a:prstGeom prst="rect">
            <a:avLst/>
          </a:prstGeom>
          <a:solidFill>
            <a:srgbClr val="D2D7DB"/>
          </a:solidFill>
          <a:ln w="0">
            <a:noFill/>
          </a:ln>
        </p:spPr>
        <p:txBody>
          <a:bodyPr/>
          <a:lstStyle/>
          <a:p>
            <a:endParaRPr lang="en-SG"/>
          </a:p>
        </p:txBody>
      </p:sp>
      <p:sp>
        <p:nvSpPr>
          <p:cNvPr id="54" name="Historical CM auctions&#10;BESS series not reconciled">
            <a:extLst>
              <a:ext uri="{FF2B5EF4-FFF2-40B4-BE49-F238E27FC236}">
                <a16:creationId xmlns:a16="http://schemas.microsoft.com/office/drawing/2014/main" id="{3957ECAC-B796-41C8-BF9D-73E2E515052F}"/>
              </a:ext>
            </a:extLst>
          </p:cNvPr>
          <p:cNvSpPr>
            <a:spLocks noGrp="1"/>
          </p:cNvSpPr>
          <p:nvPr/>
        </p:nvSpPr>
        <p:spPr>
          <a:xfrm>
            <a:off x="3364035" y="3067050"/>
            <a:ext cx="1684215"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CY25 / 26: 89 / 84 MW CDP</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CY27: ~563 MW at €47k/MW-y</a:t>
            </a:r>
          </a:p>
        </p:txBody>
      </p:sp>
      <p:pic>
        <p:nvPicPr>
          <p:cNvPr id="56" name="Graphic 55">
            <a:extLst>
              <a:ext uri="{FF2B5EF4-FFF2-40B4-BE49-F238E27FC236}">
                <a16:creationId xmlns:a16="http://schemas.microsoft.com/office/drawing/2014/main" id="{A7077A4A-281E-4B94-858C-727C192E9054}"/>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457200" y="3609975"/>
            <a:ext cx="247650" cy="185738"/>
          </a:xfrm>
          <a:prstGeom prst="rect">
            <a:avLst/>
          </a:prstGeom>
        </p:spPr>
      </p:pic>
      <p:sp>
        <p:nvSpPr>
          <p:cNvPr id="57" name="Spain | PINALM-&#10;FEDER 21–27">
            <a:extLst>
              <a:ext uri="{FF2B5EF4-FFF2-40B4-BE49-F238E27FC236}">
                <a16:creationId xmlns:a16="http://schemas.microsoft.com/office/drawing/2014/main" id="{5010A9B9-87DC-4DFA-84F8-E397BCFE0F8D}"/>
              </a:ext>
            </a:extLst>
          </p:cNvPr>
          <p:cNvSpPr>
            <a:spLocks noGrp="1"/>
          </p:cNvSpPr>
          <p:nvPr/>
        </p:nvSpPr>
        <p:spPr>
          <a:xfrm>
            <a:off x="819150" y="3571875"/>
            <a:ext cx="1381125" cy="52387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Spain | PINALM-</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FEDER 21–27</a:t>
            </a:r>
          </a:p>
        </p:txBody>
      </p:sp>
      <p:sp>
        <p:nvSpPr>
          <p:cNvPr id="58" name="Rectangle 57">
            <a:extLst>
              <a:ext uri="{FF2B5EF4-FFF2-40B4-BE49-F238E27FC236}">
                <a16:creationId xmlns:a16="http://schemas.microsoft.com/office/drawing/2014/main" id="{C7D04060-10CD-459C-B52F-1E464E3636D2}"/>
              </a:ext>
            </a:extLst>
          </p:cNvPr>
          <p:cNvSpPr>
            <a:spLocks noGrp="1"/>
          </p:cNvSpPr>
          <p:nvPr/>
        </p:nvSpPr>
        <p:spPr>
          <a:xfrm>
            <a:off x="2362200" y="3571875"/>
            <a:ext cx="9372600" cy="9525"/>
          </a:xfrm>
          <a:prstGeom prst="rect">
            <a:avLst/>
          </a:prstGeom>
          <a:solidFill>
            <a:srgbClr val="D2D7DB"/>
          </a:solidFill>
          <a:ln w="0">
            <a:noFill/>
          </a:ln>
        </p:spPr>
        <p:txBody>
          <a:bodyPr/>
          <a:lstStyle/>
          <a:p>
            <a:endParaRPr lang="en-SG"/>
          </a:p>
        </p:txBody>
      </p:sp>
      <p:sp>
        <p:nvSpPr>
          <p:cNvPr id="59" name="Rectangle 58">
            <a:extLst>
              <a:ext uri="{FF2B5EF4-FFF2-40B4-BE49-F238E27FC236}">
                <a16:creationId xmlns:a16="http://schemas.microsoft.com/office/drawing/2014/main" id="{C4EEE75D-E18A-453B-8372-2C2658A0894D}"/>
              </a:ext>
            </a:extLst>
          </p:cNvPr>
          <p:cNvSpPr>
            <a:spLocks noGrp="1"/>
          </p:cNvSpPr>
          <p:nvPr/>
        </p:nvSpPr>
        <p:spPr>
          <a:xfrm>
            <a:off x="4363204" y="3533775"/>
            <a:ext cx="76200" cy="76200"/>
          </a:xfrm>
          <a:prstGeom prst="rect">
            <a:avLst/>
          </a:prstGeom>
          <a:solidFill>
            <a:srgbClr val="07163E"/>
          </a:solidFill>
          <a:ln w="12383">
            <a:solidFill>
              <a:srgbClr val="07163E"/>
            </a:solidFill>
          </a:ln>
        </p:spPr>
        <p:txBody>
          <a:bodyPr/>
          <a:lstStyle/>
          <a:p>
            <a:endParaRPr lang="en-SG"/>
          </a:p>
        </p:txBody>
      </p:sp>
      <p:sp>
        <p:nvSpPr>
          <p:cNvPr id="60" name="Rectangle 59">
            <a:extLst>
              <a:ext uri="{FF2B5EF4-FFF2-40B4-BE49-F238E27FC236}">
                <a16:creationId xmlns:a16="http://schemas.microsoft.com/office/drawing/2014/main" id="{D24FB545-97C4-43D0-B597-A2EB56587FC5}"/>
              </a:ext>
            </a:extLst>
          </p:cNvPr>
          <p:cNvSpPr>
            <a:spLocks noGrp="1"/>
          </p:cNvSpPr>
          <p:nvPr/>
        </p:nvSpPr>
        <p:spPr>
          <a:xfrm>
            <a:off x="4591434" y="3533775"/>
            <a:ext cx="76200" cy="76200"/>
          </a:xfrm>
          <a:prstGeom prst="rect">
            <a:avLst/>
          </a:prstGeom>
          <a:solidFill>
            <a:srgbClr val="07163E"/>
          </a:solidFill>
          <a:ln w="12383">
            <a:solidFill>
              <a:srgbClr val="07163E"/>
            </a:solidFill>
          </a:ln>
        </p:spPr>
        <p:txBody>
          <a:bodyPr/>
          <a:lstStyle/>
          <a:p>
            <a:endParaRPr lang="en-SG"/>
          </a:p>
        </p:txBody>
      </p:sp>
      <p:sp>
        <p:nvSpPr>
          <p:cNvPr id="61" name="Dec 25: 39 standalone BESS¹&#10;Apr 26: appeal updates">
            <a:extLst>
              <a:ext uri="{FF2B5EF4-FFF2-40B4-BE49-F238E27FC236}">
                <a16:creationId xmlns:a16="http://schemas.microsoft.com/office/drawing/2014/main" id="{BCC13930-5246-454C-9F8F-FC7E3AC15221}"/>
              </a:ext>
            </a:extLst>
          </p:cNvPr>
          <p:cNvSpPr>
            <a:spLocks noGrp="1"/>
          </p:cNvSpPr>
          <p:nvPr/>
        </p:nvSpPr>
        <p:spPr>
          <a:xfrm>
            <a:off x="2466975" y="3638550"/>
            <a:ext cx="2466975"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Dec 25: 39 standalone BESS¹</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Apr 26: appeal updates</a:t>
            </a:r>
          </a:p>
        </p:txBody>
      </p:sp>
      <p:sp>
        <p:nvSpPr>
          <p:cNvPr id="62" name="Rectangle 61">
            <a:extLst>
              <a:ext uri="{FF2B5EF4-FFF2-40B4-BE49-F238E27FC236}">
                <a16:creationId xmlns:a16="http://schemas.microsoft.com/office/drawing/2014/main" id="{6094B95A-F46B-45FB-9ECE-5AB43B08AC0C}"/>
              </a:ext>
            </a:extLst>
          </p:cNvPr>
          <p:cNvSpPr>
            <a:spLocks noGrp="1"/>
          </p:cNvSpPr>
          <p:nvPr/>
        </p:nvSpPr>
        <p:spPr>
          <a:xfrm>
            <a:off x="5105400" y="3562350"/>
            <a:ext cx="6572250" cy="28575"/>
          </a:xfrm>
          <a:prstGeom prst="rect">
            <a:avLst/>
          </a:prstGeom>
          <a:solidFill>
            <a:srgbClr val="125E93"/>
          </a:solidFill>
          <a:ln w="0">
            <a:noFill/>
          </a:ln>
        </p:spPr>
        <p:txBody>
          <a:bodyPr/>
          <a:lstStyle/>
          <a:p>
            <a:endParaRPr lang="en-SG"/>
          </a:p>
        </p:txBody>
      </p:sp>
      <p:sp>
        <p:nvSpPr>
          <p:cNvPr id="63" name="Awarded-cohort execution: within 36 months; hard s">
            <a:extLst>
              <a:ext uri="{FF2B5EF4-FFF2-40B4-BE49-F238E27FC236}">
                <a16:creationId xmlns:a16="http://schemas.microsoft.com/office/drawing/2014/main" id="{876EFCF0-2772-4364-B7D1-CBC573340086}"/>
              </a:ext>
            </a:extLst>
          </p:cNvPr>
          <p:cNvSpPr>
            <a:spLocks noGrp="1"/>
          </p:cNvSpPr>
          <p:nvPr/>
        </p:nvSpPr>
        <p:spPr>
          <a:xfrm>
            <a:off x="5210175" y="3657600"/>
            <a:ext cx="6419850" cy="447675"/>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Awarded-cohort execution: within 36 months; hard stop Dec 2029 O →</a:t>
            </a:r>
          </a:p>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New pure-BESS grant round U; €818.3m / 9.4 GWh cover all technologies.</a:t>
            </a:r>
          </a:p>
        </p:txBody>
      </p:sp>
      <p:pic>
        <p:nvPicPr>
          <p:cNvPr id="64" name="Graphic 63">
            <a:extLst>
              <a:ext uri="{FF2B5EF4-FFF2-40B4-BE49-F238E27FC236}">
                <a16:creationId xmlns:a16="http://schemas.microsoft.com/office/drawing/2014/main" id="{1F9EB7B8-D1F0-4D7B-A623-CA58FD803380}"/>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457200" y="4181475"/>
            <a:ext cx="247650" cy="185738"/>
          </a:xfrm>
          <a:prstGeom prst="rect">
            <a:avLst/>
          </a:prstGeom>
        </p:spPr>
      </p:pic>
      <p:sp>
        <p:nvSpPr>
          <p:cNvPr id="65" name="Spain | Mercado&#10;de Capacidad">
            <a:extLst>
              <a:ext uri="{FF2B5EF4-FFF2-40B4-BE49-F238E27FC236}">
                <a16:creationId xmlns:a16="http://schemas.microsoft.com/office/drawing/2014/main" id="{8CCBC27B-9A01-44F7-B2C9-6F34CD560896}"/>
              </a:ext>
            </a:extLst>
          </p:cNvPr>
          <p:cNvSpPr>
            <a:spLocks noGrp="1"/>
          </p:cNvSpPr>
          <p:nvPr/>
        </p:nvSpPr>
        <p:spPr>
          <a:xfrm>
            <a:off x="819150" y="4143375"/>
            <a:ext cx="1381125" cy="523875"/>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Spain | CM design</a:t>
            </a:r>
          </a:p>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Up to 15 years*</a:t>
            </a:r>
          </a:p>
        </p:txBody>
      </p:sp>
      <p:sp>
        <p:nvSpPr>
          <p:cNvPr id="66" name="Rectangle 65">
            <a:extLst>
              <a:ext uri="{FF2B5EF4-FFF2-40B4-BE49-F238E27FC236}">
                <a16:creationId xmlns:a16="http://schemas.microsoft.com/office/drawing/2014/main" id="{1DABE9E6-5E00-468A-9EE2-05261DD64A8B}"/>
              </a:ext>
            </a:extLst>
          </p:cNvPr>
          <p:cNvSpPr>
            <a:spLocks noGrp="1"/>
          </p:cNvSpPr>
          <p:nvPr/>
        </p:nvSpPr>
        <p:spPr>
          <a:xfrm>
            <a:off x="2362200" y="4143375"/>
            <a:ext cx="9372600" cy="9525"/>
          </a:xfrm>
          <a:prstGeom prst="rect">
            <a:avLst/>
          </a:prstGeom>
          <a:solidFill>
            <a:srgbClr val="D2D7DB"/>
          </a:solidFill>
          <a:ln w="0">
            <a:noFill/>
          </a:ln>
        </p:spPr>
        <p:txBody>
          <a:bodyPr/>
          <a:lstStyle/>
          <a:p>
            <a:endParaRPr lang="en-SG"/>
          </a:p>
        </p:txBody>
      </p:sp>
      <p:sp>
        <p:nvSpPr>
          <p:cNvPr id="67" name="Rectangle 66">
            <a:extLst>
              <a:ext uri="{FF2B5EF4-FFF2-40B4-BE49-F238E27FC236}">
                <a16:creationId xmlns:a16="http://schemas.microsoft.com/office/drawing/2014/main" id="{DF9A7A92-6641-409B-92C6-728274E10C1B}"/>
              </a:ext>
            </a:extLst>
          </p:cNvPr>
          <p:cNvSpPr>
            <a:spLocks noGrp="1"/>
          </p:cNvSpPr>
          <p:nvPr/>
        </p:nvSpPr>
        <p:spPr>
          <a:xfrm>
            <a:off x="4857078" y="4105275"/>
            <a:ext cx="76200" cy="76200"/>
          </a:xfrm>
          <a:prstGeom prst="rect">
            <a:avLst/>
          </a:prstGeom>
          <a:solidFill>
            <a:srgbClr val="07163E"/>
          </a:solidFill>
          <a:ln w="12383">
            <a:solidFill>
              <a:srgbClr val="07163E"/>
            </a:solidFill>
          </a:ln>
        </p:spPr>
        <p:txBody>
          <a:bodyPr/>
          <a:lstStyle/>
          <a:p>
            <a:endParaRPr lang="en-SG"/>
          </a:p>
        </p:txBody>
      </p:sp>
      <p:sp>
        <p:nvSpPr>
          <p:cNvPr id="68" name="Sep 26: design announced&#10;No clearing award verifie">
            <a:extLst>
              <a:ext uri="{FF2B5EF4-FFF2-40B4-BE49-F238E27FC236}">
                <a16:creationId xmlns:a16="http://schemas.microsoft.com/office/drawing/2014/main" id="{577975BE-BD7D-4F55-8C4F-C7DCD9B9D033}"/>
              </a:ext>
            </a:extLst>
          </p:cNvPr>
          <p:cNvSpPr>
            <a:spLocks noGrp="1"/>
          </p:cNvSpPr>
          <p:nvPr/>
        </p:nvSpPr>
        <p:spPr>
          <a:xfrm>
            <a:off x="2466975" y="4210050"/>
            <a:ext cx="2466975"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Sep 26: design announced</a:t>
            </a:r>
          </a:p>
          <a:p>
            <a:pPr algn="r">
              <a:buNone/>
              <a:defRPr sz="1013" b="0">
                <a:solidFill>
                  <a:srgbClr val="07163E"/>
                </a:solidFill>
                <a:latin typeface="Calibri"/>
                <a:ea typeface="Calibri"/>
                <a:cs typeface="Calibri"/>
              </a:defRPr>
            </a:pPr>
            <a:r>
              <a:rPr sz="800" b="0">
                <a:solidFill>
                  <a:srgbClr val="07163E"/>
                </a:solidFill>
                <a:latin typeface="Calibri"/>
                <a:ea typeface="Calibri"/>
                <a:cs typeface="Calibri"/>
              </a:rPr>
              <a:t>No clearing award verified</a:t>
            </a:r>
          </a:p>
        </p:txBody>
      </p:sp>
      <p:sp>
        <p:nvSpPr>
          <p:cNvPr id="69" name="Rectangle 68">
            <a:extLst>
              <a:ext uri="{FF2B5EF4-FFF2-40B4-BE49-F238E27FC236}">
                <a16:creationId xmlns:a16="http://schemas.microsoft.com/office/drawing/2014/main" id="{96DC3BB6-50FB-4887-A5EA-7B149D32AA00}"/>
              </a:ext>
            </a:extLst>
          </p:cNvPr>
          <p:cNvSpPr>
            <a:spLocks noGrp="1"/>
          </p:cNvSpPr>
          <p:nvPr/>
        </p:nvSpPr>
        <p:spPr>
          <a:xfrm>
            <a:off x="5697696" y="4133850"/>
            <a:ext cx="57150" cy="19050"/>
          </a:xfrm>
          <a:prstGeom prst="rect">
            <a:avLst/>
          </a:prstGeom>
          <a:solidFill>
            <a:srgbClr val="125E93"/>
          </a:solidFill>
          <a:ln w="0">
            <a:noFill/>
          </a:ln>
        </p:spPr>
        <p:txBody>
          <a:bodyPr/>
          <a:lstStyle/>
          <a:p>
            <a:endParaRPr lang="en-SG"/>
          </a:p>
        </p:txBody>
      </p:sp>
      <p:sp>
        <p:nvSpPr>
          <p:cNvPr id="70" name="Rectangle 69">
            <a:extLst>
              <a:ext uri="{FF2B5EF4-FFF2-40B4-BE49-F238E27FC236}">
                <a16:creationId xmlns:a16="http://schemas.microsoft.com/office/drawing/2014/main" id="{AF63C8BA-0DDF-471F-A29E-E068C8BA8A15}"/>
              </a:ext>
            </a:extLst>
          </p:cNvPr>
          <p:cNvSpPr>
            <a:spLocks noGrp="1"/>
          </p:cNvSpPr>
          <p:nvPr/>
        </p:nvSpPr>
        <p:spPr>
          <a:xfrm>
            <a:off x="5802471" y="4133850"/>
            <a:ext cx="57150" cy="19050"/>
          </a:xfrm>
          <a:prstGeom prst="rect">
            <a:avLst/>
          </a:prstGeom>
          <a:solidFill>
            <a:srgbClr val="125E93"/>
          </a:solidFill>
          <a:ln w="0">
            <a:noFill/>
          </a:ln>
        </p:spPr>
        <p:txBody>
          <a:bodyPr/>
          <a:lstStyle/>
          <a:p>
            <a:endParaRPr lang="en-SG"/>
          </a:p>
        </p:txBody>
      </p:sp>
      <p:sp>
        <p:nvSpPr>
          <p:cNvPr id="71" name="Rectangle 70">
            <a:extLst>
              <a:ext uri="{FF2B5EF4-FFF2-40B4-BE49-F238E27FC236}">
                <a16:creationId xmlns:a16="http://schemas.microsoft.com/office/drawing/2014/main" id="{B4F8E38E-1C24-423A-A4CA-2705E2BB0D24}"/>
              </a:ext>
            </a:extLst>
          </p:cNvPr>
          <p:cNvSpPr>
            <a:spLocks noGrp="1"/>
          </p:cNvSpPr>
          <p:nvPr/>
        </p:nvSpPr>
        <p:spPr>
          <a:xfrm>
            <a:off x="5907246" y="4133850"/>
            <a:ext cx="57150" cy="19050"/>
          </a:xfrm>
          <a:prstGeom prst="rect">
            <a:avLst/>
          </a:prstGeom>
          <a:solidFill>
            <a:srgbClr val="125E93"/>
          </a:solidFill>
          <a:ln w="0">
            <a:noFill/>
          </a:ln>
        </p:spPr>
        <p:txBody>
          <a:bodyPr/>
          <a:lstStyle/>
          <a:p>
            <a:endParaRPr lang="en-SG"/>
          </a:p>
        </p:txBody>
      </p:sp>
      <p:sp>
        <p:nvSpPr>
          <p:cNvPr id="72" name="Rectangle 71">
            <a:extLst>
              <a:ext uri="{FF2B5EF4-FFF2-40B4-BE49-F238E27FC236}">
                <a16:creationId xmlns:a16="http://schemas.microsoft.com/office/drawing/2014/main" id="{2F1A2937-D853-4210-8ED8-4E29A081E73C}"/>
              </a:ext>
            </a:extLst>
          </p:cNvPr>
          <p:cNvSpPr>
            <a:spLocks noGrp="1"/>
          </p:cNvSpPr>
          <p:nvPr/>
        </p:nvSpPr>
        <p:spPr>
          <a:xfrm>
            <a:off x="6012021" y="4133850"/>
            <a:ext cx="57150" cy="19050"/>
          </a:xfrm>
          <a:prstGeom prst="rect">
            <a:avLst/>
          </a:prstGeom>
          <a:solidFill>
            <a:srgbClr val="125E93"/>
          </a:solidFill>
          <a:ln w="0">
            <a:noFill/>
          </a:ln>
        </p:spPr>
        <p:txBody>
          <a:bodyPr/>
          <a:lstStyle/>
          <a:p>
            <a:endParaRPr lang="en-SG"/>
          </a:p>
        </p:txBody>
      </p:sp>
      <p:sp>
        <p:nvSpPr>
          <p:cNvPr id="73" name="Rectangle 72">
            <a:extLst>
              <a:ext uri="{FF2B5EF4-FFF2-40B4-BE49-F238E27FC236}">
                <a16:creationId xmlns:a16="http://schemas.microsoft.com/office/drawing/2014/main" id="{0D113B0F-01D2-476E-BE6C-9D7B581FD696}"/>
              </a:ext>
            </a:extLst>
          </p:cNvPr>
          <p:cNvSpPr>
            <a:spLocks noGrp="1"/>
          </p:cNvSpPr>
          <p:nvPr/>
        </p:nvSpPr>
        <p:spPr>
          <a:xfrm>
            <a:off x="6116796" y="4133850"/>
            <a:ext cx="57150" cy="19050"/>
          </a:xfrm>
          <a:prstGeom prst="rect">
            <a:avLst/>
          </a:prstGeom>
          <a:solidFill>
            <a:srgbClr val="125E93"/>
          </a:solidFill>
          <a:ln w="0">
            <a:noFill/>
          </a:ln>
        </p:spPr>
        <p:txBody>
          <a:bodyPr/>
          <a:lstStyle/>
          <a:p>
            <a:endParaRPr lang="en-SG"/>
          </a:p>
        </p:txBody>
      </p:sp>
      <p:sp>
        <p:nvSpPr>
          <p:cNvPr id="74" name="Rectangle 73">
            <a:extLst>
              <a:ext uri="{FF2B5EF4-FFF2-40B4-BE49-F238E27FC236}">
                <a16:creationId xmlns:a16="http://schemas.microsoft.com/office/drawing/2014/main" id="{4F9E68BE-53D9-4EF5-BBB4-09F58066499C}"/>
              </a:ext>
            </a:extLst>
          </p:cNvPr>
          <p:cNvSpPr>
            <a:spLocks noGrp="1"/>
          </p:cNvSpPr>
          <p:nvPr/>
        </p:nvSpPr>
        <p:spPr>
          <a:xfrm>
            <a:off x="6221571" y="4133850"/>
            <a:ext cx="57150" cy="19050"/>
          </a:xfrm>
          <a:prstGeom prst="rect">
            <a:avLst/>
          </a:prstGeom>
          <a:solidFill>
            <a:srgbClr val="125E93"/>
          </a:solidFill>
          <a:ln w="0">
            <a:noFill/>
          </a:ln>
        </p:spPr>
        <p:txBody>
          <a:bodyPr/>
          <a:lstStyle/>
          <a:p>
            <a:endParaRPr lang="en-SG"/>
          </a:p>
        </p:txBody>
      </p:sp>
      <p:sp>
        <p:nvSpPr>
          <p:cNvPr id="75" name="Rectangle 74">
            <a:extLst>
              <a:ext uri="{FF2B5EF4-FFF2-40B4-BE49-F238E27FC236}">
                <a16:creationId xmlns:a16="http://schemas.microsoft.com/office/drawing/2014/main" id="{2DF2CD53-AB3F-4B8A-BBB5-700B0E5EF4F8}"/>
              </a:ext>
            </a:extLst>
          </p:cNvPr>
          <p:cNvSpPr>
            <a:spLocks noGrp="1"/>
          </p:cNvSpPr>
          <p:nvPr/>
        </p:nvSpPr>
        <p:spPr>
          <a:xfrm>
            <a:off x="6326346" y="4133850"/>
            <a:ext cx="57150" cy="19050"/>
          </a:xfrm>
          <a:prstGeom prst="rect">
            <a:avLst/>
          </a:prstGeom>
          <a:solidFill>
            <a:srgbClr val="125E93"/>
          </a:solidFill>
          <a:ln w="0">
            <a:noFill/>
          </a:ln>
        </p:spPr>
        <p:txBody>
          <a:bodyPr/>
          <a:lstStyle/>
          <a:p>
            <a:endParaRPr lang="en-SG"/>
          </a:p>
        </p:txBody>
      </p:sp>
      <p:sp>
        <p:nvSpPr>
          <p:cNvPr id="76" name="Rectangle 75">
            <a:extLst>
              <a:ext uri="{FF2B5EF4-FFF2-40B4-BE49-F238E27FC236}">
                <a16:creationId xmlns:a16="http://schemas.microsoft.com/office/drawing/2014/main" id="{83B7F862-9C39-42C5-9882-092502995CCA}"/>
              </a:ext>
            </a:extLst>
          </p:cNvPr>
          <p:cNvSpPr>
            <a:spLocks noGrp="1"/>
          </p:cNvSpPr>
          <p:nvPr/>
        </p:nvSpPr>
        <p:spPr>
          <a:xfrm>
            <a:off x="6431121" y="4133850"/>
            <a:ext cx="57150" cy="19050"/>
          </a:xfrm>
          <a:prstGeom prst="rect">
            <a:avLst/>
          </a:prstGeom>
          <a:solidFill>
            <a:srgbClr val="125E93"/>
          </a:solidFill>
          <a:ln w="0">
            <a:noFill/>
          </a:ln>
        </p:spPr>
        <p:txBody>
          <a:bodyPr/>
          <a:lstStyle/>
          <a:p>
            <a:endParaRPr lang="en-SG"/>
          </a:p>
        </p:txBody>
      </p:sp>
      <p:sp>
        <p:nvSpPr>
          <p:cNvPr id="77" name="Rectangle 76">
            <a:extLst>
              <a:ext uri="{FF2B5EF4-FFF2-40B4-BE49-F238E27FC236}">
                <a16:creationId xmlns:a16="http://schemas.microsoft.com/office/drawing/2014/main" id="{2E8A9E73-13F4-452B-A724-B2A607F68404}"/>
              </a:ext>
            </a:extLst>
          </p:cNvPr>
          <p:cNvSpPr>
            <a:spLocks noGrp="1"/>
          </p:cNvSpPr>
          <p:nvPr/>
        </p:nvSpPr>
        <p:spPr>
          <a:xfrm>
            <a:off x="6535896" y="4133850"/>
            <a:ext cx="57150" cy="19050"/>
          </a:xfrm>
          <a:prstGeom prst="rect">
            <a:avLst/>
          </a:prstGeom>
          <a:solidFill>
            <a:srgbClr val="125E93"/>
          </a:solidFill>
          <a:ln w="0">
            <a:noFill/>
          </a:ln>
        </p:spPr>
        <p:txBody>
          <a:bodyPr/>
          <a:lstStyle/>
          <a:p>
            <a:endParaRPr lang="en-SG"/>
          </a:p>
        </p:txBody>
      </p:sp>
      <p:sp>
        <p:nvSpPr>
          <p:cNvPr id="78" name="Rectangle 77">
            <a:extLst>
              <a:ext uri="{FF2B5EF4-FFF2-40B4-BE49-F238E27FC236}">
                <a16:creationId xmlns:a16="http://schemas.microsoft.com/office/drawing/2014/main" id="{981B3F80-8575-47D3-95EA-2923D685CB6F}"/>
              </a:ext>
            </a:extLst>
          </p:cNvPr>
          <p:cNvSpPr>
            <a:spLocks noGrp="1"/>
          </p:cNvSpPr>
          <p:nvPr/>
        </p:nvSpPr>
        <p:spPr>
          <a:xfrm>
            <a:off x="6640671" y="4133850"/>
            <a:ext cx="57150" cy="19050"/>
          </a:xfrm>
          <a:prstGeom prst="rect">
            <a:avLst/>
          </a:prstGeom>
          <a:solidFill>
            <a:srgbClr val="125E93"/>
          </a:solidFill>
          <a:ln w="0">
            <a:noFill/>
          </a:ln>
        </p:spPr>
        <p:txBody>
          <a:bodyPr/>
          <a:lstStyle/>
          <a:p>
            <a:endParaRPr lang="en-SG"/>
          </a:p>
        </p:txBody>
      </p:sp>
      <p:sp>
        <p:nvSpPr>
          <p:cNvPr id="79" name="Rectangle 78">
            <a:extLst>
              <a:ext uri="{FF2B5EF4-FFF2-40B4-BE49-F238E27FC236}">
                <a16:creationId xmlns:a16="http://schemas.microsoft.com/office/drawing/2014/main" id="{FA8954B8-A6A2-4059-81C6-395692D5BB20}"/>
              </a:ext>
            </a:extLst>
          </p:cNvPr>
          <p:cNvSpPr>
            <a:spLocks noGrp="1"/>
          </p:cNvSpPr>
          <p:nvPr/>
        </p:nvSpPr>
        <p:spPr>
          <a:xfrm>
            <a:off x="6745446" y="4133850"/>
            <a:ext cx="57150" cy="19050"/>
          </a:xfrm>
          <a:prstGeom prst="rect">
            <a:avLst/>
          </a:prstGeom>
          <a:solidFill>
            <a:srgbClr val="125E93"/>
          </a:solidFill>
          <a:ln w="0">
            <a:noFill/>
          </a:ln>
        </p:spPr>
        <p:txBody>
          <a:bodyPr/>
          <a:lstStyle/>
          <a:p>
            <a:endParaRPr lang="en-SG"/>
          </a:p>
        </p:txBody>
      </p:sp>
      <p:sp>
        <p:nvSpPr>
          <p:cNvPr id="80" name="Rectangle 79">
            <a:extLst>
              <a:ext uri="{FF2B5EF4-FFF2-40B4-BE49-F238E27FC236}">
                <a16:creationId xmlns:a16="http://schemas.microsoft.com/office/drawing/2014/main" id="{5D499497-19BE-4B20-8A44-C743E0297C61}"/>
              </a:ext>
            </a:extLst>
          </p:cNvPr>
          <p:cNvSpPr>
            <a:spLocks noGrp="1"/>
          </p:cNvSpPr>
          <p:nvPr/>
        </p:nvSpPr>
        <p:spPr>
          <a:xfrm>
            <a:off x="6850221" y="4133850"/>
            <a:ext cx="57150" cy="19050"/>
          </a:xfrm>
          <a:prstGeom prst="rect">
            <a:avLst/>
          </a:prstGeom>
          <a:solidFill>
            <a:srgbClr val="125E93"/>
          </a:solidFill>
          <a:ln w="0">
            <a:noFill/>
          </a:ln>
        </p:spPr>
        <p:txBody>
          <a:bodyPr/>
          <a:lstStyle/>
          <a:p>
            <a:endParaRPr lang="en-SG"/>
          </a:p>
        </p:txBody>
      </p:sp>
      <p:sp>
        <p:nvSpPr>
          <p:cNvPr id="81" name="Rectangle 80">
            <a:extLst>
              <a:ext uri="{FF2B5EF4-FFF2-40B4-BE49-F238E27FC236}">
                <a16:creationId xmlns:a16="http://schemas.microsoft.com/office/drawing/2014/main" id="{32C8FF34-C970-4DEB-B63C-A762765755CE}"/>
              </a:ext>
            </a:extLst>
          </p:cNvPr>
          <p:cNvSpPr>
            <a:spLocks noGrp="1"/>
          </p:cNvSpPr>
          <p:nvPr/>
        </p:nvSpPr>
        <p:spPr>
          <a:xfrm>
            <a:off x="6954996" y="4133850"/>
            <a:ext cx="57150" cy="19050"/>
          </a:xfrm>
          <a:prstGeom prst="rect">
            <a:avLst/>
          </a:prstGeom>
          <a:solidFill>
            <a:srgbClr val="125E93"/>
          </a:solidFill>
          <a:ln w="0">
            <a:noFill/>
          </a:ln>
        </p:spPr>
        <p:txBody>
          <a:bodyPr/>
          <a:lstStyle/>
          <a:p>
            <a:endParaRPr lang="en-SG"/>
          </a:p>
        </p:txBody>
      </p:sp>
      <p:sp>
        <p:nvSpPr>
          <p:cNvPr id="82" name="Rectangle 81">
            <a:extLst>
              <a:ext uri="{FF2B5EF4-FFF2-40B4-BE49-F238E27FC236}">
                <a16:creationId xmlns:a16="http://schemas.microsoft.com/office/drawing/2014/main" id="{BE026DB3-198B-46E5-B23F-135D9DA835EF}"/>
              </a:ext>
            </a:extLst>
          </p:cNvPr>
          <p:cNvSpPr>
            <a:spLocks noGrp="1"/>
          </p:cNvSpPr>
          <p:nvPr/>
        </p:nvSpPr>
        <p:spPr>
          <a:xfrm>
            <a:off x="7059771" y="4133850"/>
            <a:ext cx="57150" cy="19050"/>
          </a:xfrm>
          <a:prstGeom prst="rect">
            <a:avLst/>
          </a:prstGeom>
          <a:solidFill>
            <a:srgbClr val="125E93"/>
          </a:solidFill>
          <a:ln w="0">
            <a:noFill/>
          </a:ln>
        </p:spPr>
        <p:txBody>
          <a:bodyPr/>
          <a:lstStyle/>
          <a:p>
            <a:endParaRPr lang="en-SG"/>
          </a:p>
        </p:txBody>
      </p:sp>
      <p:sp>
        <p:nvSpPr>
          <p:cNvPr id="83" name="Rectangle 82">
            <a:extLst>
              <a:ext uri="{FF2B5EF4-FFF2-40B4-BE49-F238E27FC236}">
                <a16:creationId xmlns:a16="http://schemas.microsoft.com/office/drawing/2014/main" id="{BE3B4385-2C43-4758-91F7-F353C7CDB836}"/>
              </a:ext>
            </a:extLst>
          </p:cNvPr>
          <p:cNvSpPr>
            <a:spLocks noGrp="1"/>
          </p:cNvSpPr>
          <p:nvPr/>
        </p:nvSpPr>
        <p:spPr>
          <a:xfrm>
            <a:off x="7164546" y="4133850"/>
            <a:ext cx="57150" cy="19050"/>
          </a:xfrm>
          <a:prstGeom prst="rect">
            <a:avLst/>
          </a:prstGeom>
          <a:solidFill>
            <a:srgbClr val="125E93"/>
          </a:solidFill>
          <a:ln w="0">
            <a:noFill/>
          </a:ln>
        </p:spPr>
        <p:txBody>
          <a:bodyPr/>
          <a:lstStyle/>
          <a:p>
            <a:endParaRPr lang="en-SG"/>
          </a:p>
        </p:txBody>
      </p:sp>
      <p:sp>
        <p:nvSpPr>
          <p:cNvPr id="84" name="Rectangle 83">
            <a:extLst>
              <a:ext uri="{FF2B5EF4-FFF2-40B4-BE49-F238E27FC236}">
                <a16:creationId xmlns:a16="http://schemas.microsoft.com/office/drawing/2014/main" id="{88DA6681-6511-4D22-986D-D0E61F00AAED}"/>
              </a:ext>
            </a:extLst>
          </p:cNvPr>
          <p:cNvSpPr>
            <a:spLocks noGrp="1"/>
          </p:cNvSpPr>
          <p:nvPr/>
        </p:nvSpPr>
        <p:spPr>
          <a:xfrm>
            <a:off x="7269321" y="4133850"/>
            <a:ext cx="57150" cy="19050"/>
          </a:xfrm>
          <a:prstGeom prst="rect">
            <a:avLst/>
          </a:prstGeom>
          <a:solidFill>
            <a:srgbClr val="125E93"/>
          </a:solidFill>
          <a:ln w="0">
            <a:noFill/>
          </a:ln>
        </p:spPr>
        <p:txBody>
          <a:bodyPr/>
          <a:lstStyle/>
          <a:p>
            <a:endParaRPr lang="en-SG"/>
          </a:p>
        </p:txBody>
      </p:sp>
      <p:sp>
        <p:nvSpPr>
          <p:cNvPr id="85" name="Rectangle 84">
            <a:extLst>
              <a:ext uri="{FF2B5EF4-FFF2-40B4-BE49-F238E27FC236}">
                <a16:creationId xmlns:a16="http://schemas.microsoft.com/office/drawing/2014/main" id="{D17E6A57-D274-45E3-A431-46FD0BE129A8}"/>
              </a:ext>
            </a:extLst>
          </p:cNvPr>
          <p:cNvSpPr>
            <a:spLocks noGrp="1"/>
          </p:cNvSpPr>
          <p:nvPr/>
        </p:nvSpPr>
        <p:spPr>
          <a:xfrm>
            <a:off x="7374096" y="4133850"/>
            <a:ext cx="57150" cy="19050"/>
          </a:xfrm>
          <a:prstGeom prst="rect">
            <a:avLst/>
          </a:prstGeom>
          <a:solidFill>
            <a:srgbClr val="125E93"/>
          </a:solidFill>
          <a:ln w="0">
            <a:noFill/>
          </a:ln>
        </p:spPr>
        <p:txBody>
          <a:bodyPr/>
          <a:lstStyle/>
          <a:p>
            <a:endParaRPr lang="en-SG"/>
          </a:p>
        </p:txBody>
      </p:sp>
      <p:sp>
        <p:nvSpPr>
          <p:cNvPr id="86" name="Rectangle 85">
            <a:extLst>
              <a:ext uri="{FF2B5EF4-FFF2-40B4-BE49-F238E27FC236}">
                <a16:creationId xmlns:a16="http://schemas.microsoft.com/office/drawing/2014/main" id="{3E882A79-6CE7-4BF0-BE90-ECCEEE563CB0}"/>
              </a:ext>
            </a:extLst>
          </p:cNvPr>
          <p:cNvSpPr>
            <a:spLocks noGrp="1"/>
          </p:cNvSpPr>
          <p:nvPr/>
        </p:nvSpPr>
        <p:spPr>
          <a:xfrm>
            <a:off x="7478871" y="4133850"/>
            <a:ext cx="57150" cy="19050"/>
          </a:xfrm>
          <a:prstGeom prst="rect">
            <a:avLst/>
          </a:prstGeom>
          <a:solidFill>
            <a:srgbClr val="125E93"/>
          </a:solidFill>
          <a:ln w="0">
            <a:noFill/>
          </a:ln>
        </p:spPr>
        <p:txBody>
          <a:bodyPr/>
          <a:lstStyle/>
          <a:p>
            <a:endParaRPr lang="en-SG"/>
          </a:p>
        </p:txBody>
      </p:sp>
      <p:sp>
        <p:nvSpPr>
          <p:cNvPr id="87" name="Rectangle 86">
            <a:extLst>
              <a:ext uri="{FF2B5EF4-FFF2-40B4-BE49-F238E27FC236}">
                <a16:creationId xmlns:a16="http://schemas.microsoft.com/office/drawing/2014/main" id="{9284A3A1-3068-433E-96C2-7CD94A2F9B5B}"/>
              </a:ext>
            </a:extLst>
          </p:cNvPr>
          <p:cNvSpPr>
            <a:spLocks noGrp="1"/>
          </p:cNvSpPr>
          <p:nvPr/>
        </p:nvSpPr>
        <p:spPr>
          <a:xfrm>
            <a:off x="7583646" y="4133850"/>
            <a:ext cx="57150" cy="19050"/>
          </a:xfrm>
          <a:prstGeom prst="rect">
            <a:avLst/>
          </a:prstGeom>
          <a:solidFill>
            <a:srgbClr val="125E93"/>
          </a:solidFill>
          <a:ln w="0">
            <a:noFill/>
          </a:ln>
        </p:spPr>
        <p:txBody>
          <a:bodyPr/>
          <a:lstStyle/>
          <a:p>
            <a:endParaRPr lang="en-SG"/>
          </a:p>
        </p:txBody>
      </p:sp>
      <p:sp>
        <p:nvSpPr>
          <p:cNvPr id="88" name="Rectangle 87">
            <a:extLst>
              <a:ext uri="{FF2B5EF4-FFF2-40B4-BE49-F238E27FC236}">
                <a16:creationId xmlns:a16="http://schemas.microsoft.com/office/drawing/2014/main" id="{51E75B9F-A01B-4CE2-9D37-82113A4FE66A}"/>
              </a:ext>
            </a:extLst>
          </p:cNvPr>
          <p:cNvSpPr>
            <a:spLocks noGrp="1"/>
          </p:cNvSpPr>
          <p:nvPr/>
        </p:nvSpPr>
        <p:spPr>
          <a:xfrm>
            <a:off x="7688421" y="4133850"/>
            <a:ext cx="57150" cy="19050"/>
          </a:xfrm>
          <a:prstGeom prst="rect">
            <a:avLst/>
          </a:prstGeom>
          <a:solidFill>
            <a:srgbClr val="125E93"/>
          </a:solidFill>
          <a:ln w="0">
            <a:noFill/>
          </a:ln>
        </p:spPr>
        <p:txBody>
          <a:bodyPr/>
          <a:lstStyle/>
          <a:p>
            <a:endParaRPr lang="en-SG"/>
          </a:p>
        </p:txBody>
      </p:sp>
      <p:sp>
        <p:nvSpPr>
          <p:cNvPr id="89" name="Rectangle 88">
            <a:extLst>
              <a:ext uri="{FF2B5EF4-FFF2-40B4-BE49-F238E27FC236}">
                <a16:creationId xmlns:a16="http://schemas.microsoft.com/office/drawing/2014/main" id="{511A5570-8A1C-4262-91F4-6AE67D4CC0E7}"/>
              </a:ext>
            </a:extLst>
          </p:cNvPr>
          <p:cNvSpPr>
            <a:spLocks noGrp="1"/>
          </p:cNvSpPr>
          <p:nvPr/>
        </p:nvSpPr>
        <p:spPr>
          <a:xfrm>
            <a:off x="7793196" y="4133850"/>
            <a:ext cx="57150" cy="19050"/>
          </a:xfrm>
          <a:prstGeom prst="rect">
            <a:avLst/>
          </a:prstGeom>
          <a:solidFill>
            <a:srgbClr val="125E93"/>
          </a:solidFill>
          <a:ln w="0">
            <a:noFill/>
          </a:ln>
        </p:spPr>
        <p:txBody>
          <a:bodyPr/>
          <a:lstStyle/>
          <a:p>
            <a:endParaRPr lang="en-SG"/>
          </a:p>
        </p:txBody>
      </p:sp>
      <p:sp>
        <p:nvSpPr>
          <p:cNvPr id="90" name="Rectangle 89">
            <a:extLst>
              <a:ext uri="{FF2B5EF4-FFF2-40B4-BE49-F238E27FC236}">
                <a16:creationId xmlns:a16="http://schemas.microsoft.com/office/drawing/2014/main" id="{DA636A32-6A18-4767-9680-C7885C0417FB}"/>
              </a:ext>
            </a:extLst>
          </p:cNvPr>
          <p:cNvSpPr>
            <a:spLocks noGrp="1"/>
          </p:cNvSpPr>
          <p:nvPr/>
        </p:nvSpPr>
        <p:spPr>
          <a:xfrm>
            <a:off x="7897971" y="4133850"/>
            <a:ext cx="57150" cy="19050"/>
          </a:xfrm>
          <a:prstGeom prst="rect">
            <a:avLst/>
          </a:prstGeom>
          <a:solidFill>
            <a:srgbClr val="125E93"/>
          </a:solidFill>
          <a:ln w="0">
            <a:noFill/>
          </a:ln>
        </p:spPr>
        <p:txBody>
          <a:bodyPr/>
          <a:lstStyle/>
          <a:p>
            <a:endParaRPr lang="en-SG"/>
          </a:p>
        </p:txBody>
      </p:sp>
      <p:sp>
        <p:nvSpPr>
          <p:cNvPr id="91" name="Rectangle 90">
            <a:extLst>
              <a:ext uri="{FF2B5EF4-FFF2-40B4-BE49-F238E27FC236}">
                <a16:creationId xmlns:a16="http://schemas.microsoft.com/office/drawing/2014/main" id="{69BDBCF0-FBFF-4109-B330-2CF8C1D4107A}"/>
              </a:ext>
            </a:extLst>
          </p:cNvPr>
          <p:cNvSpPr>
            <a:spLocks noGrp="1"/>
          </p:cNvSpPr>
          <p:nvPr/>
        </p:nvSpPr>
        <p:spPr>
          <a:xfrm>
            <a:off x="8002746" y="4133850"/>
            <a:ext cx="57150" cy="19050"/>
          </a:xfrm>
          <a:prstGeom prst="rect">
            <a:avLst/>
          </a:prstGeom>
          <a:solidFill>
            <a:srgbClr val="125E93"/>
          </a:solidFill>
          <a:ln w="0">
            <a:noFill/>
          </a:ln>
        </p:spPr>
        <p:txBody>
          <a:bodyPr/>
          <a:lstStyle/>
          <a:p>
            <a:endParaRPr lang="en-SG"/>
          </a:p>
        </p:txBody>
      </p:sp>
      <p:sp>
        <p:nvSpPr>
          <p:cNvPr id="92" name="Rectangle 91">
            <a:extLst>
              <a:ext uri="{FF2B5EF4-FFF2-40B4-BE49-F238E27FC236}">
                <a16:creationId xmlns:a16="http://schemas.microsoft.com/office/drawing/2014/main" id="{439F5E22-A399-4C6E-B709-7FB297DBE1C0}"/>
              </a:ext>
            </a:extLst>
          </p:cNvPr>
          <p:cNvSpPr>
            <a:spLocks noGrp="1"/>
          </p:cNvSpPr>
          <p:nvPr/>
        </p:nvSpPr>
        <p:spPr>
          <a:xfrm>
            <a:off x="8107521" y="4133850"/>
            <a:ext cx="57150" cy="19050"/>
          </a:xfrm>
          <a:prstGeom prst="rect">
            <a:avLst/>
          </a:prstGeom>
          <a:solidFill>
            <a:srgbClr val="125E93"/>
          </a:solidFill>
          <a:ln w="0">
            <a:noFill/>
          </a:ln>
        </p:spPr>
        <p:txBody>
          <a:bodyPr/>
          <a:lstStyle/>
          <a:p>
            <a:endParaRPr lang="en-SG"/>
          </a:p>
        </p:txBody>
      </p:sp>
      <p:sp>
        <p:nvSpPr>
          <p:cNvPr id="93" name="Rectangle 92">
            <a:extLst>
              <a:ext uri="{FF2B5EF4-FFF2-40B4-BE49-F238E27FC236}">
                <a16:creationId xmlns:a16="http://schemas.microsoft.com/office/drawing/2014/main" id="{80D6D06E-0B26-4A93-9A53-0054D3D08513}"/>
              </a:ext>
            </a:extLst>
          </p:cNvPr>
          <p:cNvSpPr>
            <a:spLocks noGrp="1"/>
          </p:cNvSpPr>
          <p:nvPr/>
        </p:nvSpPr>
        <p:spPr>
          <a:xfrm>
            <a:off x="8212296" y="4133850"/>
            <a:ext cx="57150" cy="19050"/>
          </a:xfrm>
          <a:prstGeom prst="rect">
            <a:avLst/>
          </a:prstGeom>
          <a:solidFill>
            <a:srgbClr val="125E93"/>
          </a:solidFill>
          <a:ln w="0">
            <a:noFill/>
          </a:ln>
        </p:spPr>
        <p:txBody>
          <a:bodyPr/>
          <a:lstStyle/>
          <a:p>
            <a:endParaRPr lang="en-SG"/>
          </a:p>
        </p:txBody>
      </p:sp>
      <p:sp>
        <p:nvSpPr>
          <p:cNvPr id="94" name="Rectangle 93">
            <a:extLst>
              <a:ext uri="{FF2B5EF4-FFF2-40B4-BE49-F238E27FC236}">
                <a16:creationId xmlns:a16="http://schemas.microsoft.com/office/drawing/2014/main" id="{60B7FF7B-A589-40B5-B0BF-4D7553DC2E92}"/>
              </a:ext>
            </a:extLst>
          </p:cNvPr>
          <p:cNvSpPr>
            <a:spLocks noGrp="1"/>
          </p:cNvSpPr>
          <p:nvPr/>
        </p:nvSpPr>
        <p:spPr>
          <a:xfrm>
            <a:off x="8317071" y="4133850"/>
            <a:ext cx="57150" cy="19050"/>
          </a:xfrm>
          <a:prstGeom prst="rect">
            <a:avLst/>
          </a:prstGeom>
          <a:solidFill>
            <a:srgbClr val="125E93"/>
          </a:solidFill>
          <a:ln w="0">
            <a:noFill/>
          </a:ln>
        </p:spPr>
        <p:txBody>
          <a:bodyPr/>
          <a:lstStyle/>
          <a:p>
            <a:endParaRPr lang="en-SG"/>
          </a:p>
        </p:txBody>
      </p:sp>
      <p:sp>
        <p:nvSpPr>
          <p:cNvPr id="95" name="Rectangle 94">
            <a:extLst>
              <a:ext uri="{FF2B5EF4-FFF2-40B4-BE49-F238E27FC236}">
                <a16:creationId xmlns:a16="http://schemas.microsoft.com/office/drawing/2014/main" id="{F13BC42F-E90E-4522-8CCD-D0DC3EDF34FF}"/>
              </a:ext>
            </a:extLst>
          </p:cNvPr>
          <p:cNvSpPr>
            <a:spLocks noGrp="1"/>
          </p:cNvSpPr>
          <p:nvPr/>
        </p:nvSpPr>
        <p:spPr>
          <a:xfrm>
            <a:off x="8421846" y="4133850"/>
            <a:ext cx="57150" cy="19050"/>
          </a:xfrm>
          <a:prstGeom prst="rect">
            <a:avLst/>
          </a:prstGeom>
          <a:solidFill>
            <a:srgbClr val="125E93"/>
          </a:solidFill>
          <a:ln w="0">
            <a:noFill/>
          </a:ln>
        </p:spPr>
        <p:txBody>
          <a:bodyPr/>
          <a:lstStyle/>
          <a:p>
            <a:endParaRPr lang="en-SG"/>
          </a:p>
        </p:txBody>
      </p:sp>
      <p:sp>
        <p:nvSpPr>
          <p:cNvPr id="96" name="Rectangle 95">
            <a:extLst>
              <a:ext uri="{FF2B5EF4-FFF2-40B4-BE49-F238E27FC236}">
                <a16:creationId xmlns:a16="http://schemas.microsoft.com/office/drawing/2014/main" id="{A31C3D1A-1827-4F9A-B4B3-B298061570DF}"/>
              </a:ext>
            </a:extLst>
          </p:cNvPr>
          <p:cNvSpPr>
            <a:spLocks noGrp="1"/>
          </p:cNvSpPr>
          <p:nvPr/>
        </p:nvSpPr>
        <p:spPr>
          <a:xfrm>
            <a:off x="8526621" y="4133850"/>
            <a:ext cx="57150" cy="19050"/>
          </a:xfrm>
          <a:prstGeom prst="rect">
            <a:avLst/>
          </a:prstGeom>
          <a:solidFill>
            <a:srgbClr val="125E93"/>
          </a:solidFill>
          <a:ln w="0">
            <a:noFill/>
          </a:ln>
        </p:spPr>
        <p:txBody>
          <a:bodyPr/>
          <a:lstStyle/>
          <a:p>
            <a:endParaRPr lang="en-SG"/>
          </a:p>
        </p:txBody>
      </p:sp>
      <p:sp>
        <p:nvSpPr>
          <p:cNvPr id="97" name="Rectangle 96">
            <a:extLst>
              <a:ext uri="{FF2B5EF4-FFF2-40B4-BE49-F238E27FC236}">
                <a16:creationId xmlns:a16="http://schemas.microsoft.com/office/drawing/2014/main" id="{DC585136-51AA-4C9B-B110-F08BB3EDA157}"/>
              </a:ext>
            </a:extLst>
          </p:cNvPr>
          <p:cNvSpPr>
            <a:spLocks noGrp="1"/>
          </p:cNvSpPr>
          <p:nvPr/>
        </p:nvSpPr>
        <p:spPr>
          <a:xfrm>
            <a:off x="8631396" y="4133850"/>
            <a:ext cx="57150" cy="19050"/>
          </a:xfrm>
          <a:prstGeom prst="rect">
            <a:avLst/>
          </a:prstGeom>
          <a:solidFill>
            <a:srgbClr val="125E93"/>
          </a:solidFill>
          <a:ln w="0">
            <a:noFill/>
          </a:ln>
        </p:spPr>
        <p:txBody>
          <a:bodyPr/>
          <a:lstStyle/>
          <a:p>
            <a:endParaRPr lang="en-SG"/>
          </a:p>
        </p:txBody>
      </p:sp>
      <p:sp>
        <p:nvSpPr>
          <p:cNvPr id="98" name="Rectangle 97">
            <a:extLst>
              <a:ext uri="{FF2B5EF4-FFF2-40B4-BE49-F238E27FC236}">
                <a16:creationId xmlns:a16="http://schemas.microsoft.com/office/drawing/2014/main" id="{A12D34B3-040A-4C15-AF39-2E3D6865E8F1}"/>
              </a:ext>
            </a:extLst>
          </p:cNvPr>
          <p:cNvSpPr>
            <a:spLocks noGrp="1"/>
          </p:cNvSpPr>
          <p:nvPr/>
        </p:nvSpPr>
        <p:spPr>
          <a:xfrm>
            <a:off x="8736171" y="4133850"/>
            <a:ext cx="57150" cy="19050"/>
          </a:xfrm>
          <a:prstGeom prst="rect">
            <a:avLst/>
          </a:prstGeom>
          <a:solidFill>
            <a:srgbClr val="125E93"/>
          </a:solidFill>
          <a:ln w="0">
            <a:noFill/>
          </a:ln>
        </p:spPr>
        <p:txBody>
          <a:bodyPr/>
          <a:lstStyle/>
          <a:p>
            <a:endParaRPr lang="en-SG"/>
          </a:p>
        </p:txBody>
      </p:sp>
      <p:sp>
        <p:nvSpPr>
          <p:cNvPr id="99" name="Rectangle 98">
            <a:extLst>
              <a:ext uri="{FF2B5EF4-FFF2-40B4-BE49-F238E27FC236}">
                <a16:creationId xmlns:a16="http://schemas.microsoft.com/office/drawing/2014/main" id="{D7BF0A31-CBAE-44AB-96B3-206C974717C0}"/>
              </a:ext>
            </a:extLst>
          </p:cNvPr>
          <p:cNvSpPr>
            <a:spLocks noGrp="1"/>
          </p:cNvSpPr>
          <p:nvPr/>
        </p:nvSpPr>
        <p:spPr>
          <a:xfrm>
            <a:off x="8840946" y="4133850"/>
            <a:ext cx="57150" cy="19050"/>
          </a:xfrm>
          <a:prstGeom prst="rect">
            <a:avLst/>
          </a:prstGeom>
          <a:solidFill>
            <a:srgbClr val="125E93"/>
          </a:solidFill>
          <a:ln w="0">
            <a:noFill/>
          </a:ln>
        </p:spPr>
        <p:txBody>
          <a:bodyPr/>
          <a:lstStyle/>
          <a:p>
            <a:endParaRPr lang="en-SG"/>
          </a:p>
        </p:txBody>
      </p:sp>
      <p:sp>
        <p:nvSpPr>
          <p:cNvPr id="100" name="Rectangle 99">
            <a:extLst>
              <a:ext uri="{FF2B5EF4-FFF2-40B4-BE49-F238E27FC236}">
                <a16:creationId xmlns:a16="http://schemas.microsoft.com/office/drawing/2014/main" id="{9B6E0F73-6F1B-4887-A829-4C41BB01FFAF}"/>
              </a:ext>
            </a:extLst>
          </p:cNvPr>
          <p:cNvSpPr>
            <a:spLocks noGrp="1"/>
          </p:cNvSpPr>
          <p:nvPr/>
        </p:nvSpPr>
        <p:spPr>
          <a:xfrm>
            <a:off x="8945721" y="4133850"/>
            <a:ext cx="57150" cy="19050"/>
          </a:xfrm>
          <a:prstGeom prst="rect">
            <a:avLst/>
          </a:prstGeom>
          <a:solidFill>
            <a:srgbClr val="125E93"/>
          </a:solidFill>
          <a:ln w="0">
            <a:noFill/>
          </a:ln>
        </p:spPr>
        <p:txBody>
          <a:bodyPr/>
          <a:lstStyle/>
          <a:p>
            <a:endParaRPr lang="en-SG"/>
          </a:p>
        </p:txBody>
      </p:sp>
      <p:sp>
        <p:nvSpPr>
          <p:cNvPr id="101" name="2027 E | first-award planning window, no final not">
            <a:extLst>
              <a:ext uri="{FF2B5EF4-FFF2-40B4-BE49-F238E27FC236}">
                <a16:creationId xmlns:a16="http://schemas.microsoft.com/office/drawing/2014/main" id="{44EB6DF5-A78E-4506-9C44-96A19BE0FCF2}"/>
              </a:ext>
            </a:extLst>
          </p:cNvPr>
          <p:cNvSpPr>
            <a:spLocks noGrp="1"/>
          </p:cNvSpPr>
          <p:nvPr/>
        </p:nvSpPr>
        <p:spPr>
          <a:xfrm>
            <a:off x="5773896" y="4219575"/>
            <a:ext cx="4619625" cy="457200"/>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2027 E | first-award planning window, no final notice</a:t>
            </a:r>
          </a:p>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Assumption: implementation follows Sep 2026 design; size / price U.</a:t>
            </a:r>
          </a:p>
        </p:txBody>
      </p:sp>
      <p:pic>
        <p:nvPicPr>
          <p:cNvPr id="102" name="Graphic 101">
            <a:extLst>
              <a:ext uri="{FF2B5EF4-FFF2-40B4-BE49-F238E27FC236}">
                <a16:creationId xmlns:a16="http://schemas.microsoft.com/office/drawing/2014/main" id="{EDFA9A3B-6BB6-46B9-8B69-B88F0BA9E8F1}"/>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457200" y="4752975"/>
            <a:ext cx="247650" cy="185738"/>
          </a:xfrm>
          <a:prstGeom prst="rect">
            <a:avLst/>
          </a:prstGeom>
        </p:spPr>
      </p:pic>
      <p:sp>
        <p:nvSpPr>
          <p:cNvPr id="103" name="Greece | RAAEY&#10;storage-aid rounds">
            <a:extLst>
              <a:ext uri="{FF2B5EF4-FFF2-40B4-BE49-F238E27FC236}">
                <a16:creationId xmlns:a16="http://schemas.microsoft.com/office/drawing/2014/main" id="{78BDB97A-E89B-4EF7-A6B9-21A4D8EF15E5}"/>
              </a:ext>
            </a:extLst>
          </p:cNvPr>
          <p:cNvSpPr>
            <a:spLocks noGrp="1"/>
          </p:cNvSpPr>
          <p:nvPr/>
        </p:nvSpPr>
        <p:spPr>
          <a:xfrm>
            <a:off x="819150" y="4714875"/>
            <a:ext cx="1381125" cy="523875"/>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07163E"/>
                </a:solidFill>
                <a:latin typeface="Calibri"/>
                <a:ea typeface="Calibri"/>
                <a:cs typeface="Calibri"/>
              </a:rPr>
              <a:t>Greece | RAAEY</a:t>
            </a:r>
          </a:p>
          <a:p>
            <a:pPr>
              <a:spcBef>
                <a:spcPts val="0"/>
              </a:spcBef>
              <a:spcAft>
                <a:spcPts val="0"/>
              </a:spcAft>
              <a:defRPr sz="990" b="1">
                <a:solidFill>
                  <a:srgbClr val="07163E"/>
                </a:solidFill>
                <a:latin typeface="Calibri"/>
                <a:ea typeface="Calibri"/>
                <a:cs typeface="Calibri"/>
              </a:defRPr>
            </a:pPr>
            <a:r>
              <a:rPr sz="990" b="1">
                <a:solidFill>
                  <a:srgbClr val="07163E"/>
                </a:solidFill>
                <a:latin typeface="Calibri"/>
                <a:ea typeface="Calibri"/>
                <a:cs typeface="Calibri"/>
              </a:rPr>
              <a:t>10y adjusted aid</a:t>
            </a:r>
          </a:p>
        </p:txBody>
      </p:sp>
      <p:sp>
        <p:nvSpPr>
          <p:cNvPr id="104" name="Rectangle 103">
            <a:extLst>
              <a:ext uri="{FF2B5EF4-FFF2-40B4-BE49-F238E27FC236}">
                <a16:creationId xmlns:a16="http://schemas.microsoft.com/office/drawing/2014/main" id="{8C7C05BB-322B-4BA3-8C53-552CED440F6F}"/>
              </a:ext>
            </a:extLst>
          </p:cNvPr>
          <p:cNvSpPr>
            <a:spLocks noGrp="1"/>
          </p:cNvSpPr>
          <p:nvPr/>
        </p:nvSpPr>
        <p:spPr>
          <a:xfrm>
            <a:off x="2362200" y="4714875"/>
            <a:ext cx="9372600" cy="9525"/>
          </a:xfrm>
          <a:prstGeom prst="rect">
            <a:avLst/>
          </a:prstGeom>
          <a:solidFill>
            <a:srgbClr val="D2D7DB"/>
          </a:solidFill>
          <a:ln w="0">
            <a:noFill/>
          </a:ln>
        </p:spPr>
        <p:txBody>
          <a:bodyPr/>
          <a:lstStyle/>
          <a:p>
            <a:endParaRPr lang="en-SG"/>
          </a:p>
        </p:txBody>
      </p:sp>
      <p:sp>
        <p:nvSpPr>
          <p:cNvPr id="105" name="Rectangle 104">
            <a:extLst>
              <a:ext uri="{FF2B5EF4-FFF2-40B4-BE49-F238E27FC236}">
                <a16:creationId xmlns:a16="http://schemas.microsoft.com/office/drawing/2014/main" id="{C661E644-3220-4AEE-BEBE-24BD95F145B4}"/>
              </a:ext>
            </a:extLst>
          </p:cNvPr>
          <p:cNvSpPr>
            <a:spLocks noGrp="1"/>
          </p:cNvSpPr>
          <p:nvPr/>
        </p:nvSpPr>
        <p:spPr>
          <a:xfrm>
            <a:off x="3091102" y="4676775"/>
            <a:ext cx="76200" cy="76200"/>
          </a:xfrm>
          <a:prstGeom prst="rect">
            <a:avLst/>
          </a:prstGeom>
          <a:solidFill>
            <a:srgbClr val="07163E"/>
          </a:solidFill>
          <a:ln w="12383">
            <a:solidFill>
              <a:srgbClr val="07163E"/>
            </a:solidFill>
          </a:ln>
        </p:spPr>
        <p:txBody>
          <a:bodyPr/>
          <a:lstStyle/>
          <a:p>
            <a:endParaRPr lang="en-SG"/>
          </a:p>
        </p:txBody>
      </p:sp>
      <p:sp>
        <p:nvSpPr>
          <p:cNvPr id="106" name="Rectangle 105">
            <a:extLst>
              <a:ext uri="{FF2B5EF4-FFF2-40B4-BE49-F238E27FC236}">
                <a16:creationId xmlns:a16="http://schemas.microsoft.com/office/drawing/2014/main" id="{1F860DD6-2AEF-4DAE-824D-8591295C9809}"/>
              </a:ext>
            </a:extLst>
          </p:cNvPr>
          <p:cNvSpPr>
            <a:spLocks noGrp="1"/>
          </p:cNvSpPr>
          <p:nvPr/>
        </p:nvSpPr>
        <p:spPr>
          <a:xfrm>
            <a:off x="3729709" y="4705350"/>
            <a:ext cx="680948" cy="28575"/>
          </a:xfrm>
          <a:prstGeom prst="rect">
            <a:avLst/>
          </a:prstGeom>
          <a:solidFill>
            <a:srgbClr val="07163E"/>
          </a:solidFill>
          <a:ln w="0">
            <a:noFill/>
          </a:ln>
        </p:spPr>
        <p:txBody>
          <a:bodyPr/>
          <a:lstStyle/>
          <a:p>
            <a:endParaRPr lang="en-SG"/>
          </a:p>
        </p:txBody>
      </p:sp>
      <p:sp>
        <p:nvSpPr>
          <p:cNvPr id="107" name="R2 Feb 24: 299.8 MW&#10;R3 2025: ~189 MW">
            <a:extLst>
              <a:ext uri="{FF2B5EF4-FFF2-40B4-BE49-F238E27FC236}">
                <a16:creationId xmlns:a16="http://schemas.microsoft.com/office/drawing/2014/main" id="{8CD9AC75-1BA8-47AC-9E6B-77F0D6984661}"/>
              </a:ext>
            </a:extLst>
          </p:cNvPr>
          <p:cNvSpPr>
            <a:spLocks noGrp="1"/>
          </p:cNvSpPr>
          <p:nvPr/>
        </p:nvSpPr>
        <p:spPr>
          <a:xfrm>
            <a:off x="3087210" y="4781550"/>
            <a:ext cx="1446690"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R2 Feb 24: 299.8 MW</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R3 2025: ~189 MW</a:t>
            </a:r>
          </a:p>
        </p:txBody>
      </p:sp>
      <p:sp>
        <p:nvSpPr>
          <p:cNvPr id="108" name="Fourth subsidised round / timing U; do not assume ">
            <a:extLst>
              <a:ext uri="{FF2B5EF4-FFF2-40B4-BE49-F238E27FC236}">
                <a16:creationId xmlns:a16="http://schemas.microsoft.com/office/drawing/2014/main" id="{AF637232-F74B-4EE8-96E6-D3B1C5854B6A}"/>
              </a:ext>
            </a:extLst>
          </p:cNvPr>
          <p:cNvSpPr>
            <a:spLocks noGrp="1"/>
          </p:cNvSpPr>
          <p:nvPr/>
        </p:nvSpPr>
        <p:spPr>
          <a:xfrm>
            <a:off x="5210175" y="4791075"/>
            <a:ext cx="6419850" cy="457200"/>
          </a:xfrm>
          <a:prstGeom prst="rect">
            <a:avLst/>
          </a:prstGeom>
          <a:noFill/>
          <a:ln w="0">
            <a:noFill/>
          </a:ln>
        </p:spPr>
        <p:txBody>
          <a:bodyPr wrap="square" lIns="0" tIns="0" rIns="0" bIns="0" anchor="t">
            <a:noAutofit/>
          </a:bodyPr>
          <a:lstStyle>
            <a:defPPr>
              <a:defRPr sz="1013" b="0">
                <a:solidFill>
                  <a:srgbClr val="464646"/>
                </a:solidFill>
                <a:latin typeface="Calibri"/>
                <a:ea typeface="Calibri"/>
                <a:cs typeface="Calibri"/>
              </a:defRPr>
            </a:defPPr>
            <a:lvl1pPr>
              <a:buNone/>
              <a:defRPr sz="1013" b="0">
                <a:solidFill>
                  <a:srgbClr val="464646"/>
                </a:solidFill>
                <a:latin typeface="Calibri"/>
                <a:ea typeface="Calibri"/>
                <a:cs typeface="Calibri"/>
              </a:defRPr>
            </a:lvl1pPr>
            <a:lvl2pPr>
              <a:buNone/>
              <a:defRPr sz="1013" b="0">
                <a:solidFill>
                  <a:srgbClr val="464646"/>
                </a:solidFill>
                <a:latin typeface="Calibri"/>
                <a:ea typeface="Calibri"/>
                <a:cs typeface="Calibri"/>
              </a:defRPr>
            </a:lvl2pPr>
            <a:lvl3pPr>
              <a:buNone/>
              <a:defRPr sz="1013" b="0">
                <a:solidFill>
                  <a:srgbClr val="464646"/>
                </a:solidFill>
                <a:latin typeface="Calibri"/>
                <a:ea typeface="Calibri"/>
                <a:cs typeface="Calibri"/>
              </a:defRPr>
            </a:lvl3pPr>
            <a:lvl4pPr>
              <a:buNone/>
              <a:defRPr sz="1013" b="0">
                <a:solidFill>
                  <a:srgbClr val="464646"/>
                </a:solidFill>
                <a:latin typeface="Calibri"/>
                <a:ea typeface="Calibri"/>
                <a:cs typeface="Calibri"/>
              </a:defRPr>
            </a:lvl4pPr>
            <a:lvl5pPr>
              <a:buNone/>
              <a:defRPr sz="1013" b="0">
                <a:solidFill>
                  <a:srgbClr val="464646"/>
                </a:solidFill>
                <a:latin typeface="Calibri"/>
                <a:ea typeface="Calibri"/>
                <a:cs typeface="Calibri"/>
              </a:defRPr>
            </a:lvl5pPr>
            <a:lvl6pPr>
              <a:buNone/>
              <a:defRPr sz="1013" b="0">
                <a:solidFill>
                  <a:srgbClr val="464646"/>
                </a:solidFill>
                <a:latin typeface="Calibri"/>
                <a:ea typeface="Calibri"/>
                <a:cs typeface="Calibri"/>
              </a:defRPr>
            </a:lvl6pPr>
            <a:lvl7pPr>
              <a:buNone/>
              <a:defRPr sz="1013" b="0">
                <a:solidFill>
                  <a:srgbClr val="464646"/>
                </a:solidFill>
                <a:latin typeface="Calibri"/>
                <a:ea typeface="Calibri"/>
                <a:cs typeface="Calibri"/>
              </a:defRPr>
            </a:lvl7pPr>
            <a:lvl8pPr>
              <a:buNone/>
              <a:defRPr sz="1013" b="0">
                <a:solidFill>
                  <a:srgbClr val="464646"/>
                </a:solidFill>
                <a:latin typeface="Calibri"/>
                <a:ea typeface="Calibri"/>
                <a:cs typeface="Calibri"/>
              </a:defRPr>
            </a:lvl8pPr>
            <a:lvl9pPr>
              <a:buNone/>
              <a:defRPr sz="1013" b="0">
                <a:solidFill>
                  <a:srgbClr val="464646"/>
                </a:solidFill>
                <a:latin typeface="Calibri"/>
                <a:ea typeface="Calibri"/>
                <a:cs typeface="Calibri"/>
              </a:defRPr>
            </a:lvl9pPr>
          </a:lstStyle>
          <a:p>
            <a:pPr>
              <a:buNone/>
              <a:defRPr sz="1013" b="0">
                <a:solidFill>
                  <a:srgbClr val="464646"/>
                </a:solidFill>
                <a:latin typeface="Calibri"/>
                <a:ea typeface="Calibri"/>
                <a:cs typeface="Calibri"/>
              </a:defRPr>
            </a:pPr>
            <a:r>
              <a:rPr sz="800" b="0">
                <a:solidFill>
                  <a:srgbClr val="464646"/>
                </a:solidFill>
                <a:latin typeface="Calibri"/>
                <a:ea typeface="Calibri"/>
                <a:cs typeface="Calibri"/>
              </a:rPr>
              <a:t>Fourth subsidised round / timing U; do not assume annual renewal.</a:t>
            </a:r>
          </a:p>
          <a:p>
            <a:pPr>
              <a:buNone/>
              <a:defRPr sz="1013" b="0">
                <a:solidFill>
                  <a:srgbClr val="464646"/>
                </a:solidFill>
                <a:latin typeface="Calibri"/>
                <a:ea typeface="Calibri"/>
                <a:cs typeface="Calibri"/>
              </a:defRPr>
            </a:pPr>
            <a:r>
              <a:rPr sz="800" b="0">
                <a:solidFill>
                  <a:srgbClr val="464646"/>
                </a:solidFill>
                <a:latin typeface="Calibri"/>
                <a:ea typeface="Calibri"/>
                <a:cs typeface="Calibri"/>
              </a:rPr>
              <a:t>Invest in award-backed execution or a separately supported merchant case.</a:t>
            </a:r>
          </a:p>
        </p:txBody>
      </p:sp>
      <p:pic>
        <p:nvPicPr>
          <p:cNvPr id="109" name="Graphic 108">
            <a:extLst>
              <a:ext uri="{FF2B5EF4-FFF2-40B4-BE49-F238E27FC236}">
                <a16:creationId xmlns:a16="http://schemas.microsoft.com/office/drawing/2014/main" id="{7BFC5F7A-5749-4C6B-86B7-9D3385AE27F3}"/>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57200" y="5324475"/>
            <a:ext cx="247650" cy="185738"/>
          </a:xfrm>
          <a:prstGeom prst="rect">
            <a:avLst/>
          </a:prstGeom>
        </p:spPr>
      </p:pic>
      <p:sp>
        <p:nvSpPr>
          <p:cNvPr id="110" name="Portugal | PRR&#10;Flexibilidade / storage">
            <a:extLst>
              <a:ext uri="{FF2B5EF4-FFF2-40B4-BE49-F238E27FC236}">
                <a16:creationId xmlns:a16="http://schemas.microsoft.com/office/drawing/2014/main" id="{A34C76B2-2A55-4AB1-8BA1-8D0941705B4B}"/>
              </a:ext>
            </a:extLst>
          </p:cNvPr>
          <p:cNvSpPr>
            <a:spLocks noGrp="1"/>
          </p:cNvSpPr>
          <p:nvPr/>
        </p:nvSpPr>
        <p:spPr>
          <a:xfrm>
            <a:off x="819150" y="5286375"/>
            <a:ext cx="1381125" cy="52387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Portugal | PRR</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Flexibilidade / storage</a:t>
            </a:r>
          </a:p>
        </p:txBody>
      </p:sp>
      <p:sp>
        <p:nvSpPr>
          <p:cNvPr id="111" name="Rectangle 110">
            <a:extLst>
              <a:ext uri="{FF2B5EF4-FFF2-40B4-BE49-F238E27FC236}">
                <a16:creationId xmlns:a16="http://schemas.microsoft.com/office/drawing/2014/main" id="{CD50E3CA-1C75-4CDC-BBBA-8C53C676C1A1}"/>
              </a:ext>
            </a:extLst>
          </p:cNvPr>
          <p:cNvSpPr>
            <a:spLocks noGrp="1"/>
          </p:cNvSpPr>
          <p:nvPr/>
        </p:nvSpPr>
        <p:spPr>
          <a:xfrm>
            <a:off x="2362200" y="5286375"/>
            <a:ext cx="9372600" cy="9525"/>
          </a:xfrm>
          <a:prstGeom prst="rect">
            <a:avLst/>
          </a:prstGeom>
          <a:solidFill>
            <a:srgbClr val="D2D7DB"/>
          </a:solidFill>
          <a:ln w="0">
            <a:noFill/>
          </a:ln>
        </p:spPr>
        <p:txBody>
          <a:bodyPr/>
          <a:lstStyle/>
          <a:p>
            <a:endParaRPr lang="en-SG"/>
          </a:p>
        </p:txBody>
      </p:sp>
      <p:sp>
        <p:nvSpPr>
          <p:cNvPr id="112" name="Rectangle 111">
            <a:extLst>
              <a:ext uri="{FF2B5EF4-FFF2-40B4-BE49-F238E27FC236}">
                <a16:creationId xmlns:a16="http://schemas.microsoft.com/office/drawing/2014/main" id="{F0A49FDD-2902-45CC-8CF0-833B4AD8D5AE}"/>
              </a:ext>
            </a:extLst>
          </p:cNvPr>
          <p:cNvSpPr>
            <a:spLocks noGrp="1"/>
          </p:cNvSpPr>
          <p:nvPr/>
        </p:nvSpPr>
        <p:spPr>
          <a:xfrm>
            <a:off x="3719670" y="5248275"/>
            <a:ext cx="76200" cy="76200"/>
          </a:xfrm>
          <a:prstGeom prst="rect">
            <a:avLst/>
          </a:prstGeom>
          <a:solidFill>
            <a:srgbClr val="07163E"/>
          </a:solidFill>
          <a:ln w="12383">
            <a:solidFill>
              <a:srgbClr val="07163E"/>
            </a:solidFill>
          </a:ln>
        </p:spPr>
        <p:txBody>
          <a:bodyPr/>
          <a:lstStyle/>
          <a:p>
            <a:endParaRPr lang="en-SG"/>
          </a:p>
        </p:txBody>
      </p:sp>
      <p:sp>
        <p:nvSpPr>
          <p:cNvPr id="113" name="Rectangle 112">
            <a:extLst>
              <a:ext uri="{FF2B5EF4-FFF2-40B4-BE49-F238E27FC236}">
                <a16:creationId xmlns:a16="http://schemas.microsoft.com/office/drawing/2014/main" id="{FD066355-BD22-45F3-9CB1-26C26FACD01C}"/>
              </a:ext>
            </a:extLst>
          </p:cNvPr>
          <p:cNvSpPr>
            <a:spLocks noGrp="1"/>
          </p:cNvSpPr>
          <p:nvPr/>
        </p:nvSpPr>
        <p:spPr>
          <a:xfrm>
            <a:off x="4561502" y="5248275"/>
            <a:ext cx="76200" cy="76200"/>
          </a:xfrm>
          <a:prstGeom prst="rect">
            <a:avLst/>
          </a:prstGeom>
          <a:solidFill>
            <a:srgbClr val="07163E"/>
          </a:solidFill>
          <a:ln w="12383">
            <a:solidFill>
              <a:srgbClr val="07163E"/>
            </a:solidFill>
          </a:ln>
        </p:spPr>
        <p:txBody>
          <a:bodyPr/>
          <a:lstStyle/>
          <a:p>
            <a:endParaRPr lang="en-SG"/>
          </a:p>
        </p:txBody>
      </p:sp>
      <p:sp>
        <p:nvSpPr>
          <p:cNvPr id="114" name="Prior: 43 projects / ≥500 MW&#10;Apr 26 call renewable">
            <a:extLst>
              <a:ext uri="{FF2B5EF4-FFF2-40B4-BE49-F238E27FC236}">
                <a16:creationId xmlns:a16="http://schemas.microsoft.com/office/drawing/2014/main" id="{A8C98700-B741-4DC8-968F-0425DBE496BA}"/>
              </a:ext>
            </a:extLst>
          </p:cNvPr>
          <p:cNvSpPr>
            <a:spLocks noGrp="1"/>
          </p:cNvSpPr>
          <p:nvPr/>
        </p:nvSpPr>
        <p:spPr>
          <a:xfrm>
            <a:off x="3445069" y="5353050"/>
            <a:ext cx="1597747" cy="457200"/>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Prior: 43 projects / ≥500 MW</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Apr 26 call renewable-linked</a:t>
            </a:r>
          </a:p>
        </p:txBody>
      </p:sp>
      <p:sp>
        <p:nvSpPr>
          <p:cNvPr id="115" name="23 Apr 26 deadline already closed. Associated-gene">
            <a:extLst>
              <a:ext uri="{FF2B5EF4-FFF2-40B4-BE49-F238E27FC236}">
                <a16:creationId xmlns:a16="http://schemas.microsoft.com/office/drawing/2014/main" id="{EE8881B1-9EF2-4EC9-89B2-520AE2AA8A78}"/>
              </a:ext>
            </a:extLst>
          </p:cNvPr>
          <p:cNvSpPr>
            <a:spLocks noGrp="1"/>
          </p:cNvSpPr>
          <p:nvPr/>
        </p:nvSpPr>
        <p:spPr>
          <a:xfrm>
            <a:off x="5210175" y="5362575"/>
            <a:ext cx="6419850" cy="457200"/>
          </a:xfrm>
          <a:prstGeom prst="rect">
            <a:avLst/>
          </a:prstGeom>
          <a:noFill/>
          <a:ln w="0">
            <a:noFill/>
          </a:ln>
        </p:spPr>
        <p:txBody>
          <a:bodyPr wrap="square" lIns="0" tIns="0" rIns="0" bIns="0" anchor="t">
            <a:noAutofit/>
          </a:bodyPr>
          <a:lstStyle>
            <a:defPPr>
              <a:defRPr sz="1013" b="0">
                <a:solidFill>
                  <a:srgbClr val="464646"/>
                </a:solidFill>
                <a:latin typeface="Calibri"/>
                <a:ea typeface="Calibri"/>
                <a:cs typeface="Calibri"/>
              </a:defRPr>
            </a:defPPr>
            <a:lvl1pPr>
              <a:buNone/>
              <a:defRPr sz="1013" b="0">
                <a:solidFill>
                  <a:srgbClr val="464646"/>
                </a:solidFill>
                <a:latin typeface="Calibri"/>
                <a:ea typeface="Calibri"/>
                <a:cs typeface="Calibri"/>
              </a:defRPr>
            </a:lvl1pPr>
            <a:lvl2pPr>
              <a:buNone/>
              <a:defRPr sz="1013" b="0">
                <a:solidFill>
                  <a:srgbClr val="464646"/>
                </a:solidFill>
                <a:latin typeface="Calibri"/>
                <a:ea typeface="Calibri"/>
                <a:cs typeface="Calibri"/>
              </a:defRPr>
            </a:lvl2pPr>
            <a:lvl3pPr>
              <a:buNone/>
              <a:defRPr sz="1013" b="0">
                <a:solidFill>
                  <a:srgbClr val="464646"/>
                </a:solidFill>
                <a:latin typeface="Calibri"/>
                <a:ea typeface="Calibri"/>
                <a:cs typeface="Calibri"/>
              </a:defRPr>
            </a:lvl3pPr>
            <a:lvl4pPr>
              <a:buNone/>
              <a:defRPr sz="1013" b="0">
                <a:solidFill>
                  <a:srgbClr val="464646"/>
                </a:solidFill>
                <a:latin typeface="Calibri"/>
                <a:ea typeface="Calibri"/>
                <a:cs typeface="Calibri"/>
              </a:defRPr>
            </a:lvl4pPr>
            <a:lvl5pPr>
              <a:buNone/>
              <a:defRPr sz="1013" b="0">
                <a:solidFill>
                  <a:srgbClr val="464646"/>
                </a:solidFill>
                <a:latin typeface="Calibri"/>
                <a:ea typeface="Calibri"/>
                <a:cs typeface="Calibri"/>
              </a:defRPr>
            </a:lvl5pPr>
            <a:lvl6pPr>
              <a:buNone/>
              <a:defRPr sz="1013" b="0">
                <a:solidFill>
                  <a:srgbClr val="464646"/>
                </a:solidFill>
                <a:latin typeface="Calibri"/>
                <a:ea typeface="Calibri"/>
                <a:cs typeface="Calibri"/>
              </a:defRPr>
            </a:lvl6pPr>
            <a:lvl7pPr>
              <a:buNone/>
              <a:defRPr sz="1013" b="0">
                <a:solidFill>
                  <a:srgbClr val="464646"/>
                </a:solidFill>
                <a:latin typeface="Calibri"/>
                <a:ea typeface="Calibri"/>
                <a:cs typeface="Calibri"/>
              </a:defRPr>
            </a:lvl7pPr>
            <a:lvl8pPr>
              <a:buNone/>
              <a:defRPr sz="1013" b="0">
                <a:solidFill>
                  <a:srgbClr val="464646"/>
                </a:solidFill>
                <a:latin typeface="Calibri"/>
                <a:ea typeface="Calibri"/>
                <a:cs typeface="Calibri"/>
              </a:defRPr>
            </a:lvl8pPr>
            <a:lvl9pPr>
              <a:buNone/>
              <a:defRPr sz="1013" b="0">
                <a:solidFill>
                  <a:srgbClr val="464646"/>
                </a:solidFill>
                <a:latin typeface="Calibri"/>
                <a:ea typeface="Calibri"/>
                <a:cs typeface="Calibri"/>
              </a:defRPr>
            </a:lvl9pPr>
          </a:lstStyle>
          <a:p>
            <a:pPr>
              <a:buNone/>
              <a:defRPr sz="1013" b="0">
                <a:solidFill>
                  <a:srgbClr val="464646"/>
                </a:solidFill>
                <a:latin typeface="Calibri"/>
                <a:ea typeface="Calibri"/>
                <a:cs typeface="Calibri"/>
              </a:defRPr>
            </a:pPr>
            <a:r>
              <a:rPr sz="800" b="0">
                <a:solidFill>
                  <a:srgbClr val="464646"/>
                </a:solidFill>
                <a:latin typeface="Calibri"/>
                <a:ea typeface="Calibri"/>
                <a:cs typeface="Calibri"/>
              </a:rPr>
              <a:t>23 Apr 26 deadline already closed. Associated-generation scope is excluded</a:t>
            </a:r>
          </a:p>
          <a:p>
            <a:pPr>
              <a:buNone/>
              <a:defRPr sz="1013" b="0">
                <a:solidFill>
                  <a:srgbClr val="464646"/>
                </a:solidFill>
                <a:latin typeface="Calibri"/>
                <a:ea typeface="Calibri"/>
                <a:cs typeface="Calibri"/>
              </a:defRPr>
            </a:pPr>
            <a:r>
              <a:rPr sz="800" b="0">
                <a:solidFill>
                  <a:srgbClr val="464646"/>
                </a:solidFill>
                <a:latin typeface="Calibri"/>
                <a:ea typeface="Calibri"/>
                <a:cs typeface="Calibri"/>
              </a:rPr>
              <a:t>from the pure-standalone base; new eligible standalone call U.</a:t>
            </a:r>
          </a:p>
        </p:txBody>
      </p:sp>
      <p:sp>
        <p:nvSpPr>
          <p:cNvPr id="125" name="¹Original December 2025 cohort, not a current nati">
            <a:extLst>
              <a:ext uri="{FF2B5EF4-FFF2-40B4-BE49-F238E27FC236}">
                <a16:creationId xmlns:a16="http://schemas.microsoft.com/office/drawing/2014/main" id="{CCCF6733-A826-4241-82C8-6702311AE600}"/>
              </a:ext>
            </a:extLst>
          </p:cNvPr>
          <p:cNvSpPr>
            <a:spLocks noGrp="1"/>
          </p:cNvSpPr>
          <p:nvPr/>
        </p:nvSpPr>
        <p:spPr>
          <a:xfrm>
            <a:off x="457200" y="6267450"/>
            <a:ext cx="11277600" cy="180975"/>
          </a:xfrm>
          <a:prstGeom prst="rect">
            <a:avLst/>
          </a:prstGeom>
          <a:noFill/>
          <a:ln w="0">
            <a:noFill/>
          </a:ln>
        </p:spPr>
        <p:txBody>
          <a:bodyPr wrap="square" lIns="0" tIns="0" rIns="0" bIns="0" anchor="t">
            <a:noAutofit/>
          </a:bodyPr>
          <a:lstStyle>
            <a:defPPr>
              <a:defRPr sz="900" b="0">
                <a:solidFill>
                  <a:srgbClr val="464646"/>
                </a:solidFill>
                <a:latin typeface="Calibri"/>
                <a:ea typeface="Calibri"/>
                <a:cs typeface="Calibri"/>
              </a:defRPr>
            </a:defPPr>
            <a:lvl1pPr>
              <a:buNone/>
              <a:defRPr sz="900" b="0">
                <a:solidFill>
                  <a:srgbClr val="464646"/>
                </a:solidFill>
                <a:latin typeface="Calibri"/>
                <a:ea typeface="Calibri"/>
                <a:cs typeface="Calibri"/>
              </a:defRPr>
            </a:lvl1pPr>
            <a:lvl2pPr>
              <a:buNone/>
              <a:defRPr sz="900" b="0">
                <a:solidFill>
                  <a:srgbClr val="464646"/>
                </a:solidFill>
                <a:latin typeface="Calibri"/>
                <a:ea typeface="Calibri"/>
                <a:cs typeface="Calibri"/>
              </a:defRPr>
            </a:lvl2pPr>
            <a:lvl3pPr>
              <a:buNone/>
              <a:defRPr sz="900" b="0">
                <a:solidFill>
                  <a:srgbClr val="464646"/>
                </a:solidFill>
                <a:latin typeface="Calibri"/>
                <a:ea typeface="Calibri"/>
                <a:cs typeface="Calibri"/>
              </a:defRPr>
            </a:lvl3pPr>
            <a:lvl4pPr>
              <a:buNone/>
              <a:defRPr sz="900" b="0">
                <a:solidFill>
                  <a:srgbClr val="464646"/>
                </a:solidFill>
                <a:latin typeface="Calibri"/>
                <a:ea typeface="Calibri"/>
                <a:cs typeface="Calibri"/>
              </a:defRPr>
            </a:lvl4pPr>
            <a:lvl5pPr>
              <a:buNone/>
              <a:defRPr sz="900" b="0">
                <a:solidFill>
                  <a:srgbClr val="464646"/>
                </a:solidFill>
                <a:latin typeface="Calibri"/>
                <a:ea typeface="Calibri"/>
                <a:cs typeface="Calibri"/>
              </a:defRPr>
            </a:lvl5pPr>
            <a:lvl6pPr>
              <a:buNone/>
              <a:defRPr sz="900" b="0">
                <a:solidFill>
                  <a:srgbClr val="464646"/>
                </a:solidFill>
                <a:latin typeface="Calibri"/>
                <a:ea typeface="Calibri"/>
                <a:cs typeface="Calibri"/>
              </a:defRPr>
            </a:lvl6pPr>
            <a:lvl7pPr>
              <a:buNone/>
              <a:defRPr sz="900" b="0">
                <a:solidFill>
                  <a:srgbClr val="464646"/>
                </a:solidFill>
                <a:latin typeface="Calibri"/>
                <a:ea typeface="Calibri"/>
                <a:cs typeface="Calibri"/>
              </a:defRPr>
            </a:lvl7pPr>
            <a:lvl8pPr>
              <a:buNone/>
              <a:defRPr sz="900" b="0">
                <a:solidFill>
                  <a:srgbClr val="464646"/>
                </a:solidFill>
                <a:latin typeface="Calibri"/>
                <a:ea typeface="Calibri"/>
                <a:cs typeface="Calibri"/>
              </a:defRPr>
            </a:lvl8pPr>
            <a:lvl9pPr>
              <a:buNone/>
              <a:defRPr sz="900" b="0">
                <a:solidFill>
                  <a:srgbClr val="464646"/>
                </a:solidFill>
                <a:latin typeface="Calibri"/>
                <a:ea typeface="Calibri"/>
                <a:cs typeface="Calibri"/>
              </a:defRPr>
            </a:lvl9pPr>
          </a:lstStyle>
          <a:p>
            <a:pPr>
              <a:buNone/>
              <a:defRPr sz="900" b="0">
                <a:solidFill>
                  <a:srgbClr val="464646"/>
                </a:solidFill>
                <a:latin typeface="Calibri"/>
                <a:ea typeface="Calibri"/>
                <a:cs typeface="Calibri"/>
              </a:defRPr>
            </a:pPr>
            <a:r>
              <a:rPr sz="900" b="0">
                <a:solidFill>
                  <a:srgbClr val="464646"/>
                </a:solidFill>
                <a:latin typeface="Calibri"/>
                <a:ea typeface="Calibri"/>
                <a:cs typeface="Calibri"/>
              </a:rPr>
              <a:t>¹Original December 2025 cohort, not a current national total after appeals. Grant budgets, qualified GWh and CM MW are not additive.</a:t>
            </a:r>
          </a:p>
        </p:txBody>
      </p:sp>
      <p:sp>
        <p:nvSpPr>
          <p:cNvPr id="127" name="Rectangle 126">
            <a:extLst>
              <a:ext uri="{FF2B5EF4-FFF2-40B4-BE49-F238E27FC236}">
                <a16:creationId xmlns:a16="http://schemas.microsoft.com/office/drawing/2014/main" id="{0BA00AA9-5DD1-4EB2-B32B-8CBE2BC8B3CC}"/>
              </a:ext>
            </a:extLst>
          </p:cNvPr>
          <p:cNvSpPr>
            <a:spLocks noGrp="1"/>
          </p:cNvSpPr>
          <p:nvPr/>
        </p:nvSpPr>
        <p:spPr>
          <a:xfrm>
            <a:off x="5124678" y="2967038"/>
            <a:ext cx="66675" cy="66675"/>
          </a:xfrm>
          <a:prstGeom prst="rect">
            <a:avLst/>
          </a:prstGeom>
          <a:solidFill>
            <a:srgbClr val="07163E"/>
          </a:solidFill>
          <a:ln w="9525">
            <a:solidFill>
              <a:srgbClr val="07163E"/>
            </a:solidFill>
          </a:ln>
        </p:spPr>
        <p:txBody>
          <a:bodyPr/>
          <a:lstStyle/>
          <a:p>
            <a:endParaRPr lang="en-SG"/>
          </a:p>
        </p:txBody>
      </p:sp>
      <p:sp>
        <p:nvSpPr>
          <p:cNvPr id="128" name="Rectangle 127">
            <a:extLst>
              <a:ext uri="{FF2B5EF4-FFF2-40B4-BE49-F238E27FC236}">
                <a16:creationId xmlns:a16="http://schemas.microsoft.com/office/drawing/2014/main" id="{273DB599-744E-4D77-B51A-D073BF099CFF}"/>
              </a:ext>
            </a:extLst>
          </p:cNvPr>
          <p:cNvSpPr>
            <a:spLocks noGrp="1"/>
          </p:cNvSpPr>
          <p:nvPr/>
        </p:nvSpPr>
        <p:spPr>
          <a:xfrm>
            <a:off x="5563740" y="2967038"/>
            <a:ext cx="66675" cy="66675"/>
          </a:xfrm>
          <a:prstGeom prst="rect">
            <a:avLst/>
          </a:prstGeom>
          <a:solidFill>
            <a:srgbClr val="07163E"/>
          </a:solidFill>
          <a:ln w="9525">
            <a:solidFill>
              <a:srgbClr val="07163E"/>
            </a:solidFill>
          </a:ln>
        </p:spPr>
        <p:txBody>
          <a:bodyPr/>
          <a:lstStyle/>
          <a:p>
            <a:endParaRPr lang="en-SG"/>
          </a:p>
        </p:txBody>
      </p:sp>
      <p:sp>
        <p:nvSpPr>
          <p:cNvPr id="129" name="3 Nov 26 O: participation closes; 21 Dec 26 O: CM auction → 2028 deliv">
            <a:extLst>
              <a:ext uri="{FF2B5EF4-FFF2-40B4-BE49-F238E27FC236}">
                <a16:creationId xmlns:a16="http://schemas.microsoft.com/office/drawing/2014/main" id="{6B682DF0-36D1-4BF1-A849-753E4D38B985}"/>
              </a:ext>
            </a:extLst>
          </p:cNvPr>
          <p:cNvSpPr>
            <a:spLocks noGrp="1"/>
          </p:cNvSpPr>
          <p:nvPr/>
        </p:nvSpPr>
        <p:spPr>
          <a:xfrm>
            <a:off x="5210175" y="3076575"/>
            <a:ext cx="6381750" cy="40957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buNone/>
              <a:defRPr sz="1013" b="0">
                <a:solidFill>
                  <a:srgbClr val="07163E"/>
                </a:solidFill>
                <a:latin typeface="Calibri"/>
                <a:ea typeface="Calibri"/>
                <a:cs typeface="Calibri"/>
              </a:defRPr>
            </a:pPr>
            <a:r>
              <a:rPr sz="800" b="0">
                <a:solidFill>
                  <a:srgbClr val="07163E"/>
                </a:solidFill>
                <a:latin typeface="Calibri"/>
                <a:ea typeface="Calibri"/>
                <a:cs typeface="Calibri"/>
              </a:rPr>
              <a:t>3 Nov 26 O: participation closes; 21 Dec 26 O: CM auction → 2028 delivery</a:t>
            </a:r>
          </a:p>
          <a:p>
            <a:pPr>
              <a:buNone/>
              <a:defRPr sz="1013" b="0">
                <a:solidFill>
                  <a:srgbClr val="07163E"/>
                </a:solidFill>
                <a:latin typeface="Calibri"/>
                <a:ea typeface="Calibri"/>
                <a:cs typeface="Calibri"/>
              </a:defRPr>
            </a:pPr>
            <a:r>
              <a:rPr sz="800" b="0">
                <a:solidFill>
                  <a:srgbClr val="07163E"/>
                </a:solidFill>
                <a:latin typeface="Calibri"/>
                <a:ea typeface="Calibri"/>
                <a:cs typeface="Calibri"/>
              </a:rPr>
              <a:t>€86k/MW CDP-y new cap; all-tech demand curve 66.2–67.8 GW. BESS quota U.</a:t>
            </a:r>
          </a:p>
        </p:txBody>
      </p:sp>
      <p:sp>
        <p:nvSpPr>
          <p:cNvPr id="130" name="Rectangle 129">
            <a:extLst>
              <a:ext uri="{FF2B5EF4-FFF2-40B4-BE49-F238E27FC236}">
                <a16:creationId xmlns:a16="http://schemas.microsoft.com/office/drawing/2014/main" id="{73F53019-C9A8-44B7-AD6E-2652FEA13ADB}"/>
              </a:ext>
            </a:extLst>
          </p:cNvPr>
          <p:cNvSpPr>
            <a:spLocks noGrp="1"/>
          </p:cNvSpPr>
          <p:nvPr/>
        </p:nvSpPr>
        <p:spPr>
          <a:xfrm>
            <a:off x="3398924" y="2967038"/>
            <a:ext cx="66675" cy="66675"/>
          </a:xfrm>
          <a:prstGeom prst="rect">
            <a:avLst/>
          </a:prstGeom>
          <a:solidFill>
            <a:srgbClr val="07163E"/>
          </a:solidFill>
          <a:ln w="9525">
            <a:solidFill>
              <a:srgbClr val="07163E"/>
            </a:solidFill>
          </a:ln>
        </p:spPr>
        <p:txBody>
          <a:bodyPr/>
          <a:lstStyle/>
          <a:p>
            <a:endParaRPr lang="en-SG"/>
          </a:p>
        </p:txBody>
      </p:sp>
      <p:sp>
        <p:nvSpPr>
          <p:cNvPr id="131" name="Rectangle 130">
            <a:extLst>
              <a:ext uri="{FF2B5EF4-FFF2-40B4-BE49-F238E27FC236}">
                <a16:creationId xmlns:a16="http://schemas.microsoft.com/office/drawing/2014/main" id="{E2636B2E-7A74-4899-A4F5-6FA9263D7098}"/>
              </a:ext>
            </a:extLst>
          </p:cNvPr>
          <p:cNvSpPr>
            <a:spLocks noGrp="1"/>
          </p:cNvSpPr>
          <p:nvPr/>
        </p:nvSpPr>
        <p:spPr>
          <a:xfrm>
            <a:off x="3657086" y="2967038"/>
            <a:ext cx="66675" cy="66675"/>
          </a:xfrm>
          <a:prstGeom prst="rect">
            <a:avLst/>
          </a:prstGeom>
          <a:solidFill>
            <a:srgbClr val="07163E"/>
          </a:solidFill>
          <a:ln w="9525">
            <a:solidFill>
              <a:srgbClr val="07163E"/>
            </a:solidFill>
          </a:ln>
        </p:spPr>
        <p:txBody>
          <a:bodyPr/>
          <a:lstStyle/>
          <a:p>
            <a:endParaRPr lang="en-SG"/>
          </a:p>
        </p:txBody>
      </p:sp>
      <p:sp>
        <p:nvSpPr>
          <p:cNvPr id="132" name="Rectangle 131">
            <a:extLst>
              <a:ext uri="{FF2B5EF4-FFF2-40B4-BE49-F238E27FC236}">
                <a16:creationId xmlns:a16="http://schemas.microsoft.com/office/drawing/2014/main" id="{1DAA32C9-5ECE-40DC-A9D1-7262ACC3BA3A}"/>
              </a:ext>
            </a:extLst>
          </p:cNvPr>
          <p:cNvSpPr>
            <a:spLocks noGrp="1"/>
          </p:cNvSpPr>
          <p:nvPr/>
        </p:nvSpPr>
        <p:spPr>
          <a:xfrm>
            <a:off x="3803004" y="2967038"/>
            <a:ext cx="66675" cy="66675"/>
          </a:xfrm>
          <a:prstGeom prst="rect">
            <a:avLst/>
          </a:prstGeom>
          <a:solidFill>
            <a:srgbClr val="07163E"/>
          </a:solidFill>
          <a:ln w="9525">
            <a:solidFill>
              <a:srgbClr val="07163E"/>
            </a:solidFill>
          </a:ln>
        </p:spPr>
        <p:txBody>
          <a:bodyPr/>
          <a:lstStyle/>
          <a:p>
            <a:endParaRPr lang="en-SG"/>
          </a:p>
        </p:txBody>
      </p:sp>
      <p:pic>
        <p:nvPicPr>
          <p:cNvPr id="133" name="Graphic 132">
            <a:extLst>
              <a:ext uri="{FF2B5EF4-FFF2-40B4-BE49-F238E27FC236}">
                <a16:creationId xmlns:a16="http://schemas.microsoft.com/office/drawing/2014/main" id="{C13ECBBB-3D55-4BC8-AB0C-192CBB5D2D4E}"/>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10210800" y="781050"/>
            <a:ext cx="1524000" cy="971550"/>
          </a:xfrm>
          <a:prstGeom prst="rect">
            <a:avLst/>
          </a:prstGeom>
        </p:spPr>
      </p:pic>
      <p:sp>
        <p:nvSpPr>
          <p:cNvPr id="134" name="Rectangle 133">
            <a:extLst>
              <a:ext uri="{FF2B5EF4-FFF2-40B4-BE49-F238E27FC236}">
                <a16:creationId xmlns:a16="http://schemas.microsoft.com/office/drawing/2014/main" id="{C7F15921-C196-743A-96F8-526FC21C2603}"/>
              </a:ext>
            </a:extLst>
          </p:cNvPr>
          <p:cNvSpPr/>
          <p:nvPr/>
        </p:nvSpPr>
        <p:spPr>
          <a:xfrm>
            <a:off x="406400" y="2371725"/>
            <a:ext cx="1520478" cy="1057275"/>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6" name="Rectangle 135">
            <a:extLst>
              <a:ext uri="{FF2B5EF4-FFF2-40B4-BE49-F238E27FC236}">
                <a16:creationId xmlns:a16="http://schemas.microsoft.com/office/drawing/2014/main" id="{841B89A5-4204-C1C6-A4DC-BE1E765E798D}"/>
              </a:ext>
            </a:extLst>
          </p:cNvPr>
          <p:cNvSpPr/>
          <p:nvPr/>
        </p:nvSpPr>
        <p:spPr>
          <a:xfrm>
            <a:off x="395767" y="3990974"/>
            <a:ext cx="1520478" cy="564093"/>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8" name="Rectangle 137">
            <a:extLst>
              <a:ext uri="{FF2B5EF4-FFF2-40B4-BE49-F238E27FC236}">
                <a16:creationId xmlns:a16="http://schemas.microsoft.com/office/drawing/2014/main" id="{72FCAD1B-0D21-AB9D-5D3D-1474AAA36BD6}"/>
              </a:ext>
            </a:extLst>
          </p:cNvPr>
          <p:cNvSpPr>
            <a:spLocks noGrp="1"/>
          </p:cNvSpPr>
          <p:nvPr/>
        </p:nvSpPr>
        <p:spPr>
          <a:xfrm>
            <a:off x="466725" y="6076950"/>
            <a:ext cx="76200" cy="76200"/>
          </a:xfrm>
          <a:prstGeom prst="rect">
            <a:avLst/>
          </a:prstGeom>
          <a:solidFill>
            <a:srgbClr val="07163E"/>
          </a:solidFill>
          <a:ln w="12383">
            <a:solidFill>
              <a:srgbClr val="07163E"/>
            </a:solidFill>
          </a:ln>
        </p:spPr>
        <p:txBody>
          <a:bodyPr/>
          <a:lstStyle/>
          <a:p>
            <a:endParaRPr lang="en-SG"/>
          </a:p>
        </p:txBody>
      </p:sp>
      <p:sp>
        <p:nvSpPr>
          <p:cNvPr id="140" name="O | published date / target">
            <a:extLst>
              <a:ext uri="{FF2B5EF4-FFF2-40B4-BE49-F238E27FC236}">
                <a16:creationId xmlns:a16="http://schemas.microsoft.com/office/drawing/2014/main" id="{1C6EC4D3-B76E-E752-F110-3B85638CDB2B}"/>
              </a:ext>
            </a:extLst>
          </p:cNvPr>
          <p:cNvSpPr>
            <a:spLocks noGrp="1"/>
          </p:cNvSpPr>
          <p:nvPr/>
        </p:nvSpPr>
        <p:spPr>
          <a:xfrm>
            <a:off x="619125" y="6048375"/>
            <a:ext cx="2238375"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a:solidFill>
                  <a:srgbClr val="07163E"/>
                </a:solidFill>
                <a:latin typeface="Calibri"/>
                <a:ea typeface="Calibri"/>
                <a:cs typeface="Calibri"/>
              </a:rPr>
              <a:t>O | published date / target</a:t>
            </a:r>
          </a:p>
        </p:txBody>
      </p:sp>
      <p:sp>
        <p:nvSpPr>
          <p:cNvPr id="142" name="Rectangle 141">
            <a:extLst>
              <a:ext uri="{FF2B5EF4-FFF2-40B4-BE49-F238E27FC236}">
                <a16:creationId xmlns:a16="http://schemas.microsoft.com/office/drawing/2014/main" id="{AA555179-9245-DF16-1AC9-A8FED3D8B170}"/>
              </a:ext>
            </a:extLst>
          </p:cNvPr>
          <p:cNvSpPr>
            <a:spLocks noGrp="1"/>
          </p:cNvSpPr>
          <p:nvPr/>
        </p:nvSpPr>
        <p:spPr>
          <a:xfrm>
            <a:off x="2654982" y="6076950"/>
            <a:ext cx="76200" cy="76200"/>
          </a:xfrm>
          <a:prstGeom prst="rect">
            <a:avLst/>
          </a:prstGeom>
          <a:solidFill>
            <a:srgbClr val="FFFFFF"/>
          </a:solidFill>
          <a:ln w="12383">
            <a:solidFill>
              <a:srgbClr val="07163E"/>
            </a:solidFill>
          </a:ln>
        </p:spPr>
        <p:txBody>
          <a:bodyPr/>
          <a:lstStyle/>
          <a:p>
            <a:endParaRPr lang="en-SG"/>
          </a:p>
        </p:txBody>
      </p:sp>
      <p:sp>
        <p:nvSpPr>
          <p:cNvPr id="144" name="E | expected / analyst timing">
            <a:extLst>
              <a:ext uri="{FF2B5EF4-FFF2-40B4-BE49-F238E27FC236}">
                <a16:creationId xmlns:a16="http://schemas.microsoft.com/office/drawing/2014/main" id="{3AF8A6BD-600E-6524-ED1A-3CFB40ABF7BA}"/>
              </a:ext>
            </a:extLst>
          </p:cNvPr>
          <p:cNvSpPr>
            <a:spLocks noGrp="1"/>
          </p:cNvSpPr>
          <p:nvPr/>
        </p:nvSpPr>
        <p:spPr>
          <a:xfrm>
            <a:off x="2804959" y="6048375"/>
            <a:ext cx="2305050"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dirty="0">
                <a:solidFill>
                  <a:srgbClr val="07163E"/>
                </a:solidFill>
                <a:latin typeface="Calibri"/>
                <a:ea typeface="Calibri"/>
                <a:cs typeface="Calibri"/>
              </a:rPr>
              <a:t>E | expected / analyst timing</a:t>
            </a:r>
          </a:p>
        </p:txBody>
      </p:sp>
      <p:sp>
        <p:nvSpPr>
          <p:cNvPr id="146" name="Rectangle 145">
            <a:extLst>
              <a:ext uri="{FF2B5EF4-FFF2-40B4-BE49-F238E27FC236}">
                <a16:creationId xmlns:a16="http://schemas.microsoft.com/office/drawing/2014/main" id="{D11C1BDC-9622-6BA7-ADFC-269C8169E992}"/>
              </a:ext>
            </a:extLst>
          </p:cNvPr>
          <p:cNvSpPr>
            <a:spLocks noGrp="1"/>
          </p:cNvSpPr>
          <p:nvPr/>
        </p:nvSpPr>
        <p:spPr>
          <a:xfrm>
            <a:off x="4708763" y="6105525"/>
            <a:ext cx="57150" cy="19050"/>
          </a:xfrm>
          <a:prstGeom prst="rect">
            <a:avLst/>
          </a:prstGeom>
          <a:solidFill>
            <a:srgbClr val="125E93"/>
          </a:solidFill>
          <a:ln w="0">
            <a:noFill/>
          </a:ln>
        </p:spPr>
        <p:txBody>
          <a:bodyPr/>
          <a:lstStyle/>
          <a:p>
            <a:endParaRPr lang="en-SG"/>
          </a:p>
        </p:txBody>
      </p:sp>
      <p:sp>
        <p:nvSpPr>
          <p:cNvPr id="148" name="Rectangle 147">
            <a:extLst>
              <a:ext uri="{FF2B5EF4-FFF2-40B4-BE49-F238E27FC236}">
                <a16:creationId xmlns:a16="http://schemas.microsoft.com/office/drawing/2014/main" id="{DC756F56-9A20-7C5D-EADB-71B355343DFF}"/>
              </a:ext>
            </a:extLst>
          </p:cNvPr>
          <p:cNvSpPr>
            <a:spLocks noGrp="1"/>
          </p:cNvSpPr>
          <p:nvPr/>
        </p:nvSpPr>
        <p:spPr>
          <a:xfrm>
            <a:off x="4813538" y="6105525"/>
            <a:ext cx="57150" cy="19050"/>
          </a:xfrm>
          <a:prstGeom prst="rect">
            <a:avLst/>
          </a:prstGeom>
          <a:solidFill>
            <a:srgbClr val="125E93"/>
          </a:solidFill>
          <a:ln w="0">
            <a:noFill/>
          </a:ln>
        </p:spPr>
        <p:txBody>
          <a:bodyPr/>
          <a:lstStyle/>
          <a:p>
            <a:endParaRPr lang="en-SG"/>
          </a:p>
        </p:txBody>
      </p:sp>
      <p:sp>
        <p:nvSpPr>
          <p:cNvPr id="150" name="Rectangle 149">
            <a:extLst>
              <a:ext uri="{FF2B5EF4-FFF2-40B4-BE49-F238E27FC236}">
                <a16:creationId xmlns:a16="http://schemas.microsoft.com/office/drawing/2014/main" id="{A87DBE1D-1857-6FBB-8FA0-BBE4A0AC4EBA}"/>
              </a:ext>
            </a:extLst>
          </p:cNvPr>
          <p:cNvSpPr>
            <a:spLocks noGrp="1"/>
          </p:cNvSpPr>
          <p:nvPr/>
        </p:nvSpPr>
        <p:spPr>
          <a:xfrm>
            <a:off x="4918313" y="6105525"/>
            <a:ext cx="57150" cy="19050"/>
          </a:xfrm>
          <a:prstGeom prst="rect">
            <a:avLst/>
          </a:prstGeom>
          <a:solidFill>
            <a:srgbClr val="125E93"/>
          </a:solidFill>
          <a:ln w="0">
            <a:noFill/>
          </a:ln>
        </p:spPr>
        <p:txBody>
          <a:bodyPr/>
          <a:lstStyle/>
          <a:p>
            <a:endParaRPr lang="en-SG"/>
          </a:p>
        </p:txBody>
      </p:sp>
      <p:sp>
        <p:nvSpPr>
          <p:cNvPr id="152" name="Uncertain timing range">
            <a:extLst>
              <a:ext uri="{FF2B5EF4-FFF2-40B4-BE49-F238E27FC236}">
                <a16:creationId xmlns:a16="http://schemas.microsoft.com/office/drawing/2014/main" id="{786BE241-378C-B6F4-AB5D-3AA1756DF27E}"/>
              </a:ext>
            </a:extLst>
          </p:cNvPr>
          <p:cNvSpPr>
            <a:spLocks noGrp="1"/>
          </p:cNvSpPr>
          <p:nvPr/>
        </p:nvSpPr>
        <p:spPr>
          <a:xfrm>
            <a:off x="5057468" y="6048375"/>
            <a:ext cx="2000250"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a:solidFill>
                  <a:srgbClr val="07163E"/>
                </a:solidFill>
                <a:latin typeface="Calibri"/>
                <a:ea typeface="Calibri"/>
                <a:cs typeface="Calibri"/>
              </a:rPr>
              <a:t>Uncertain timing range</a:t>
            </a:r>
          </a:p>
        </p:txBody>
      </p:sp>
      <p:sp>
        <p:nvSpPr>
          <p:cNvPr id="154" name="U | no verified date / allocation">
            <a:extLst>
              <a:ext uri="{FF2B5EF4-FFF2-40B4-BE49-F238E27FC236}">
                <a16:creationId xmlns:a16="http://schemas.microsoft.com/office/drawing/2014/main" id="{5965835C-2C2A-B936-0F02-99795C9FAE96}"/>
              </a:ext>
            </a:extLst>
          </p:cNvPr>
          <p:cNvSpPr>
            <a:spLocks noGrp="1"/>
          </p:cNvSpPr>
          <p:nvPr/>
        </p:nvSpPr>
        <p:spPr>
          <a:xfrm>
            <a:off x="7005177" y="6048375"/>
            <a:ext cx="3362325" cy="200025"/>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938" b="0" dirty="0">
                <a:solidFill>
                  <a:srgbClr val="464646"/>
                </a:solidFill>
                <a:latin typeface="Calibri"/>
                <a:ea typeface="Calibri"/>
                <a:cs typeface="Calibri"/>
              </a:rPr>
              <a:t>U | no verified date / allocation</a:t>
            </a:r>
          </a:p>
        </p:txBody>
      </p:sp>
      <p:sp>
        <p:nvSpPr>
          <p:cNvPr id="156" name="Rectangle 155">
            <a:extLst>
              <a:ext uri="{FF2B5EF4-FFF2-40B4-BE49-F238E27FC236}">
                <a16:creationId xmlns:a16="http://schemas.microsoft.com/office/drawing/2014/main" id="{6F6BD51D-6A01-0803-6177-5DC9AED1BD39}"/>
              </a:ext>
            </a:extLst>
          </p:cNvPr>
          <p:cNvSpPr/>
          <p:nvPr/>
        </p:nvSpPr>
        <p:spPr>
          <a:xfrm>
            <a:off x="9835400" y="5984345"/>
            <a:ext cx="412414" cy="245005"/>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8" name="U | no verified date / allocation">
            <a:extLst>
              <a:ext uri="{FF2B5EF4-FFF2-40B4-BE49-F238E27FC236}">
                <a16:creationId xmlns:a16="http://schemas.microsoft.com/office/drawing/2014/main" id="{42EC2B3F-98EA-9FF5-96CA-5A6CF2AE6D09}"/>
              </a:ext>
            </a:extLst>
          </p:cNvPr>
          <p:cNvSpPr>
            <a:spLocks noGrp="1"/>
          </p:cNvSpPr>
          <p:nvPr/>
        </p:nvSpPr>
        <p:spPr>
          <a:xfrm>
            <a:off x="10314963" y="6053137"/>
            <a:ext cx="1560943" cy="161925"/>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lang="en-SG" sz="938" b="0" dirty="0">
                <a:solidFill>
                  <a:srgbClr val="464646"/>
                </a:solidFill>
                <a:latin typeface="Calibri"/>
                <a:ea typeface="Calibri"/>
                <a:cs typeface="Calibri"/>
              </a:rPr>
              <a:t>L</a:t>
            </a:r>
            <a:r>
              <a:rPr lang="en-US" altLang="zh-CN" sz="938" b="0" dirty="0" err="1">
                <a:solidFill>
                  <a:srgbClr val="464646"/>
                </a:solidFill>
                <a:latin typeface="Calibri"/>
                <a:ea typeface="Calibri"/>
                <a:cs typeface="Calibri"/>
              </a:rPr>
              <a:t>ong</a:t>
            </a:r>
            <a:r>
              <a:rPr lang="en-US" altLang="zh-CN" sz="938" b="0" dirty="0">
                <a:solidFill>
                  <a:srgbClr val="464646"/>
                </a:solidFill>
                <a:latin typeface="Calibri"/>
                <a:ea typeface="Calibri"/>
                <a:cs typeface="Calibri"/>
              </a:rPr>
              <a:t> term fix contract program</a:t>
            </a:r>
            <a:endParaRPr sz="938" b="0" dirty="0">
              <a:solidFill>
                <a:srgbClr val="464646"/>
              </a:solidFill>
              <a:latin typeface="Calibri"/>
              <a:ea typeface="Calibri"/>
              <a:cs typeface="Calibri"/>
            </a:endParaRPr>
          </a:p>
        </p:txBody>
      </p:sp>
    </p:spTree>
    <p:extLst>
      <p:ext uri="{BB962C8B-B14F-4D97-AF65-F5344CB8AC3E}">
        <p14:creationId xmlns:p14="http://schemas.microsoft.com/office/powerpoint/2010/main" val="1592753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5 / NORDIC EUROPE — PROGRAMME TIMELINES">
            <a:extLst>
              <a:ext uri="{FF2B5EF4-FFF2-40B4-BE49-F238E27FC236}">
                <a16:creationId xmlns:a16="http://schemas.microsoft.com/office/drawing/2014/main" id="{EC33FEBE-E41F-4921-AB9D-3AD8AD672B0D}"/>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05 / NORDIC EUROPE — PROGRAMME TIMELINES</a:t>
            </a:r>
          </a:p>
        </p:txBody>
      </p:sp>
      <p:sp>
        <p:nvSpPr>
          <p:cNvPr id="3" name="Rectangle 2">
            <a:extLst>
              <a:ext uri="{FF2B5EF4-FFF2-40B4-BE49-F238E27FC236}">
                <a16:creationId xmlns:a16="http://schemas.microsoft.com/office/drawing/2014/main" id="{BE9E64A8-76FF-4AB7-9BB6-37BB734AE8C3}"/>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Nordic investment windows follow qualification and">
            <a:extLst>
              <a:ext uri="{FF2B5EF4-FFF2-40B4-BE49-F238E27FC236}">
                <a16:creationId xmlns:a16="http://schemas.microsoft.com/office/drawing/2014/main" id="{EB8AA6E6-840B-4C6B-A446-CD2FB2F5FF66}"/>
              </a:ext>
            </a:extLst>
          </p:cNvPr>
          <p:cNvSpPr>
            <a:spLocks noGrp="1"/>
          </p:cNvSpPr>
          <p:nvPr/>
        </p:nvSpPr>
        <p:spPr>
          <a:xfrm>
            <a:off x="457200" y="838200"/>
            <a:ext cx="9525000" cy="447675"/>
          </a:xfrm>
          <a:prstGeom prst="rect">
            <a:avLst/>
          </a:prstGeom>
          <a:noFill/>
          <a:ln w="0">
            <a:noFill/>
          </a:ln>
        </p:spPr>
        <p:txBody>
          <a:bodyPr wrap="square" lIns="0" tIns="0" rIns="0" bIns="0" anchor="t">
            <a:noAutofit/>
          </a:bodyPr>
          <a:lstStyle>
            <a:defPPr>
              <a:defRPr sz="2100"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00" b="1">
                <a:solidFill>
                  <a:srgbClr val="07163E"/>
                </a:solidFill>
                <a:latin typeface="Calibri"/>
                <a:ea typeface="Calibri"/>
                <a:cs typeface="Calibri"/>
              </a:defRPr>
            </a:pPr>
            <a:r>
              <a:rPr sz="2100" b="1">
                <a:solidFill>
                  <a:srgbClr val="07163E"/>
                </a:solidFill>
                <a:latin typeface="Calibri"/>
                <a:ea typeface="Calibri"/>
                <a:cs typeface="Calibri"/>
              </a:rPr>
              <a:t>Nordic opportunities follow qualification and annual service cycles</a:t>
            </a:r>
          </a:p>
        </p:txBody>
      </p:sp>
      <p:sp>
        <p:nvSpPr>
          <p:cNvPr id="5" name="Reserve procurement buys flexibility, not new batt">
            <a:extLst>
              <a:ext uri="{FF2B5EF4-FFF2-40B4-BE49-F238E27FC236}">
                <a16:creationId xmlns:a16="http://schemas.microsoft.com/office/drawing/2014/main" id="{B97C4A63-6063-463E-8BD1-B7C946FFE7CD}"/>
              </a:ext>
            </a:extLst>
          </p:cNvPr>
          <p:cNvSpPr>
            <a:spLocks noGrp="1"/>
          </p:cNvSpPr>
          <p:nvPr/>
        </p:nvSpPr>
        <p:spPr>
          <a:xfrm>
            <a:off x="457200" y="1352550"/>
            <a:ext cx="95250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Reserve procurement buys flexibility, not new battery construction. Contract depth and bidding area set the achievable scale.</a:t>
            </a:r>
          </a:p>
        </p:txBody>
      </p:sp>
      <p:sp>
        <p:nvSpPr>
          <p:cNvPr id="6" name="Rectangle 5">
            <a:extLst>
              <a:ext uri="{FF2B5EF4-FFF2-40B4-BE49-F238E27FC236}">
                <a16:creationId xmlns:a16="http://schemas.microsoft.com/office/drawing/2014/main" id="{37CE823E-2962-4311-ACE6-E80CF3C54448}"/>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FDD2056F-EEEC-48A2-AAB5-4330DC62A871}"/>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5">
            <a:extLst>
              <a:ext uri="{FF2B5EF4-FFF2-40B4-BE49-F238E27FC236}">
                <a16:creationId xmlns:a16="http://schemas.microsoft.com/office/drawing/2014/main" id="{BE8663E3-B23C-4FB1-8F91-57B2B3467DA1}"/>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05</a:t>
            </a:r>
          </a:p>
        </p:txBody>
      </p:sp>
      <p:sp>
        <p:nvSpPr>
          <p:cNvPr id="9" name="Bidding areas">
            <a:extLst>
              <a:ext uri="{FF2B5EF4-FFF2-40B4-BE49-F238E27FC236}">
                <a16:creationId xmlns:a16="http://schemas.microsoft.com/office/drawing/2014/main" id="{4FDF48E8-90B9-4CEB-B07D-C6D71CD271F0}"/>
              </a:ext>
            </a:extLst>
          </p:cNvPr>
          <p:cNvSpPr>
            <a:spLocks noGrp="1"/>
          </p:cNvSpPr>
          <p:nvPr/>
        </p:nvSpPr>
        <p:spPr>
          <a:xfrm>
            <a:off x="457200" y="1885950"/>
            <a:ext cx="2476500" cy="266700"/>
          </a:xfrm>
          <a:prstGeom prst="rect">
            <a:avLst/>
          </a:prstGeom>
          <a:noFill/>
          <a:ln w="0">
            <a:noFill/>
          </a:ln>
        </p:spPr>
        <p:txBody>
          <a:bodyPr wrap="square" lIns="0" tIns="0" rIns="0" bIns="0" anchor="t">
            <a:noAutofit/>
          </a:bodyPr>
          <a:lstStyle>
            <a:defPPr>
              <a:defRPr sz="1425" b="1">
                <a:solidFill>
                  <a:srgbClr val="125E93"/>
                </a:solidFill>
                <a:latin typeface="Calibri"/>
                <a:ea typeface="Calibri"/>
                <a:cs typeface="Calibri"/>
              </a:defRPr>
            </a:defPPr>
            <a:lvl1pPr>
              <a:buNone/>
              <a:defRPr sz="1425" b="1">
                <a:solidFill>
                  <a:srgbClr val="125E93"/>
                </a:solidFill>
                <a:latin typeface="Calibri"/>
                <a:ea typeface="Calibri"/>
                <a:cs typeface="Calibri"/>
              </a:defRPr>
            </a:lvl1pPr>
            <a:lvl2pPr>
              <a:buNone/>
              <a:defRPr sz="1425" b="1">
                <a:solidFill>
                  <a:srgbClr val="125E93"/>
                </a:solidFill>
                <a:latin typeface="Calibri"/>
                <a:ea typeface="Calibri"/>
                <a:cs typeface="Calibri"/>
              </a:defRPr>
            </a:lvl2pPr>
            <a:lvl3pPr>
              <a:buNone/>
              <a:defRPr sz="1425" b="1">
                <a:solidFill>
                  <a:srgbClr val="125E93"/>
                </a:solidFill>
                <a:latin typeface="Calibri"/>
                <a:ea typeface="Calibri"/>
                <a:cs typeface="Calibri"/>
              </a:defRPr>
            </a:lvl3pPr>
            <a:lvl4pPr>
              <a:buNone/>
              <a:defRPr sz="1425" b="1">
                <a:solidFill>
                  <a:srgbClr val="125E93"/>
                </a:solidFill>
                <a:latin typeface="Calibri"/>
                <a:ea typeface="Calibri"/>
                <a:cs typeface="Calibri"/>
              </a:defRPr>
            </a:lvl4pPr>
            <a:lvl5pPr>
              <a:buNone/>
              <a:defRPr sz="1425" b="1">
                <a:solidFill>
                  <a:srgbClr val="125E93"/>
                </a:solidFill>
                <a:latin typeface="Calibri"/>
                <a:ea typeface="Calibri"/>
                <a:cs typeface="Calibri"/>
              </a:defRPr>
            </a:lvl5pPr>
            <a:lvl6pPr>
              <a:buNone/>
              <a:defRPr sz="1425" b="1">
                <a:solidFill>
                  <a:srgbClr val="125E93"/>
                </a:solidFill>
                <a:latin typeface="Calibri"/>
                <a:ea typeface="Calibri"/>
                <a:cs typeface="Calibri"/>
              </a:defRPr>
            </a:lvl6pPr>
            <a:lvl7pPr>
              <a:buNone/>
              <a:defRPr sz="1425" b="1">
                <a:solidFill>
                  <a:srgbClr val="125E93"/>
                </a:solidFill>
                <a:latin typeface="Calibri"/>
                <a:ea typeface="Calibri"/>
                <a:cs typeface="Calibri"/>
              </a:defRPr>
            </a:lvl7pPr>
            <a:lvl8pPr>
              <a:buNone/>
              <a:defRPr sz="1425" b="1">
                <a:solidFill>
                  <a:srgbClr val="125E93"/>
                </a:solidFill>
                <a:latin typeface="Calibri"/>
                <a:ea typeface="Calibri"/>
                <a:cs typeface="Calibri"/>
              </a:defRPr>
            </a:lvl8pPr>
            <a:lvl9pPr>
              <a:buNone/>
              <a:defRPr sz="1425" b="1">
                <a:solidFill>
                  <a:srgbClr val="125E93"/>
                </a:solidFill>
                <a:latin typeface="Calibri"/>
                <a:ea typeface="Calibri"/>
                <a:cs typeface="Calibri"/>
              </a:defRPr>
            </a:lvl9pPr>
          </a:lstStyle>
          <a:p>
            <a:pPr>
              <a:buNone/>
              <a:defRPr sz="1425" b="1">
                <a:solidFill>
                  <a:srgbClr val="125E93"/>
                </a:solidFill>
                <a:latin typeface="Calibri"/>
                <a:ea typeface="Calibri"/>
                <a:cs typeface="Calibri"/>
              </a:defRPr>
            </a:pPr>
            <a:r>
              <a:rPr sz="1425" b="1">
                <a:solidFill>
                  <a:srgbClr val="125E93"/>
                </a:solidFill>
                <a:latin typeface="Calibri"/>
                <a:ea typeface="Calibri"/>
                <a:cs typeface="Calibri"/>
              </a:rPr>
              <a:t>Bidding areas</a:t>
            </a:r>
          </a:p>
        </p:txBody>
      </p:sp>
      <p:pic>
        <p:nvPicPr>
          <p:cNvPr id="10" name="Graphic 9">
            <a:extLst>
              <a:ext uri="{FF2B5EF4-FFF2-40B4-BE49-F238E27FC236}">
                <a16:creationId xmlns:a16="http://schemas.microsoft.com/office/drawing/2014/main" id="{C4C22326-D257-4A1E-913B-429C3F794353}"/>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457200" y="2238375"/>
            <a:ext cx="2476500" cy="3419475"/>
          </a:xfrm>
          <a:prstGeom prst="rect">
            <a:avLst/>
          </a:prstGeom>
        </p:spPr>
      </p:pic>
      <p:sp>
        <p:nvSpPr>
          <p:cNvPr id="11" name="SE1–4 | NO1–5 | DK1/2 | FI&#10;Indicative zone geograp">
            <a:extLst>
              <a:ext uri="{FF2B5EF4-FFF2-40B4-BE49-F238E27FC236}">
                <a16:creationId xmlns:a16="http://schemas.microsoft.com/office/drawing/2014/main" id="{55D00340-D0FC-4B90-980D-7C17AFB595BD}"/>
              </a:ext>
            </a:extLst>
          </p:cNvPr>
          <p:cNvSpPr>
            <a:spLocks noGrp="1"/>
          </p:cNvSpPr>
          <p:nvPr/>
        </p:nvSpPr>
        <p:spPr>
          <a:xfrm>
            <a:off x="457200" y="5810250"/>
            <a:ext cx="2476500" cy="419100"/>
          </a:xfrm>
          <a:prstGeom prst="rect">
            <a:avLst/>
          </a:prstGeom>
          <a:noFill/>
          <a:ln w="0">
            <a:noFill/>
          </a:ln>
        </p:spPr>
        <p:txBody>
          <a:bodyPr wrap="square" lIns="0" tIns="0" rIns="0" bIns="0" anchor="t">
            <a:noAutofit/>
          </a:bodyPr>
          <a:lstStyle>
            <a:defPPr>
              <a:defRPr sz="1050" b="0">
                <a:solidFill>
                  <a:srgbClr val="464646"/>
                </a:solidFill>
                <a:latin typeface="Calibri"/>
                <a:ea typeface="Calibri"/>
                <a:cs typeface="Calibri"/>
              </a:defRPr>
            </a:defPPr>
            <a:lvl1pPr>
              <a:buNone/>
              <a:defRPr sz="1050" b="0">
                <a:solidFill>
                  <a:srgbClr val="464646"/>
                </a:solidFill>
                <a:latin typeface="Calibri"/>
                <a:ea typeface="Calibri"/>
                <a:cs typeface="Calibri"/>
              </a:defRPr>
            </a:lvl1pPr>
            <a:lvl2pPr>
              <a:buNone/>
              <a:defRPr sz="1050" b="0">
                <a:solidFill>
                  <a:srgbClr val="464646"/>
                </a:solidFill>
                <a:latin typeface="Calibri"/>
                <a:ea typeface="Calibri"/>
                <a:cs typeface="Calibri"/>
              </a:defRPr>
            </a:lvl2pPr>
            <a:lvl3pPr>
              <a:buNone/>
              <a:defRPr sz="1050" b="0">
                <a:solidFill>
                  <a:srgbClr val="464646"/>
                </a:solidFill>
                <a:latin typeface="Calibri"/>
                <a:ea typeface="Calibri"/>
                <a:cs typeface="Calibri"/>
              </a:defRPr>
            </a:lvl3pPr>
            <a:lvl4pPr>
              <a:buNone/>
              <a:defRPr sz="1050" b="0">
                <a:solidFill>
                  <a:srgbClr val="464646"/>
                </a:solidFill>
                <a:latin typeface="Calibri"/>
                <a:ea typeface="Calibri"/>
                <a:cs typeface="Calibri"/>
              </a:defRPr>
            </a:lvl4pPr>
            <a:lvl5pPr>
              <a:buNone/>
              <a:defRPr sz="1050" b="0">
                <a:solidFill>
                  <a:srgbClr val="464646"/>
                </a:solidFill>
                <a:latin typeface="Calibri"/>
                <a:ea typeface="Calibri"/>
                <a:cs typeface="Calibri"/>
              </a:defRPr>
            </a:lvl5pPr>
            <a:lvl6pPr>
              <a:buNone/>
              <a:defRPr sz="1050" b="0">
                <a:solidFill>
                  <a:srgbClr val="464646"/>
                </a:solidFill>
                <a:latin typeface="Calibri"/>
                <a:ea typeface="Calibri"/>
                <a:cs typeface="Calibri"/>
              </a:defRPr>
            </a:lvl6pPr>
            <a:lvl7pPr>
              <a:buNone/>
              <a:defRPr sz="1050" b="0">
                <a:solidFill>
                  <a:srgbClr val="464646"/>
                </a:solidFill>
                <a:latin typeface="Calibri"/>
                <a:ea typeface="Calibri"/>
                <a:cs typeface="Calibri"/>
              </a:defRPr>
            </a:lvl7pPr>
            <a:lvl8pPr>
              <a:buNone/>
              <a:defRPr sz="1050" b="0">
                <a:solidFill>
                  <a:srgbClr val="464646"/>
                </a:solidFill>
                <a:latin typeface="Calibri"/>
                <a:ea typeface="Calibri"/>
                <a:cs typeface="Calibri"/>
              </a:defRPr>
            </a:lvl8pPr>
            <a:lvl9pPr>
              <a:buNone/>
              <a:defRPr sz="1050" b="0">
                <a:solidFill>
                  <a:srgbClr val="464646"/>
                </a:solidFill>
                <a:latin typeface="Calibri"/>
                <a:ea typeface="Calibri"/>
                <a:cs typeface="Calibri"/>
              </a:defRPr>
            </a:lvl9pPr>
          </a:lstStyle>
          <a:p>
            <a:pPr>
              <a:buNone/>
              <a:defRPr sz="1050" b="0">
                <a:solidFill>
                  <a:srgbClr val="464646"/>
                </a:solidFill>
                <a:latin typeface="Calibri"/>
                <a:ea typeface="Calibri"/>
                <a:cs typeface="Calibri"/>
              </a:defRPr>
            </a:pPr>
            <a:r>
              <a:rPr sz="1050" b="0">
                <a:solidFill>
                  <a:srgbClr val="464646"/>
                </a:solidFill>
                <a:latin typeface="Calibri"/>
                <a:ea typeface="Calibri"/>
                <a:cs typeface="Calibri"/>
              </a:rPr>
              <a:t>SE1–4 | NO1–5 | DK1/2 | FI</a:t>
            </a:r>
          </a:p>
          <a:p>
            <a:pPr>
              <a:buNone/>
              <a:defRPr sz="1050" b="0">
                <a:solidFill>
                  <a:srgbClr val="464646"/>
                </a:solidFill>
                <a:latin typeface="Calibri"/>
                <a:ea typeface="Calibri"/>
                <a:cs typeface="Calibri"/>
              </a:defRPr>
            </a:pPr>
            <a:r>
              <a:rPr sz="1050" b="0">
                <a:solidFill>
                  <a:srgbClr val="464646"/>
                </a:solidFill>
                <a:latin typeface="Calibri"/>
                <a:ea typeface="Calibri"/>
                <a:cs typeface="Calibri"/>
              </a:rPr>
              <a:t>Indicative zone geography.</a:t>
            </a:r>
          </a:p>
        </p:txBody>
      </p:sp>
      <p:sp>
        <p:nvSpPr>
          <p:cNvPr id="12" name="PROGRAMME">
            <a:extLst>
              <a:ext uri="{FF2B5EF4-FFF2-40B4-BE49-F238E27FC236}">
                <a16:creationId xmlns:a16="http://schemas.microsoft.com/office/drawing/2014/main" id="{68E310DF-B16C-4710-AE52-7CA295C708ED}"/>
              </a:ext>
            </a:extLst>
          </p:cNvPr>
          <p:cNvSpPr>
            <a:spLocks noGrp="1"/>
          </p:cNvSpPr>
          <p:nvPr/>
        </p:nvSpPr>
        <p:spPr>
          <a:xfrm>
            <a:off x="3152775" y="1885950"/>
            <a:ext cx="1209675"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PROGRAMME</a:t>
            </a:r>
          </a:p>
        </p:txBody>
      </p:sp>
      <p:sp>
        <p:nvSpPr>
          <p:cNvPr id="13" name="HISTORY | compressed">
            <a:extLst>
              <a:ext uri="{FF2B5EF4-FFF2-40B4-BE49-F238E27FC236}">
                <a16:creationId xmlns:a16="http://schemas.microsoft.com/office/drawing/2014/main" id="{6DA7C5C7-199D-4AF6-A8BB-93BB96C490C2}"/>
              </a:ext>
            </a:extLst>
          </p:cNvPr>
          <p:cNvSpPr>
            <a:spLocks noGrp="1"/>
          </p:cNvSpPr>
          <p:nvPr/>
        </p:nvSpPr>
        <p:spPr>
          <a:xfrm>
            <a:off x="4457700" y="1885950"/>
            <a:ext cx="1628775"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HISTORY | compressed</a:t>
            </a:r>
          </a:p>
        </p:txBody>
      </p:sp>
      <p:sp>
        <p:nvSpPr>
          <p:cNvPr id="14" name="Rectangle 13">
            <a:extLst>
              <a:ext uri="{FF2B5EF4-FFF2-40B4-BE49-F238E27FC236}">
                <a16:creationId xmlns:a16="http://schemas.microsoft.com/office/drawing/2014/main" id="{D5407E3A-FCF4-4DBD-97B1-40ED2834ACC1}"/>
              </a:ext>
            </a:extLst>
          </p:cNvPr>
          <p:cNvSpPr>
            <a:spLocks noGrp="1"/>
          </p:cNvSpPr>
          <p:nvPr/>
        </p:nvSpPr>
        <p:spPr>
          <a:xfrm>
            <a:off x="4495800" y="2085975"/>
            <a:ext cx="9525" cy="3419475"/>
          </a:xfrm>
          <a:prstGeom prst="rect">
            <a:avLst/>
          </a:prstGeom>
          <a:solidFill>
            <a:srgbClr val="D2D7DB"/>
          </a:solidFill>
          <a:ln w="0">
            <a:noFill/>
          </a:ln>
        </p:spPr>
        <p:txBody>
          <a:bodyPr/>
          <a:lstStyle/>
          <a:p>
            <a:endParaRPr lang="en-SG"/>
          </a:p>
        </p:txBody>
      </p:sp>
      <p:sp>
        <p:nvSpPr>
          <p:cNvPr id="15" name="2023">
            <a:extLst>
              <a:ext uri="{FF2B5EF4-FFF2-40B4-BE49-F238E27FC236}">
                <a16:creationId xmlns:a16="http://schemas.microsoft.com/office/drawing/2014/main" id="{AF199F34-9FE6-46F4-B7D1-EBE73A0EF68C}"/>
              </a:ext>
            </a:extLst>
          </p:cNvPr>
          <p:cNvSpPr>
            <a:spLocks noGrp="1"/>
          </p:cNvSpPr>
          <p:nvPr/>
        </p:nvSpPr>
        <p:spPr>
          <a:xfrm>
            <a:off x="4514850"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2023</a:t>
            </a:r>
          </a:p>
        </p:txBody>
      </p:sp>
      <p:sp>
        <p:nvSpPr>
          <p:cNvPr id="16" name="Rectangle 15">
            <a:extLst>
              <a:ext uri="{FF2B5EF4-FFF2-40B4-BE49-F238E27FC236}">
                <a16:creationId xmlns:a16="http://schemas.microsoft.com/office/drawing/2014/main" id="{6CE95946-1C03-4B70-8DF1-5101E2B5B6A5}"/>
              </a:ext>
            </a:extLst>
          </p:cNvPr>
          <p:cNvSpPr>
            <a:spLocks noGrp="1"/>
          </p:cNvSpPr>
          <p:nvPr/>
        </p:nvSpPr>
        <p:spPr>
          <a:xfrm>
            <a:off x="4928502" y="2085975"/>
            <a:ext cx="9525" cy="3419475"/>
          </a:xfrm>
          <a:prstGeom prst="rect">
            <a:avLst/>
          </a:prstGeom>
          <a:solidFill>
            <a:srgbClr val="D2D7DB"/>
          </a:solidFill>
          <a:ln w="0">
            <a:noFill/>
          </a:ln>
        </p:spPr>
        <p:txBody>
          <a:bodyPr/>
          <a:lstStyle/>
          <a:p>
            <a:endParaRPr lang="en-SG"/>
          </a:p>
        </p:txBody>
      </p:sp>
      <p:sp>
        <p:nvSpPr>
          <p:cNvPr id="17" name="2024">
            <a:extLst>
              <a:ext uri="{FF2B5EF4-FFF2-40B4-BE49-F238E27FC236}">
                <a16:creationId xmlns:a16="http://schemas.microsoft.com/office/drawing/2014/main" id="{99BE644D-04E2-43D5-AFC1-57D82CCBBA98}"/>
              </a:ext>
            </a:extLst>
          </p:cNvPr>
          <p:cNvSpPr>
            <a:spLocks noGrp="1"/>
          </p:cNvSpPr>
          <p:nvPr/>
        </p:nvSpPr>
        <p:spPr>
          <a:xfrm>
            <a:off x="4947552"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2024</a:t>
            </a:r>
          </a:p>
        </p:txBody>
      </p:sp>
      <p:sp>
        <p:nvSpPr>
          <p:cNvPr id="18" name="Rectangle 17">
            <a:extLst>
              <a:ext uri="{FF2B5EF4-FFF2-40B4-BE49-F238E27FC236}">
                <a16:creationId xmlns:a16="http://schemas.microsoft.com/office/drawing/2014/main" id="{33F1F7F8-6EFF-45DF-AF8E-3B9BADB7065B}"/>
              </a:ext>
            </a:extLst>
          </p:cNvPr>
          <p:cNvSpPr>
            <a:spLocks noGrp="1"/>
          </p:cNvSpPr>
          <p:nvPr/>
        </p:nvSpPr>
        <p:spPr>
          <a:xfrm>
            <a:off x="5362390" y="2085975"/>
            <a:ext cx="9525" cy="3419475"/>
          </a:xfrm>
          <a:prstGeom prst="rect">
            <a:avLst/>
          </a:prstGeom>
          <a:solidFill>
            <a:srgbClr val="D2D7DB"/>
          </a:solidFill>
          <a:ln w="0">
            <a:noFill/>
          </a:ln>
        </p:spPr>
        <p:txBody>
          <a:bodyPr/>
          <a:lstStyle/>
          <a:p>
            <a:endParaRPr lang="en-SG"/>
          </a:p>
        </p:txBody>
      </p:sp>
      <p:sp>
        <p:nvSpPr>
          <p:cNvPr id="19" name="2025">
            <a:extLst>
              <a:ext uri="{FF2B5EF4-FFF2-40B4-BE49-F238E27FC236}">
                <a16:creationId xmlns:a16="http://schemas.microsoft.com/office/drawing/2014/main" id="{36671AC0-FDD2-4E0D-BF2C-91D01584375E}"/>
              </a:ext>
            </a:extLst>
          </p:cNvPr>
          <p:cNvSpPr>
            <a:spLocks noGrp="1"/>
          </p:cNvSpPr>
          <p:nvPr/>
        </p:nvSpPr>
        <p:spPr>
          <a:xfrm>
            <a:off x="5381440"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2025</a:t>
            </a:r>
          </a:p>
        </p:txBody>
      </p:sp>
      <p:sp>
        <p:nvSpPr>
          <p:cNvPr id="20" name="Rectangle 19">
            <a:extLst>
              <a:ext uri="{FF2B5EF4-FFF2-40B4-BE49-F238E27FC236}">
                <a16:creationId xmlns:a16="http://schemas.microsoft.com/office/drawing/2014/main" id="{831137EB-E94B-4FA8-B769-BB5D480BFCA6}"/>
              </a:ext>
            </a:extLst>
          </p:cNvPr>
          <p:cNvSpPr>
            <a:spLocks noGrp="1"/>
          </p:cNvSpPr>
          <p:nvPr/>
        </p:nvSpPr>
        <p:spPr>
          <a:xfrm>
            <a:off x="5795092" y="2085975"/>
            <a:ext cx="9525" cy="3419475"/>
          </a:xfrm>
          <a:prstGeom prst="rect">
            <a:avLst/>
          </a:prstGeom>
          <a:solidFill>
            <a:srgbClr val="D2D7DB"/>
          </a:solidFill>
          <a:ln w="0">
            <a:noFill/>
          </a:ln>
        </p:spPr>
        <p:txBody>
          <a:bodyPr/>
          <a:lstStyle/>
          <a:p>
            <a:endParaRPr lang="en-SG"/>
          </a:p>
        </p:txBody>
      </p:sp>
      <p:sp>
        <p:nvSpPr>
          <p:cNvPr id="21" name="2026">
            <a:extLst>
              <a:ext uri="{FF2B5EF4-FFF2-40B4-BE49-F238E27FC236}">
                <a16:creationId xmlns:a16="http://schemas.microsoft.com/office/drawing/2014/main" id="{5B5E7B0E-CAA9-414F-AB86-80E4F10A32D1}"/>
              </a:ext>
            </a:extLst>
          </p:cNvPr>
          <p:cNvSpPr>
            <a:spLocks noGrp="1"/>
          </p:cNvSpPr>
          <p:nvPr/>
        </p:nvSpPr>
        <p:spPr>
          <a:xfrm>
            <a:off x="5814142"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22" name="//">
            <a:extLst>
              <a:ext uri="{FF2B5EF4-FFF2-40B4-BE49-F238E27FC236}">
                <a16:creationId xmlns:a16="http://schemas.microsoft.com/office/drawing/2014/main" id="{16EE9956-8E92-49FE-9458-8E6D7701F04D}"/>
              </a:ext>
            </a:extLst>
          </p:cNvPr>
          <p:cNvSpPr>
            <a:spLocks noGrp="1"/>
          </p:cNvSpPr>
          <p:nvPr/>
        </p:nvSpPr>
        <p:spPr>
          <a:xfrm>
            <a:off x="6115050" y="2143125"/>
            <a:ext cx="142875" cy="190500"/>
          </a:xfrm>
          <a:prstGeom prst="rect">
            <a:avLst/>
          </a:prstGeom>
          <a:noFill/>
          <a:ln w="0">
            <a:noFill/>
          </a:ln>
        </p:spPr>
        <p:txBody>
          <a:bodyPr wrap="square" lIns="0" tIns="0" rIns="0" bIns="0" anchor="t">
            <a:noAutofit/>
          </a:bodyPr>
          <a:lstStyle>
            <a:defPPr>
              <a:defRPr sz="863" b="1">
                <a:solidFill>
                  <a:srgbClr val="464646"/>
                </a:solidFill>
                <a:latin typeface="Calibri"/>
                <a:ea typeface="Calibri"/>
                <a:cs typeface="Calibri"/>
              </a:defRPr>
            </a:defPPr>
            <a:lvl1pPr>
              <a:buNone/>
              <a:defRPr sz="863" b="1">
                <a:solidFill>
                  <a:srgbClr val="464646"/>
                </a:solidFill>
                <a:latin typeface="Calibri"/>
                <a:ea typeface="Calibri"/>
                <a:cs typeface="Calibri"/>
              </a:defRPr>
            </a:lvl1pPr>
            <a:lvl2pPr>
              <a:buNone/>
              <a:defRPr sz="863" b="1">
                <a:solidFill>
                  <a:srgbClr val="464646"/>
                </a:solidFill>
                <a:latin typeface="Calibri"/>
                <a:ea typeface="Calibri"/>
                <a:cs typeface="Calibri"/>
              </a:defRPr>
            </a:lvl2pPr>
            <a:lvl3pPr>
              <a:buNone/>
              <a:defRPr sz="863" b="1">
                <a:solidFill>
                  <a:srgbClr val="464646"/>
                </a:solidFill>
                <a:latin typeface="Calibri"/>
                <a:ea typeface="Calibri"/>
                <a:cs typeface="Calibri"/>
              </a:defRPr>
            </a:lvl3pPr>
            <a:lvl4pPr>
              <a:buNone/>
              <a:defRPr sz="863" b="1">
                <a:solidFill>
                  <a:srgbClr val="464646"/>
                </a:solidFill>
                <a:latin typeface="Calibri"/>
                <a:ea typeface="Calibri"/>
                <a:cs typeface="Calibri"/>
              </a:defRPr>
            </a:lvl4pPr>
            <a:lvl5pPr>
              <a:buNone/>
              <a:defRPr sz="863" b="1">
                <a:solidFill>
                  <a:srgbClr val="464646"/>
                </a:solidFill>
                <a:latin typeface="Calibri"/>
                <a:ea typeface="Calibri"/>
                <a:cs typeface="Calibri"/>
              </a:defRPr>
            </a:lvl5pPr>
            <a:lvl6pPr>
              <a:buNone/>
              <a:defRPr sz="863" b="1">
                <a:solidFill>
                  <a:srgbClr val="464646"/>
                </a:solidFill>
                <a:latin typeface="Calibri"/>
                <a:ea typeface="Calibri"/>
                <a:cs typeface="Calibri"/>
              </a:defRPr>
            </a:lvl6pPr>
            <a:lvl7pPr>
              <a:buNone/>
              <a:defRPr sz="863" b="1">
                <a:solidFill>
                  <a:srgbClr val="464646"/>
                </a:solidFill>
                <a:latin typeface="Calibri"/>
                <a:ea typeface="Calibri"/>
                <a:cs typeface="Calibri"/>
              </a:defRPr>
            </a:lvl7pPr>
            <a:lvl8pPr>
              <a:buNone/>
              <a:defRPr sz="863" b="1">
                <a:solidFill>
                  <a:srgbClr val="464646"/>
                </a:solidFill>
                <a:latin typeface="Calibri"/>
                <a:ea typeface="Calibri"/>
                <a:cs typeface="Calibri"/>
              </a:defRPr>
            </a:lvl8pPr>
            <a:lvl9pPr>
              <a:buNone/>
              <a:defRPr sz="863" b="1">
                <a:solidFill>
                  <a:srgbClr val="464646"/>
                </a:solidFill>
                <a:latin typeface="Calibri"/>
                <a:ea typeface="Calibri"/>
                <a:cs typeface="Calibri"/>
              </a:defRPr>
            </a:lvl9pPr>
          </a:lstStyle>
          <a:p>
            <a:pPr>
              <a:buNone/>
              <a:defRPr sz="863" b="1">
                <a:solidFill>
                  <a:srgbClr val="464646"/>
                </a:solidFill>
                <a:latin typeface="Calibri"/>
                <a:ea typeface="Calibri"/>
                <a:cs typeface="Calibri"/>
              </a:defRPr>
            </a:pPr>
            <a:r>
              <a:rPr sz="863" b="1">
                <a:solidFill>
                  <a:srgbClr val="464646"/>
                </a:solidFill>
                <a:latin typeface="Calibri"/>
                <a:ea typeface="Calibri"/>
                <a:cs typeface="Calibri"/>
              </a:rPr>
              <a:t>//</a:t>
            </a:r>
          </a:p>
        </p:txBody>
      </p:sp>
      <p:sp>
        <p:nvSpPr>
          <p:cNvPr id="23" name="Rectangle 22">
            <a:extLst>
              <a:ext uri="{FF2B5EF4-FFF2-40B4-BE49-F238E27FC236}">
                <a16:creationId xmlns:a16="http://schemas.microsoft.com/office/drawing/2014/main" id="{137CDD5D-F71F-4ED7-8B02-6B2D51EE13F3}"/>
              </a:ext>
            </a:extLst>
          </p:cNvPr>
          <p:cNvSpPr>
            <a:spLocks noGrp="1"/>
          </p:cNvSpPr>
          <p:nvPr/>
        </p:nvSpPr>
        <p:spPr>
          <a:xfrm>
            <a:off x="6229350" y="1885950"/>
            <a:ext cx="2748959" cy="180975"/>
          </a:xfrm>
          <a:prstGeom prst="rect">
            <a:avLst/>
          </a:prstGeom>
          <a:solidFill>
            <a:srgbClr val="CADFEB"/>
          </a:solidFill>
          <a:ln w="0">
            <a:noFill/>
          </a:ln>
        </p:spPr>
        <p:txBody>
          <a:bodyPr/>
          <a:lstStyle/>
          <a:p>
            <a:endParaRPr lang="en-SG"/>
          </a:p>
        </p:txBody>
      </p:sp>
      <p:sp>
        <p:nvSpPr>
          <p:cNvPr id="24" name="Rectangle 23">
            <a:extLst>
              <a:ext uri="{FF2B5EF4-FFF2-40B4-BE49-F238E27FC236}">
                <a16:creationId xmlns:a16="http://schemas.microsoft.com/office/drawing/2014/main" id="{20124FEC-5F19-4A11-AA0E-5D2F3EA36163}"/>
              </a:ext>
            </a:extLst>
          </p:cNvPr>
          <p:cNvSpPr>
            <a:spLocks noGrp="1"/>
          </p:cNvSpPr>
          <p:nvPr/>
        </p:nvSpPr>
        <p:spPr>
          <a:xfrm>
            <a:off x="8978309" y="1885950"/>
            <a:ext cx="2756491" cy="180975"/>
          </a:xfrm>
          <a:prstGeom prst="rect">
            <a:avLst/>
          </a:prstGeom>
          <a:solidFill>
            <a:srgbClr val="F4F6F7"/>
          </a:solidFill>
          <a:ln w="0">
            <a:noFill/>
          </a:ln>
        </p:spPr>
        <p:txBody>
          <a:bodyPr/>
          <a:lstStyle/>
          <a:p>
            <a:endParaRPr lang="en-SG"/>
          </a:p>
        </p:txBody>
      </p:sp>
      <p:sp>
        <p:nvSpPr>
          <p:cNvPr id="25" name="0–12 MONTHS | to 22 Oct 2027">
            <a:extLst>
              <a:ext uri="{FF2B5EF4-FFF2-40B4-BE49-F238E27FC236}">
                <a16:creationId xmlns:a16="http://schemas.microsoft.com/office/drawing/2014/main" id="{CCBD0ACA-E5A2-4D73-9E1B-AF5E73914009}"/>
              </a:ext>
            </a:extLst>
          </p:cNvPr>
          <p:cNvSpPr>
            <a:spLocks noGrp="1"/>
          </p:cNvSpPr>
          <p:nvPr/>
        </p:nvSpPr>
        <p:spPr>
          <a:xfrm>
            <a:off x="6286500" y="1895475"/>
            <a:ext cx="2634659"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0–12 MONTHS | to 22 Oct 2027</a:t>
            </a:r>
          </a:p>
        </p:txBody>
      </p:sp>
      <p:sp>
        <p:nvSpPr>
          <p:cNvPr id="26" name="13–24 MONTHS | to 22 Oct 2028">
            <a:extLst>
              <a:ext uri="{FF2B5EF4-FFF2-40B4-BE49-F238E27FC236}">
                <a16:creationId xmlns:a16="http://schemas.microsoft.com/office/drawing/2014/main" id="{08012720-F302-413F-9248-20DB779E1AC6}"/>
              </a:ext>
            </a:extLst>
          </p:cNvPr>
          <p:cNvSpPr>
            <a:spLocks noGrp="1"/>
          </p:cNvSpPr>
          <p:nvPr/>
        </p:nvSpPr>
        <p:spPr>
          <a:xfrm>
            <a:off x="9035459" y="1895475"/>
            <a:ext cx="2642191"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13–24 MONTHS | to 22 Oct 2028</a:t>
            </a:r>
          </a:p>
        </p:txBody>
      </p:sp>
      <p:sp>
        <p:nvSpPr>
          <p:cNvPr id="27" name="Rectangle 26">
            <a:extLst>
              <a:ext uri="{FF2B5EF4-FFF2-40B4-BE49-F238E27FC236}">
                <a16:creationId xmlns:a16="http://schemas.microsoft.com/office/drawing/2014/main" id="{0003BD40-4C0A-4539-A8D9-72AA07B1E26E}"/>
              </a:ext>
            </a:extLst>
          </p:cNvPr>
          <p:cNvSpPr>
            <a:spLocks noGrp="1"/>
          </p:cNvSpPr>
          <p:nvPr/>
        </p:nvSpPr>
        <p:spPr>
          <a:xfrm>
            <a:off x="6229350" y="2085975"/>
            <a:ext cx="9525" cy="3419475"/>
          </a:xfrm>
          <a:prstGeom prst="rect">
            <a:avLst/>
          </a:prstGeom>
          <a:solidFill>
            <a:srgbClr val="D2D7DB"/>
          </a:solidFill>
          <a:ln w="0">
            <a:noFill/>
          </a:ln>
        </p:spPr>
        <p:txBody>
          <a:bodyPr/>
          <a:lstStyle/>
          <a:p>
            <a:endParaRPr lang="en-SG"/>
          </a:p>
        </p:txBody>
      </p:sp>
      <p:sp>
        <p:nvSpPr>
          <p:cNvPr id="28" name="Q4&#10;2026">
            <a:extLst>
              <a:ext uri="{FF2B5EF4-FFF2-40B4-BE49-F238E27FC236}">
                <a16:creationId xmlns:a16="http://schemas.microsoft.com/office/drawing/2014/main" id="{42E2B00B-A3DB-4A04-B064-EB5E7B644667}"/>
              </a:ext>
            </a:extLst>
          </p:cNvPr>
          <p:cNvSpPr>
            <a:spLocks noGrp="1"/>
          </p:cNvSpPr>
          <p:nvPr/>
        </p:nvSpPr>
        <p:spPr>
          <a:xfrm>
            <a:off x="6257925" y="2095500"/>
            <a:ext cx="48710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29" name="Rectangle 28">
            <a:extLst>
              <a:ext uri="{FF2B5EF4-FFF2-40B4-BE49-F238E27FC236}">
                <a16:creationId xmlns:a16="http://schemas.microsoft.com/office/drawing/2014/main" id="{6032BAB6-020E-4F0F-A6FD-049F04A5D581}"/>
              </a:ext>
            </a:extLst>
          </p:cNvPr>
          <p:cNvSpPr>
            <a:spLocks noGrp="1"/>
          </p:cNvSpPr>
          <p:nvPr/>
        </p:nvSpPr>
        <p:spPr>
          <a:xfrm>
            <a:off x="6764079" y="2085975"/>
            <a:ext cx="9525" cy="3419475"/>
          </a:xfrm>
          <a:prstGeom prst="rect">
            <a:avLst/>
          </a:prstGeom>
          <a:solidFill>
            <a:srgbClr val="D2D7DB"/>
          </a:solidFill>
          <a:ln w="0">
            <a:noFill/>
          </a:ln>
        </p:spPr>
        <p:txBody>
          <a:bodyPr/>
          <a:lstStyle/>
          <a:p>
            <a:endParaRPr lang="en-SG"/>
          </a:p>
        </p:txBody>
      </p:sp>
      <p:sp>
        <p:nvSpPr>
          <p:cNvPr id="30" name="Q1&#10;2027">
            <a:extLst>
              <a:ext uri="{FF2B5EF4-FFF2-40B4-BE49-F238E27FC236}">
                <a16:creationId xmlns:a16="http://schemas.microsoft.com/office/drawing/2014/main" id="{44967CB9-09D4-4224-8851-B0CB62650D1F}"/>
              </a:ext>
            </a:extLst>
          </p:cNvPr>
          <p:cNvSpPr>
            <a:spLocks noGrp="1"/>
          </p:cNvSpPr>
          <p:nvPr/>
        </p:nvSpPr>
        <p:spPr>
          <a:xfrm>
            <a:off x="6792654" y="2095500"/>
            <a:ext cx="63020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1" name="Rectangle 30">
            <a:extLst>
              <a:ext uri="{FF2B5EF4-FFF2-40B4-BE49-F238E27FC236}">
                <a16:creationId xmlns:a16="http://schemas.microsoft.com/office/drawing/2014/main" id="{C1242383-A8A8-4370-957D-A3EDB458A8F5}"/>
              </a:ext>
            </a:extLst>
          </p:cNvPr>
          <p:cNvSpPr>
            <a:spLocks noGrp="1"/>
          </p:cNvSpPr>
          <p:nvPr/>
        </p:nvSpPr>
        <p:spPr>
          <a:xfrm>
            <a:off x="7441905" y="2085975"/>
            <a:ext cx="9525" cy="3419475"/>
          </a:xfrm>
          <a:prstGeom prst="rect">
            <a:avLst/>
          </a:prstGeom>
          <a:solidFill>
            <a:srgbClr val="D2D7DB"/>
          </a:solidFill>
          <a:ln w="0">
            <a:noFill/>
          </a:ln>
        </p:spPr>
        <p:txBody>
          <a:bodyPr/>
          <a:lstStyle/>
          <a:p>
            <a:endParaRPr lang="en-SG"/>
          </a:p>
        </p:txBody>
      </p:sp>
      <p:sp>
        <p:nvSpPr>
          <p:cNvPr id="32" name="Q2&#10;2027">
            <a:extLst>
              <a:ext uri="{FF2B5EF4-FFF2-40B4-BE49-F238E27FC236}">
                <a16:creationId xmlns:a16="http://schemas.microsoft.com/office/drawing/2014/main" id="{72A69CA8-D676-4A79-A7C7-80707A6012CA}"/>
              </a:ext>
            </a:extLst>
          </p:cNvPr>
          <p:cNvSpPr>
            <a:spLocks noGrp="1"/>
          </p:cNvSpPr>
          <p:nvPr/>
        </p:nvSpPr>
        <p:spPr>
          <a:xfrm>
            <a:off x="7470480" y="2095500"/>
            <a:ext cx="637732"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3" name="Rectangle 32">
            <a:extLst>
              <a:ext uri="{FF2B5EF4-FFF2-40B4-BE49-F238E27FC236}">
                <a16:creationId xmlns:a16="http://schemas.microsoft.com/office/drawing/2014/main" id="{451F2032-946A-433E-A399-3B01771F3B89}"/>
              </a:ext>
            </a:extLst>
          </p:cNvPr>
          <p:cNvSpPr>
            <a:spLocks noGrp="1"/>
          </p:cNvSpPr>
          <p:nvPr/>
        </p:nvSpPr>
        <p:spPr>
          <a:xfrm>
            <a:off x="8127262" y="2085975"/>
            <a:ext cx="9525" cy="3419475"/>
          </a:xfrm>
          <a:prstGeom prst="rect">
            <a:avLst/>
          </a:prstGeom>
          <a:solidFill>
            <a:srgbClr val="D2D7DB"/>
          </a:solidFill>
          <a:ln w="0">
            <a:noFill/>
          </a:ln>
        </p:spPr>
        <p:txBody>
          <a:bodyPr/>
          <a:lstStyle/>
          <a:p>
            <a:endParaRPr lang="en-SG"/>
          </a:p>
        </p:txBody>
      </p:sp>
      <p:sp>
        <p:nvSpPr>
          <p:cNvPr id="34" name="Q3&#10;2027">
            <a:extLst>
              <a:ext uri="{FF2B5EF4-FFF2-40B4-BE49-F238E27FC236}">
                <a16:creationId xmlns:a16="http://schemas.microsoft.com/office/drawing/2014/main" id="{22A43CB2-0D28-4608-B0C4-CAEB13D1AE25}"/>
              </a:ext>
            </a:extLst>
          </p:cNvPr>
          <p:cNvSpPr>
            <a:spLocks noGrp="1"/>
          </p:cNvSpPr>
          <p:nvPr/>
        </p:nvSpPr>
        <p:spPr>
          <a:xfrm>
            <a:off x="8155837" y="2095500"/>
            <a:ext cx="645263"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5" name="Rectangle 34">
            <a:extLst>
              <a:ext uri="{FF2B5EF4-FFF2-40B4-BE49-F238E27FC236}">
                <a16:creationId xmlns:a16="http://schemas.microsoft.com/office/drawing/2014/main" id="{7F6C6603-AF28-4C8F-ADB4-B324342083E0}"/>
              </a:ext>
            </a:extLst>
          </p:cNvPr>
          <p:cNvSpPr>
            <a:spLocks noGrp="1"/>
          </p:cNvSpPr>
          <p:nvPr/>
        </p:nvSpPr>
        <p:spPr>
          <a:xfrm>
            <a:off x="8820150" y="2085975"/>
            <a:ext cx="9525" cy="3419475"/>
          </a:xfrm>
          <a:prstGeom prst="rect">
            <a:avLst/>
          </a:prstGeom>
          <a:solidFill>
            <a:srgbClr val="D2D7DB"/>
          </a:solidFill>
          <a:ln w="0">
            <a:noFill/>
          </a:ln>
        </p:spPr>
        <p:txBody>
          <a:bodyPr/>
          <a:lstStyle/>
          <a:p>
            <a:endParaRPr lang="en-SG"/>
          </a:p>
        </p:txBody>
      </p:sp>
      <p:sp>
        <p:nvSpPr>
          <p:cNvPr id="36" name="Q4&#10;2027">
            <a:extLst>
              <a:ext uri="{FF2B5EF4-FFF2-40B4-BE49-F238E27FC236}">
                <a16:creationId xmlns:a16="http://schemas.microsoft.com/office/drawing/2014/main" id="{0D35A2AB-0878-412C-8B84-B6CFC4D1307F}"/>
              </a:ext>
            </a:extLst>
          </p:cNvPr>
          <p:cNvSpPr>
            <a:spLocks noGrp="1"/>
          </p:cNvSpPr>
          <p:nvPr/>
        </p:nvSpPr>
        <p:spPr>
          <a:xfrm>
            <a:off x="8848725" y="2095500"/>
            <a:ext cx="645263"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7" name="Rectangle 36">
            <a:extLst>
              <a:ext uri="{FF2B5EF4-FFF2-40B4-BE49-F238E27FC236}">
                <a16:creationId xmlns:a16="http://schemas.microsoft.com/office/drawing/2014/main" id="{5A6C0FE7-0A50-47F1-9B97-6BC68C4C154E}"/>
              </a:ext>
            </a:extLst>
          </p:cNvPr>
          <p:cNvSpPr>
            <a:spLocks noGrp="1"/>
          </p:cNvSpPr>
          <p:nvPr/>
        </p:nvSpPr>
        <p:spPr>
          <a:xfrm>
            <a:off x="9513038" y="2085975"/>
            <a:ext cx="9525" cy="3419475"/>
          </a:xfrm>
          <a:prstGeom prst="rect">
            <a:avLst/>
          </a:prstGeom>
          <a:solidFill>
            <a:srgbClr val="D2D7DB"/>
          </a:solidFill>
          <a:ln w="0">
            <a:noFill/>
          </a:ln>
        </p:spPr>
        <p:txBody>
          <a:bodyPr/>
          <a:lstStyle/>
          <a:p>
            <a:endParaRPr lang="en-SG"/>
          </a:p>
        </p:txBody>
      </p:sp>
      <p:sp>
        <p:nvSpPr>
          <p:cNvPr id="38" name="Q1&#10;2028">
            <a:extLst>
              <a:ext uri="{FF2B5EF4-FFF2-40B4-BE49-F238E27FC236}">
                <a16:creationId xmlns:a16="http://schemas.microsoft.com/office/drawing/2014/main" id="{7ED11932-992A-4458-89F6-BEF61B0B7B0C}"/>
              </a:ext>
            </a:extLst>
          </p:cNvPr>
          <p:cNvSpPr>
            <a:spLocks noGrp="1"/>
          </p:cNvSpPr>
          <p:nvPr/>
        </p:nvSpPr>
        <p:spPr>
          <a:xfrm>
            <a:off x="9541613" y="2095500"/>
            <a:ext cx="637732"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9" name="Rectangle 38">
            <a:extLst>
              <a:ext uri="{FF2B5EF4-FFF2-40B4-BE49-F238E27FC236}">
                <a16:creationId xmlns:a16="http://schemas.microsoft.com/office/drawing/2014/main" id="{96D0C751-2314-4D18-BD6C-A994E915D269}"/>
              </a:ext>
            </a:extLst>
          </p:cNvPr>
          <p:cNvSpPr>
            <a:spLocks noGrp="1"/>
          </p:cNvSpPr>
          <p:nvPr/>
        </p:nvSpPr>
        <p:spPr>
          <a:xfrm>
            <a:off x="10198395" y="2085975"/>
            <a:ext cx="9525" cy="3419475"/>
          </a:xfrm>
          <a:prstGeom prst="rect">
            <a:avLst/>
          </a:prstGeom>
          <a:solidFill>
            <a:srgbClr val="D2D7DB"/>
          </a:solidFill>
          <a:ln w="0">
            <a:noFill/>
          </a:ln>
        </p:spPr>
        <p:txBody>
          <a:bodyPr/>
          <a:lstStyle/>
          <a:p>
            <a:endParaRPr lang="en-SG"/>
          </a:p>
        </p:txBody>
      </p:sp>
      <p:sp>
        <p:nvSpPr>
          <p:cNvPr id="40" name="Q2&#10;2028">
            <a:extLst>
              <a:ext uri="{FF2B5EF4-FFF2-40B4-BE49-F238E27FC236}">
                <a16:creationId xmlns:a16="http://schemas.microsoft.com/office/drawing/2014/main" id="{1FF3C82B-0132-4B3C-8A80-7E42235D2260}"/>
              </a:ext>
            </a:extLst>
          </p:cNvPr>
          <p:cNvSpPr>
            <a:spLocks noGrp="1"/>
          </p:cNvSpPr>
          <p:nvPr/>
        </p:nvSpPr>
        <p:spPr>
          <a:xfrm>
            <a:off x="10226970" y="2095500"/>
            <a:ext cx="637732"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41" name="Rectangle 40">
            <a:extLst>
              <a:ext uri="{FF2B5EF4-FFF2-40B4-BE49-F238E27FC236}">
                <a16:creationId xmlns:a16="http://schemas.microsoft.com/office/drawing/2014/main" id="{90F5A8F0-3F2A-42E4-9D79-E0F7A894D751}"/>
              </a:ext>
            </a:extLst>
          </p:cNvPr>
          <p:cNvSpPr>
            <a:spLocks noGrp="1"/>
          </p:cNvSpPr>
          <p:nvPr/>
        </p:nvSpPr>
        <p:spPr>
          <a:xfrm>
            <a:off x="10883752" y="2085975"/>
            <a:ext cx="9525" cy="3419475"/>
          </a:xfrm>
          <a:prstGeom prst="rect">
            <a:avLst/>
          </a:prstGeom>
          <a:solidFill>
            <a:srgbClr val="D2D7DB"/>
          </a:solidFill>
          <a:ln w="0">
            <a:noFill/>
          </a:ln>
        </p:spPr>
        <p:txBody>
          <a:bodyPr/>
          <a:lstStyle/>
          <a:p>
            <a:endParaRPr lang="en-SG"/>
          </a:p>
        </p:txBody>
      </p:sp>
      <p:sp>
        <p:nvSpPr>
          <p:cNvPr id="42" name="Q3&#10;2028">
            <a:extLst>
              <a:ext uri="{FF2B5EF4-FFF2-40B4-BE49-F238E27FC236}">
                <a16:creationId xmlns:a16="http://schemas.microsoft.com/office/drawing/2014/main" id="{5893B26C-8718-40CB-8D97-841848108DAE}"/>
              </a:ext>
            </a:extLst>
          </p:cNvPr>
          <p:cNvSpPr>
            <a:spLocks noGrp="1"/>
          </p:cNvSpPr>
          <p:nvPr/>
        </p:nvSpPr>
        <p:spPr>
          <a:xfrm>
            <a:off x="10912327" y="2095500"/>
            <a:ext cx="645263"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43" name="Rectangle 42">
            <a:extLst>
              <a:ext uri="{FF2B5EF4-FFF2-40B4-BE49-F238E27FC236}">
                <a16:creationId xmlns:a16="http://schemas.microsoft.com/office/drawing/2014/main" id="{087DAB89-AA0E-4A90-AD34-3D04A5BCE395}"/>
              </a:ext>
            </a:extLst>
          </p:cNvPr>
          <p:cNvSpPr>
            <a:spLocks noGrp="1"/>
          </p:cNvSpPr>
          <p:nvPr/>
        </p:nvSpPr>
        <p:spPr>
          <a:xfrm>
            <a:off x="11576641" y="2085975"/>
            <a:ext cx="9525" cy="3419475"/>
          </a:xfrm>
          <a:prstGeom prst="rect">
            <a:avLst/>
          </a:prstGeom>
          <a:solidFill>
            <a:srgbClr val="D2D7DB"/>
          </a:solidFill>
          <a:ln w="0">
            <a:noFill/>
          </a:ln>
        </p:spPr>
        <p:txBody>
          <a:bodyPr/>
          <a:lstStyle/>
          <a:p>
            <a:endParaRPr lang="en-SG"/>
          </a:p>
        </p:txBody>
      </p:sp>
      <p:sp>
        <p:nvSpPr>
          <p:cNvPr id="44" name="Q4&#10;2028">
            <a:extLst>
              <a:ext uri="{FF2B5EF4-FFF2-40B4-BE49-F238E27FC236}">
                <a16:creationId xmlns:a16="http://schemas.microsoft.com/office/drawing/2014/main" id="{CF0C7632-AF8A-4C43-AE13-9702F1475511}"/>
              </a:ext>
            </a:extLst>
          </p:cNvPr>
          <p:cNvSpPr>
            <a:spLocks noGrp="1"/>
          </p:cNvSpPr>
          <p:nvPr/>
        </p:nvSpPr>
        <p:spPr>
          <a:xfrm>
            <a:off x="11605217" y="2095500"/>
            <a:ext cx="304800"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2028</a:t>
            </a:r>
          </a:p>
        </p:txBody>
      </p:sp>
      <p:pic>
        <p:nvPicPr>
          <p:cNvPr id="47" name="Graphic 46">
            <a:extLst>
              <a:ext uri="{FF2B5EF4-FFF2-40B4-BE49-F238E27FC236}">
                <a16:creationId xmlns:a16="http://schemas.microsoft.com/office/drawing/2014/main" id="{ACA7026E-62FD-42E9-AA5E-FFCBCF1756E6}"/>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3152775" y="2476500"/>
            <a:ext cx="247650" cy="185738"/>
          </a:xfrm>
          <a:prstGeom prst="rect">
            <a:avLst/>
          </a:prstGeom>
        </p:spPr>
      </p:pic>
      <p:sp>
        <p:nvSpPr>
          <p:cNvPr id="48" name="Finland&#10;Fingrid FCR">
            <a:extLst>
              <a:ext uri="{FF2B5EF4-FFF2-40B4-BE49-F238E27FC236}">
                <a16:creationId xmlns:a16="http://schemas.microsoft.com/office/drawing/2014/main" id="{1B8E903E-D12A-428F-8BE2-D29F927401CB}"/>
              </a:ext>
            </a:extLst>
          </p:cNvPr>
          <p:cNvSpPr>
            <a:spLocks noGrp="1"/>
          </p:cNvSpPr>
          <p:nvPr/>
        </p:nvSpPr>
        <p:spPr>
          <a:xfrm>
            <a:off x="3514725" y="2447925"/>
            <a:ext cx="819150" cy="6191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Finland</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Fingrid FCR</a:t>
            </a:r>
          </a:p>
        </p:txBody>
      </p:sp>
      <p:sp>
        <p:nvSpPr>
          <p:cNvPr id="49" name="Rectangle 48">
            <a:extLst>
              <a:ext uri="{FF2B5EF4-FFF2-40B4-BE49-F238E27FC236}">
                <a16:creationId xmlns:a16="http://schemas.microsoft.com/office/drawing/2014/main" id="{245B6671-C884-489F-84E2-C3B10F9F3613}"/>
              </a:ext>
            </a:extLst>
          </p:cNvPr>
          <p:cNvSpPr>
            <a:spLocks noGrp="1"/>
          </p:cNvSpPr>
          <p:nvPr/>
        </p:nvSpPr>
        <p:spPr>
          <a:xfrm>
            <a:off x="4495800" y="2428875"/>
            <a:ext cx="7239000" cy="9525"/>
          </a:xfrm>
          <a:prstGeom prst="rect">
            <a:avLst/>
          </a:prstGeom>
          <a:solidFill>
            <a:srgbClr val="D2D7DB"/>
          </a:solidFill>
          <a:ln w="0">
            <a:noFill/>
          </a:ln>
        </p:spPr>
        <p:txBody>
          <a:bodyPr/>
          <a:lstStyle/>
          <a:p>
            <a:endParaRPr lang="en-SG"/>
          </a:p>
        </p:txBody>
      </p:sp>
      <p:sp>
        <p:nvSpPr>
          <p:cNvPr id="50" name="Rectangle 49">
            <a:extLst>
              <a:ext uri="{FF2B5EF4-FFF2-40B4-BE49-F238E27FC236}">
                <a16:creationId xmlns:a16="http://schemas.microsoft.com/office/drawing/2014/main" id="{7D7A0372-76E9-4529-988A-FAA17C4050D0}"/>
              </a:ext>
            </a:extLst>
          </p:cNvPr>
          <p:cNvSpPr>
            <a:spLocks noGrp="1"/>
          </p:cNvSpPr>
          <p:nvPr/>
        </p:nvSpPr>
        <p:spPr>
          <a:xfrm>
            <a:off x="5687049" y="2390775"/>
            <a:ext cx="76200" cy="76200"/>
          </a:xfrm>
          <a:prstGeom prst="rect">
            <a:avLst/>
          </a:prstGeom>
          <a:solidFill>
            <a:srgbClr val="07163E"/>
          </a:solidFill>
          <a:ln w="12383">
            <a:solidFill>
              <a:srgbClr val="07163E"/>
            </a:solidFill>
          </a:ln>
        </p:spPr>
        <p:txBody>
          <a:bodyPr/>
          <a:lstStyle/>
          <a:p>
            <a:endParaRPr lang="en-SG"/>
          </a:p>
        </p:txBody>
      </p:sp>
      <p:sp>
        <p:nvSpPr>
          <p:cNvPr id="51" name="Nov 25 for 2026 FCR-D&#10;237 MW up / 163 down&#10;€3.5 / ">
            <a:extLst>
              <a:ext uri="{FF2B5EF4-FFF2-40B4-BE49-F238E27FC236}">
                <a16:creationId xmlns:a16="http://schemas.microsoft.com/office/drawing/2014/main" id="{58F68CC0-B643-4EB4-B6FF-997B2A8A27F7}"/>
              </a:ext>
            </a:extLst>
          </p:cNvPr>
          <p:cNvSpPr>
            <a:spLocks noGrp="1"/>
          </p:cNvSpPr>
          <p:nvPr/>
        </p:nvSpPr>
        <p:spPr>
          <a:xfrm>
            <a:off x="4600575" y="2514600"/>
            <a:ext cx="1533525" cy="6191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Nov 25 for 2026 FCR-D</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237 MW up / 163 down</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€3.5 / €6 per MW/h</a:t>
            </a:r>
          </a:p>
        </p:txBody>
      </p:sp>
      <p:sp>
        <p:nvSpPr>
          <p:cNvPr id="52" name="Rectangle 51">
            <a:extLst>
              <a:ext uri="{FF2B5EF4-FFF2-40B4-BE49-F238E27FC236}">
                <a16:creationId xmlns:a16="http://schemas.microsoft.com/office/drawing/2014/main" id="{01E6ADCD-384B-45AA-BEB7-107540CFD46E}"/>
              </a:ext>
            </a:extLst>
          </p:cNvPr>
          <p:cNvSpPr>
            <a:spLocks noGrp="1"/>
          </p:cNvSpPr>
          <p:nvPr/>
        </p:nvSpPr>
        <p:spPr>
          <a:xfrm>
            <a:off x="6286500" y="2419350"/>
            <a:ext cx="5391150" cy="28575"/>
          </a:xfrm>
          <a:prstGeom prst="rect">
            <a:avLst/>
          </a:prstGeom>
          <a:solidFill>
            <a:srgbClr val="125E93"/>
          </a:solidFill>
          <a:ln w="0">
            <a:noFill/>
          </a:ln>
        </p:spPr>
        <p:txBody>
          <a:bodyPr/>
          <a:lstStyle/>
          <a:p>
            <a:endParaRPr lang="en-SG"/>
          </a:p>
        </p:txBody>
      </p:sp>
      <p:sp>
        <p:nvSpPr>
          <p:cNvPr id="53" name="Qualified hourly / daily reserve access O">
            <a:extLst>
              <a:ext uri="{FF2B5EF4-FFF2-40B4-BE49-F238E27FC236}">
                <a16:creationId xmlns:a16="http://schemas.microsoft.com/office/drawing/2014/main" id="{C549AC63-C568-4039-B8FA-1CDF47FE9C50}"/>
              </a:ext>
            </a:extLst>
          </p:cNvPr>
          <p:cNvSpPr>
            <a:spLocks noGrp="1"/>
          </p:cNvSpPr>
          <p:nvPr/>
        </p:nvSpPr>
        <p:spPr>
          <a:xfrm>
            <a:off x="6381750" y="2533650"/>
            <a:ext cx="5257800" cy="238125"/>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dirty="0">
                <a:solidFill>
                  <a:srgbClr val="125E93"/>
                </a:solidFill>
                <a:latin typeface="Calibri"/>
                <a:ea typeface="Calibri"/>
                <a:cs typeface="Calibri"/>
              </a:rPr>
              <a:t>Qualified hourly / daily reserve access O</a:t>
            </a:r>
          </a:p>
        </p:txBody>
      </p:sp>
      <p:sp>
        <p:nvSpPr>
          <p:cNvPr id="54" name="Rectangle 53">
            <a:extLst>
              <a:ext uri="{FF2B5EF4-FFF2-40B4-BE49-F238E27FC236}">
                <a16:creationId xmlns:a16="http://schemas.microsoft.com/office/drawing/2014/main" id="{4FFA884F-7950-45D2-84BD-574040CA6E4A}"/>
              </a:ext>
            </a:extLst>
          </p:cNvPr>
          <p:cNvSpPr>
            <a:spLocks noGrp="1"/>
          </p:cNvSpPr>
          <p:nvPr/>
        </p:nvSpPr>
        <p:spPr>
          <a:xfrm>
            <a:off x="6764079" y="2857500"/>
            <a:ext cx="57150" cy="19050"/>
          </a:xfrm>
          <a:prstGeom prst="rect">
            <a:avLst/>
          </a:prstGeom>
          <a:solidFill>
            <a:srgbClr val="125E93"/>
          </a:solidFill>
          <a:ln w="0">
            <a:noFill/>
          </a:ln>
        </p:spPr>
        <p:txBody>
          <a:bodyPr/>
          <a:lstStyle/>
          <a:p>
            <a:endParaRPr lang="en-SG"/>
          </a:p>
        </p:txBody>
      </p:sp>
      <p:sp>
        <p:nvSpPr>
          <p:cNvPr id="55" name="Rectangle 54">
            <a:extLst>
              <a:ext uri="{FF2B5EF4-FFF2-40B4-BE49-F238E27FC236}">
                <a16:creationId xmlns:a16="http://schemas.microsoft.com/office/drawing/2014/main" id="{599AACE9-8685-4675-BB13-69C8894B0BDB}"/>
              </a:ext>
            </a:extLst>
          </p:cNvPr>
          <p:cNvSpPr>
            <a:spLocks noGrp="1"/>
          </p:cNvSpPr>
          <p:nvPr/>
        </p:nvSpPr>
        <p:spPr>
          <a:xfrm>
            <a:off x="6868854" y="2857500"/>
            <a:ext cx="57150" cy="19050"/>
          </a:xfrm>
          <a:prstGeom prst="rect">
            <a:avLst/>
          </a:prstGeom>
          <a:solidFill>
            <a:srgbClr val="125E93"/>
          </a:solidFill>
          <a:ln w="0">
            <a:noFill/>
          </a:ln>
        </p:spPr>
        <p:txBody>
          <a:bodyPr/>
          <a:lstStyle/>
          <a:p>
            <a:endParaRPr lang="en-SG"/>
          </a:p>
        </p:txBody>
      </p:sp>
      <p:sp>
        <p:nvSpPr>
          <p:cNvPr id="56" name="Rectangle 55">
            <a:extLst>
              <a:ext uri="{FF2B5EF4-FFF2-40B4-BE49-F238E27FC236}">
                <a16:creationId xmlns:a16="http://schemas.microsoft.com/office/drawing/2014/main" id="{07426811-F4AA-42E2-AF67-9AA927A3C39A}"/>
              </a:ext>
            </a:extLst>
          </p:cNvPr>
          <p:cNvSpPr>
            <a:spLocks noGrp="1"/>
          </p:cNvSpPr>
          <p:nvPr/>
        </p:nvSpPr>
        <p:spPr>
          <a:xfrm>
            <a:off x="6973629" y="2857500"/>
            <a:ext cx="57150" cy="19050"/>
          </a:xfrm>
          <a:prstGeom prst="rect">
            <a:avLst/>
          </a:prstGeom>
          <a:solidFill>
            <a:srgbClr val="125E93"/>
          </a:solidFill>
          <a:ln w="0">
            <a:noFill/>
          </a:ln>
        </p:spPr>
        <p:txBody>
          <a:bodyPr/>
          <a:lstStyle/>
          <a:p>
            <a:endParaRPr lang="en-SG"/>
          </a:p>
        </p:txBody>
      </p:sp>
      <p:sp>
        <p:nvSpPr>
          <p:cNvPr id="57" name="Rectangle 56">
            <a:extLst>
              <a:ext uri="{FF2B5EF4-FFF2-40B4-BE49-F238E27FC236}">
                <a16:creationId xmlns:a16="http://schemas.microsoft.com/office/drawing/2014/main" id="{3FE122F7-53AE-4E40-BA19-CB83DB5AFA72}"/>
              </a:ext>
            </a:extLst>
          </p:cNvPr>
          <p:cNvSpPr>
            <a:spLocks noGrp="1"/>
          </p:cNvSpPr>
          <p:nvPr/>
        </p:nvSpPr>
        <p:spPr>
          <a:xfrm>
            <a:off x="7078404" y="2857500"/>
            <a:ext cx="57150" cy="19050"/>
          </a:xfrm>
          <a:prstGeom prst="rect">
            <a:avLst/>
          </a:prstGeom>
          <a:solidFill>
            <a:srgbClr val="125E93"/>
          </a:solidFill>
          <a:ln w="0">
            <a:noFill/>
          </a:ln>
        </p:spPr>
        <p:txBody>
          <a:bodyPr/>
          <a:lstStyle/>
          <a:p>
            <a:endParaRPr lang="en-SG"/>
          </a:p>
        </p:txBody>
      </p:sp>
      <p:sp>
        <p:nvSpPr>
          <p:cNvPr id="58" name="Rectangle 57">
            <a:extLst>
              <a:ext uri="{FF2B5EF4-FFF2-40B4-BE49-F238E27FC236}">
                <a16:creationId xmlns:a16="http://schemas.microsoft.com/office/drawing/2014/main" id="{09E5BB74-5ADE-4CF7-85E9-CDC475DDA196}"/>
              </a:ext>
            </a:extLst>
          </p:cNvPr>
          <p:cNvSpPr>
            <a:spLocks noGrp="1"/>
          </p:cNvSpPr>
          <p:nvPr/>
        </p:nvSpPr>
        <p:spPr>
          <a:xfrm>
            <a:off x="7183179" y="2857500"/>
            <a:ext cx="57150" cy="19050"/>
          </a:xfrm>
          <a:prstGeom prst="rect">
            <a:avLst/>
          </a:prstGeom>
          <a:solidFill>
            <a:srgbClr val="125E93"/>
          </a:solidFill>
          <a:ln w="0">
            <a:noFill/>
          </a:ln>
        </p:spPr>
        <p:txBody>
          <a:bodyPr/>
          <a:lstStyle/>
          <a:p>
            <a:endParaRPr lang="en-SG"/>
          </a:p>
        </p:txBody>
      </p:sp>
      <p:sp>
        <p:nvSpPr>
          <p:cNvPr id="59" name="Rectangle 58">
            <a:extLst>
              <a:ext uri="{FF2B5EF4-FFF2-40B4-BE49-F238E27FC236}">
                <a16:creationId xmlns:a16="http://schemas.microsoft.com/office/drawing/2014/main" id="{E1CD405B-7DBB-467F-B409-02262695895B}"/>
              </a:ext>
            </a:extLst>
          </p:cNvPr>
          <p:cNvSpPr>
            <a:spLocks noGrp="1"/>
          </p:cNvSpPr>
          <p:nvPr/>
        </p:nvSpPr>
        <p:spPr>
          <a:xfrm>
            <a:off x="7287954" y="2857500"/>
            <a:ext cx="57150" cy="19050"/>
          </a:xfrm>
          <a:prstGeom prst="rect">
            <a:avLst/>
          </a:prstGeom>
          <a:solidFill>
            <a:srgbClr val="125E93"/>
          </a:solidFill>
          <a:ln w="0">
            <a:noFill/>
          </a:ln>
        </p:spPr>
        <p:txBody>
          <a:bodyPr/>
          <a:lstStyle/>
          <a:p>
            <a:endParaRPr lang="en-SG"/>
          </a:p>
        </p:txBody>
      </p:sp>
      <p:sp>
        <p:nvSpPr>
          <p:cNvPr id="60" name="Rectangle 59">
            <a:extLst>
              <a:ext uri="{FF2B5EF4-FFF2-40B4-BE49-F238E27FC236}">
                <a16:creationId xmlns:a16="http://schemas.microsoft.com/office/drawing/2014/main" id="{7E584E64-1A4F-4140-A1DD-FB4FF112D51D}"/>
              </a:ext>
            </a:extLst>
          </p:cNvPr>
          <p:cNvSpPr>
            <a:spLocks noGrp="1"/>
          </p:cNvSpPr>
          <p:nvPr/>
        </p:nvSpPr>
        <p:spPr>
          <a:xfrm>
            <a:off x="7392729" y="2857500"/>
            <a:ext cx="57150" cy="19050"/>
          </a:xfrm>
          <a:prstGeom prst="rect">
            <a:avLst/>
          </a:prstGeom>
          <a:solidFill>
            <a:srgbClr val="125E93"/>
          </a:solidFill>
          <a:ln w="0">
            <a:noFill/>
          </a:ln>
        </p:spPr>
        <p:txBody>
          <a:bodyPr/>
          <a:lstStyle/>
          <a:p>
            <a:endParaRPr lang="en-SG"/>
          </a:p>
        </p:txBody>
      </p:sp>
      <p:sp>
        <p:nvSpPr>
          <p:cNvPr id="61" name="Rectangle 60">
            <a:extLst>
              <a:ext uri="{FF2B5EF4-FFF2-40B4-BE49-F238E27FC236}">
                <a16:creationId xmlns:a16="http://schemas.microsoft.com/office/drawing/2014/main" id="{B85B1E20-5752-4685-8638-04559ABAE55C}"/>
              </a:ext>
            </a:extLst>
          </p:cNvPr>
          <p:cNvSpPr>
            <a:spLocks noGrp="1"/>
          </p:cNvSpPr>
          <p:nvPr/>
        </p:nvSpPr>
        <p:spPr>
          <a:xfrm>
            <a:off x="7497504" y="2857500"/>
            <a:ext cx="57150" cy="19050"/>
          </a:xfrm>
          <a:prstGeom prst="rect">
            <a:avLst/>
          </a:prstGeom>
          <a:solidFill>
            <a:srgbClr val="125E93"/>
          </a:solidFill>
          <a:ln w="0">
            <a:noFill/>
          </a:ln>
        </p:spPr>
        <p:txBody>
          <a:bodyPr/>
          <a:lstStyle/>
          <a:p>
            <a:endParaRPr lang="en-SG"/>
          </a:p>
        </p:txBody>
      </p:sp>
      <p:sp>
        <p:nvSpPr>
          <p:cNvPr id="62" name="Rectangle 61">
            <a:extLst>
              <a:ext uri="{FF2B5EF4-FFF2-40B4-BE49-F238E27FC236}">
                <a16:creationId xmlns:a16="http://schemas.microsoft.com/office/drawing/2014/main" id="{2E823473-EBF2-4946-826B-9867AE77795E}"/>
              </a:ext>
            </a:extLst>
          </p:cNvPr>
          <p:cNvSpPr>
            <a:spLocks noGrp="1"/>
          </p:cNvSpPr>
          <p:nvPr/>
        </p:nvSpPr>
        <p:spPr>
          <a:xfrm>
            <a:off x="7602279" y="2857500"/>
            <a:ext cx="57150" cy="19050"/>
          </a:xfrm>
          <a:prstGeom prst="rect">
            <a:avLst/>
          </a:prstGeom>
          <a:solidFill>
            <a:srgbClr val="125E93"/>
          </a:solidFill>
          <a:ln w="0">
            <a:noFill/>
          </a:ln>
        </p:spPr>
        <p:txBody>
          <a:bodyPr/>
          <a:lstStyle/>
          <a:p>
            <a:endParaRPr lang="en-SG"/>
          </a:p>
        </p:txBody>
      </p:sp>
      <p:sp>
        <p:nvSpPr>
          <p:cNvPr id="63" name="Rectangle 62">
            <a:extLst>
              <a:ext uri="{FF2B5EF4-FFF2-40B4-BE49-F238E27FC236}">
                <a16:creationId xmlns:a16="http://schemas.microsoft.com/office/drawing/2014/main" id="{439A44DB-42F5-4090-A37A-4CB1E3657F03}"/>
              </a:ext>
            </a:extLst>
          </p:cNvPr>
          <p:cNvSpPr>
            <a:spLocks noGrp="1"/>
          </p:cNvSpPr>
          <p:nvPr/>
        </p:nvSpPr>
        <p:spPr>
          <a:xfrm>
            <a:off x="7707054" y="2857500"/>
            <a:ext cx="57150" cy="19050"/>
          </a:xfrm>
          <a:prstGeom prst="rect">
            <a:avLst/>
          </a:prstGeom>
          <a:solidFill>
            <a:srgbClr val="125E93"/>
          </a:solidFill>
          <a:ln w="0">
            <a:noFill/>
          </a:ln>
        </p:spPr>
        <p:txBody>
          <a:bodyPr/>
          <a:lstStyle/>
          <a:p>
            <a:endParaRPr lang="en-SG"/>
          </a:p>
        </p:txBody>
      </p:sp>
      <p:sp>
        <p:nvSpPr>
          <p:cNvPr id="64" name="Rectangle 63">
            <a:extLst>
              <a:ext uri="{FF2B5EF4-FFF2-40B4-BE49-F238E27FC236}">
                <a16:creationId xmlns:a16="http://schemas.microsoft.com/office/drawing/2014/main" id="{7E472104-008D-484B-8991-A8135403292A}"/>
              </a:ext>
            </a:extLst>
          </p:cNvPr>
          <p:cNvSpPr>
            <a:spLocks noGrp="1"/>
          </p:cNvSpPr>
          <p:nvPr/>
        </p:nvSpPr>
        <p:spPr>
          <a:xfrm>
            <a:off x="7811829" y="2857500"/>
            <a:ext cx="57150" cy="19050"/>
          </a:xfrm>
          <a:prstGeom prst="rect">
            <a:avLst/>
          </a:prstGeom>
          <a:solidFill>
            <a:srgbClr val="125E93"/>
          </a:solidFill>
          <a:ln w="0">
            <a:noFill/>
          </a:ln>
        </p:spPr>
        <p:txBody>
          <a:bodyPr/>
          <a:lstStyle/>
          <a:p>
            <a:endParaRPr lang="en-SG"/>
          </a:p>
        </p:txBody>
      </p:sp>
      <p:sp>
        <p:nvSpPr>
          <p:cNvPr id="65" name="Rectangle 64">
            <a:extLst>
              <a:ext uri="{FF2B5EF4-FFF2-40B4-BE49-F238E27FC236}">
                <a16:creationId xmlns:a16="http://schemas.microsoft.com/office/drawing/2014/main" id="{0395A8FA-9ACD-4A2F-9BC1-FD7B71A52CB7}"/>
              </a:ext>
            </a:extLst>
          </p:cNvPr>
          <p:cNvSpPr>
            <a:spLocks noGrp="1"/>
          </p:cNvSpPr>
          <p:nvPr/>
        </p:nvSpPr>
        <p:spPr>
          <a:xfrm>
            <a:off x="7916604" y="2857500"/>
            <a:ext cx="57150" cy="19050"/>
          </a:xfrm>
          <a:prstGeom prst="rect">
            <a:avLst/>
          </a:prstGeom>
          <a:solidFill>
            <a:srgbClr val="125E93"/>
          </a:solidFill>
          <a:ln w="0">
            <a:noFill/>
          </a:ln>
        </p:spPr>
        <p:txBody>
          <a:bodyPr/>
          <a:lstStyle/>
          <a:p>
            <a:endParaRPr lang="en-SG"/>
          </a:p>
        </p:txBody>
      </p:sp>
      <p:sp>
        <p:nvSpPr>
          <p:cNvPr id="66" name="Rectangle 65">
            <a:extLst>
              <a:ext uri="{FF2B5EF4-FFF2-40B4-BE49-F238E27FC236}">
                <a16:creationId xmlns:a16="http://schemas.microsoft.com/office/drawing/2014/main" id="{A02A3AA1-F85A-47AE-9EFF-2292B513937D}"/>
              </a:ext>
            </a:extLst>
          </p:cNvPr>
          <p:cNvSpPr>
            <a:spLocks noGrp="1"/>
          </p:cNvSpPr>
          <p:nvPr/>
        </p:nvSpPr>
        <p:spPr>
          <a:xfrm>
            <a:off x="8021379" y="2857500"/>
            <a:ext cx="57150" cy="19050"/>
          </a:xfrm>
          <a:prstGeom prst="rect">
            <a:avLst/>
          </a:prstGeom>
          <a:solidFill>
            <a:srgbClr val="125E93"/>
          </a:solidFill>
          <a:ln w="0">
            <a:noFill/>
          </a:ln>
        </p:spPr>
        <p:txBody>
          <a:bodyPr/>
          <a:lstStyle/>
          <a:p>
            <a:endParaRPr lang="en-SG"/>
          </a:p>
        </p:txBody>
      </p:sp>
      <p:sp>
        <p:nvSpPr>
          <p:cNvPr id="67" name="Rectangle 66">
            <a:extLst>
              <a:ext uri="{FF2B5EF4-FFF2-40B4-BE49-F238E27FC236}">
                <a16:creationId xmlns:a16="http://schemas.microsoft.com/office/drawing/2014/main" id="{ADB3D82E-4209-404F-8510-FAACBA06D241}"/>
              </a:ext>
            </a:extLst>
          </p:cNvPr>
          <p:cNvSpPr>
            <a:spLocks noGrp="1"/>
          </p:cNvSpPr>
          <p:nvPr/>
        </p:nvSpPr>
        <p:spPr>
          <a:xfrm>
            <a:off x="8126154" y="2857500"/>
            <a:ext cx="57150" cy="19050"/>
          </a:xfrm>
          <a:prstGeom prst="rect">
            <a:avLst/>
          </a:prstGeom>
          <a:solidFill>
            <a:srgbClr val="125E93"/>
          </a:solidFill>
          <a:ln w="0">
            <a:noFill/>
          </a:ln>
        </p:spPr>
        <p:txBody>
          <a:bodyPr/>
          <a:lstStyle/>
          <a:p>
            <a:endParaRPr lang="en-SG"/>
          </a:p>
        </p:txBody>
      </p:sp>
      <p:sp>
        <p:nvSpPr>
          <p:cNvPr id="68" name="Rectangle 67">
            <a:extLst>
              <a:ext uri="{FF2B5EF4-FFF2-40B4-BE49-F238E27FC236}">
                <a16:creationId xmlns:a16="http://schemas.microsoft.com/office/drawing/2014/main" id="{FDF65C46-9312-4A75-A64A-527FC718E9D0}"/>
              </a:ext>
            </a:extLst>
          </p:cNvPr>
          <p:cNvSpPr>
            <a:spLocks noGrp="1"/>
          </p:cNvSpPr>
          <p:nvPr/>
        </p:nvSpPr>
        <p:spPr>
          <a:xfrm>
            <a:off x="8230929" y="2857500"/>
            <a:ext cx="57150" cy="19050"/>
          </a:xfrm>
          <a:prstGeom prst="rect">
            <a:avLst/>
          </a:prstGeom>
          <a:solidFill>
            <a:srgbClr val="125E93"/>
          </a:solidFill>
          <a:ln w="0">
            <a:noFill/>
          </a:ln>
        </p:spPr>
        <p:txBody>
          <a:bodyPr/>
          <a:lstStyle/>
          <a:p>
            <a:endParaRPr lang="en-SG"/>
          </a:p>
        </p:txBody>
      </p:sp>
      <p:sp>
        <p:nvSpPr>
          <p:cNvPr id="69" name="Rectangle 68">
            <a:extLst>
              <a:ext uri="{FF2B5EF4-FFF2-40B4-BE49-F238E27FC236}">
                <a16:creationId xmlns:a16="http://schemas.microsoft.com/office/drawing/2014/main" id="{7317473C-EE5F-40B6-B4FA-955B082A468A}"/>
              </a:ext>
            </a:extLst>
          </p:cNvPr>
          <p:cNvSpPr>
            <a:spLocks noGrp="1"/>
          </p:cNvSpPr>
          <p:nvPr/>
        </p:nvSpPr>
        <p:spPr>
          <a:xfrm>
            <a:off x="8335704" y="2857500"/>
            <a:ext cx="57150" cy="19050"/>
          </a:xfrm>
          <a:prstGeom prst="rect">
            <a:avLst/>
          </a:prstGeom>
          <a:solidFill>
            <a:srgbClr val="125E93"/>
          </a:solidFill>
          <a:ln w="0">
            <a:noFill/>
          </a:ln>
        </p:spPr>
        <p:txBody>
          <a:bodyPr/>
          <a:lstStyle/>
          <a:p>
            <a:endParaRPr lang="en-SG"/>
          </a:p>
        </p:txBody>
      </p:sp>
      <p:sp>
        <p:nvSpPr>
          <p:cNvPr id="70" name="Rectangle 69">
            <a:extLst>
              <a:ext uri="{FF2B5EF4-FFF2-40B4-BE49-F238E27FC236}">
                <a16:creationId xmlns:a16="http://schemas.microsoft.com/office/drawing/2014/main" id="{BF1EEBDE-50C3-486A-BE7A-1E8E8D24A3FB}"/>
              </a:ext>
            </a:extLst>
          </p:cNvPr>
          <p:cNvSpPr>
            <a:spLocks noGrp="1"/>
          </p:cNvSpPr>
          <p:nvPr/>
        </p:nvSpPr>
        <p:spPr>
          <a:xfrm>
            <a:off x="8440479" y="2857500"/>
            <a:ext cx="57150" cy="19050"/>
          </a:xfrm>
          <a:prstGeom prst="rect">
            <a:avLst/>
          </a:prstGeom>
          <a:solidFill>
            <a:srgbClr val="125E93"/>
          </a:solidFill>
          <a:ln w="0">
            <a:noFill/>
          </a:ln>
        </p:spPr>
        <p:txBody>
          <a:bodyPr/>
          <a:lstStyle/>
          <a:p>
            <a:endParaRPr lang="en-SG"/>
          </a:p>
        </p:txBody>
      </p:sp>
      <p:sp>
        <p:nvSpPr>
          <p:cNvPr id="71" name="Rectangle 70">
            <a:extLst>
              <a:ext uri="{FF2B5EF4-FFF2-40B4-BE49-F238E27FC236}">
                <a16:creationId xmlns:a16="http://schemas.microsoft.com/office/drawing/2014/main" id="{A7F35038-F361-4784-A8A3-30DAD88BB477}"/>
              </a:ext>
            </a:extLst>
          </p:cNvPr>
          <p:cNvSpPr>
            <a:spLocks noGrp="1"/>
          </p:cNvSpPr>
          <p:nvPr/>
        </p:nvSpPr>
        <p:spPr>
          <a:xfrm>
            <a:off x="8545254" y="2857500"/>
            <a:ext cx="57150" cy="19050"/>
          </a:xfrm>
          <a:prstGeom prst="rect">
            <a:avLst/>
          </a:prstGeom>
          <a:solidFill>
            <a:srgbClr val="125E93"/>
          </a:solidFill>
          <a:ln w="0">
            <a:noFill/>
          </a:ln>
        </p:spPr>
        <p:txBody>
          <a:bodyPr/>
          <a:lstStyle/>
          <a:p>
            <a:endParaRPr lang="en-SG"/>
          </a:p>
        </p:txBody>
      </p:sp>
      <p:sp>
        <p:nvSpPr>
          <p:cNvPr id="72" name="Rectangle 71">
            <a:extLst>
              <a:ext uri="{FF2B5EF4-FFF2-40B4-BE49-F238E27FC236}">
                <a16:creationId xmlns:a16="http://schemas.microsoft.com/office/drawing/2014/main" id="{B3C3B548-AAAE-45EC-96FD-6E7E67383CBB}"/>
              </a:ext>
            </a:extLst>
          </p:cNvPr>
          <p:cNvSpPr>
            <a:spLocks noGrp="1"/>
          </p:cNvSpPr>
          <p:nvPr/>
        </p:nvSpPr>
        <p:spPr>
          <a:xfrm>
            <a:off x="8650029" y="2857500"/>
            <a:ext cx="57150" cy="19050"/>
          </a:xfrm>
          <a:prstGeom prst="rect">
            <a:avLst/>
          </a:prstGeom>
          <a:solidFill>
            <a:srgbClr val="125E93"/>
          </a:solidFill>
          <a:ln w="0">
            <a:noFill/>
          </a:ln>
        </p:spPr>
        <p:txBody>
          <a:bodyPr/>
          <a:lstStyle/>
          <a:p>
            <a:endParaRPr lang="en-SG"/>
          </a:p>
        </p:txBody>
      </p:sp>
      <p:sp>
        <p:nvSpPr>
          <p:cNvPr id="73" name="Rectangle 72">
            <a:extLst>
              <a:ext uri="{FF2B5EF4-FFF2-40B4-BE49-F238E27FC236}">
                <a16:creationId xmlns:a16="http://schemas.microsoft.com/office/drawing/2014/main" id="{322CA499-7B92-4289-8776-1483DCE3999F}"/>
              </a:ext>
            </a:extLst>
          </p:cNvPr>
          <p:cNvSpPr>
            <a:spLocks noGrp="1"/>
          </p:cNvSpPr>
          <p:nvPr/>
        </p:nvSpPr>
        <p:spPr>
          <a:xfrm>
            <a:off x="8754804" y="2857500"/>
            <a:ext cx="57150" cy="19050"/>
          </a:xfrm>
          <a:prstGeom prst="rect">
            <a:avLst/>
          </a:prstGeom>
          <a:solidFill>
            <a:srgbClr val="125E93"/>
          </a:solidFill>
          <a:ln w="0">
            <a:noFill/>
          </a:ln>
        </p:spPr>
        <p:txBody>
          <a:bodyPr/>
          <a:lstStyle/>
          <a:p>
            <a:endParaRPr lang="en-SG"/>
          </a:p>
        </p:txBody>
      </p:sp>
      <p:sp>
        <p:nvSpPr>
          <p:cNvPr id="74" name="Rectangle 73">
            <a:extLst>
              <a:ext uri="{FF2B5EF4-FFF2-40B4-BE49-F238E27FC236}">
                <a16:creationId xmlns:a16="http://schemas.microsoft.com/office/drawing/2014/main" id="{165CCDA2-14B4-44BB-8159-8C829C39898A}"/>
              </a:ext>
            </a:extLst>
          </p:cNvPr>
          <p:cNvSpPr>
            <a:spLocks noGrp="1"/>
          </p:cNvSpPr>
          <p:nvPr/>
        </p:nvSpPr>
        <p:spPr>
          <a:xfrm>
            <a:off x="8859579" y="2857500"/>
            <a:ext cx="57150" cy="19050"/>
          </a:xfrm>
          <a:prstGeom prst="rect">
            <a:avLst/>
          </a:prstGeom>
          <a:solidFill>
            <a:srgbClr val="125E93"/>
          </a:solidFill>
          <a:ln w="0">
            <a:noFill/>
          </a:ln>
        </p:spPr>
        <p:txBody>
          <a:bodyPr/>
          <a:lstStyle/>
          <a:p>
            <a:endParaRPr lang="en-SG"/>
          </a:p>
        </p:txBody>
      </p:sp>
      <p:sp>
        <p:nvSpPr>
          <p:cNvPr id="75" name="Rectangle 74">
            <a:extLst>
              <a:ext uri="{FF2B5EF4-FFF2-40B4-BE49-F238E27FC236}">
                <a16:creationId xmlns:a16="http://schemas.microsoft.com/office/drawing/2014/main" id="{102F0743-972A-422B-899E-73663754BFB1}"/>
              </a:ext>
            </a:extLst>
          </p:cNvPr>
          <p:cNvSpPr>
            <a:spLocks noGrp="1"/>
          </p:cNvSpPr>
          <p:nvPr/>
        </p:nvSpPr>
        <p:spPr>
          <a:xfrm>
            <a:off x="8964354" y="2857500"/>
            <a:ext cx="57150" cy="19050"/>
          </a:xfrm>
          <a:prstGeom prst="rect">
            <a:avLst/>
          </a:prstGeom>
          <a:solidFill>
            <a:srgbClr val="125E93"/>
          </a:solidFill>
          <a:ln w="0">
            <a:noFill/>
          </a:ln>
        </p:spPr>
        <p:txBody>
          <a:bodyPr/>
          <a:lstStyle/>
          <a:p>
            <a:endParaRPr lang="en-SG"/>
          </a:p>
        </p:txBody>
      </p:sp>
      <p:sp>
        <p:nvSpPr>
          <p:cNvPr id="76" name="Rectangle 75">
            <a:extLst>
              <a:ext uri="{FF2B5EF4-FFF2-40B4-BE49-F238E27FC236}">
                <a16:creationId xmlns:a16="http://schemas.microsoft.com/office/drawing/2014/main" id="{49374D63-9D7F-4E65-8AE0-7639745321B4}"/>
              </a:ext>
            </a:extLst>
          </p:cNvPr>
          <p:cNvSpPr>
            <a:spLocks noGrp="1"/>
          </p:cNvSpPr>
          <p:nvPr/>
        </p:nvSpPr>
        <p:spPr>
          <a:xfrm>
            <a:off x="9069129" y="2857500"/>
            <a:ext cx="57150" cy="19050"/>
          </a:xfrm>
          <a:prstGeom prst="rect">
            <a:avLst/>
          </a:prstGeom>
          <a:solidFill>
            <a:srgbClr val="125E93"/>
          </a:solidFill>
          <a:ln w="0">
            <a:noFill/>
          </a:ln>
        </p:spPr>
        <p:txBody>
          <a:bodyPr/>
          <a:lstStyle/>
          <a:p>
            <a:endParaRPr lang="en-SG"/>
          </a:p>
        </p:txBody>
      </p:sp>
      <p:sp>
        <p:nvSpPr>
          <p:cNvPr id="77" name="Rectangle 76">
            <a:extLst>
              <a:ext uri="{FF2B5EF4-FFF2-40B4-BE49-F238E27FC236}">
                <a16:creationId xmlns:a16="http://schemas.microsoft.com/office/drawing/2014/main" id="{CF975B07-F2CE-48A7-BEE1-A9EEF09764C7}"/>
              </a:ext>
            </a:extLst>
          </p:cNvPr>
          <p:cNvSpPr>
            <a:spLocks noGrp="1"/>
          </p:cNvSpPr>
          <p:nvPr/>
        </p:nvSpPr>
        <p:spPr>
          <a:xfrm>
            <a:off x="9173904" y="2857500"/>
            <a:ext cx="57150" cy="19050"/>
          </a:xfrm>
          <a:prstGeom prst="rect">
            <a:avLst/>
          </a:prstGeom>
          <a:solidFill>
            <a:srgbClr val="125E93"/>
          </a:solidFill>
          <a:ln w="0">
            <a:noFill/>
          </a:ln>
        </p:spPr>
        <p:txBody>
          <a:bodyPr/>
          <a:lstStyle/>
          <a:p>
            <a:endParaRPr lang="en-SG"/>
          </a:p>
        </p:txBody>
      </p:sp>
      <p:sp>
        <p:nvSpPr>
          <p:cNvPr id="78" name="Rectangle 77">
            <a:extLst>
              <a:ext uri="{FF2B5EF4-FFF2-40B4-BE49-F238E27FC236}">
                <a16:creationId xmlns:a16="http://schemas.microsoft.com/office/drawing/2014/main" id="{BD2C8809-98E2-4F1B-94E6-D2F22ACFFAF8}"/>
              </a:ext>
            </a:extLst>
          </p:cNvPr>
          <p:cNvSpPr>
            <a:spLocks noGrp="1"/>
          </p:cNvSpPr>
          <p:nvPr/>
        </p:nvSpPr>
        <p:spPr>
          <a:xfrm>
            <a:off x="9278679" y="2857500"/>
            <a:ext cx="57150" cy="19050"/>
          </a:xfrm>
          <a:prstGeom prst="rect">
            <a:avLst/>
          </a:prstGeom>
          <a:solidFill>
            <a:srgbClr val="125E93"/>
          </a:solidFill>
          <a:ln w="0">
            <a:noFill/>
          </a:ln>
        </p:spPr>
        <p:txBody>
          <a:bodyPr/>
          <a:lstStyle/>
          <a:p>
            <a:endParaRPr lang="en-SG"/>
          </a:p>
        </p:txBody>
      </p:sp>
      <p:sp>
        <p:nvSpPr>
          <p:cNvPr id="79" name="Rectangle 78">
            <a:extLst>
              <a:ext uri="{FF2B5EF4-FFF2-40B4-BE49-F238E27FC236}">
                <a16:creationId xmlns:a16="http://schemas.microsoft.com/office/drawing/2014/main" id="{1F1A9C43-2226-40FB-971E-3234251A3433}"/>
              </a:ext>
            </a:extLst>
          </p:cNvPr>
          <p:cNvSpPr>
            <a:spLocks noGrp="1"/>
          </p:cNvSpPr>
          <p:nvPr/>
        </p:nvSpPr>
        <p:spPr>
          <a:xfrm>
            <a:off x="9383454" y="2857500"/>
            <a:ext cx="57150" cy="19050"/>
          </a:xfrm>
          <a:prstGeom prst="rect">
            <a:avLst/>
          </a:prstGeom>
          <a:solidFill>
            <a:srgbClr val="125E93"/>
          </a:solidFill>
          <a:ln w="0">
            <a:noFill/>
          </a:ln>
        </p:spPr>
        <p:txBody>
          <a:bodyPr/>
          <a:lstStyle/>
          <a:p>
            <a:endParaRPr lang="en-SG"/>
          </a:p>
        </p:txBody>
      </p:sp>
      <p:sp>
        <p:nvSpPr>
          <p:cNvPr id="80" name="Rectangle 79">
            <a:extLst>
              <a:ext uri="{FF2B5EF4-FFF2-40B4-BE49-F238E27FC236}">
                <a16:creationId xmlns:a16="http://schemas.microsoft.com/office/drawing/2014/main" id="{5813EA3D-5262-4ED2-8712-26C30C92AE51}"/>
              </a:ext>
            </a:extLst>
          </p:cNvPr>
          <p:cNvSpPr>
            <a:spLocks noGrp="1"/>
          </p:cNvSpPr>
          <p:nvPr/>
        </p:nvSpPr>
        <p:spPr>
          <a:xfrm>
            <a:off x="9488229" y="2857500"/>
            <a:ext cx="17278" cy="19050"/>
          </a:xfrm>
          <a:prstGeom prst="rect">
            <a:avLst/>
          </a:prstGeom>
          <a:solidFill>
            <a:srgbClr val="125E93"/>
          </a:solidFill>
          <a:ln w="0">
            <a:noFill/>
          </a:ln>
        </p:spPr>
        <p:txBody>
          <a:bodyPr/>
          <a:lstStyle/>
          <a:p>
            <a:endParaRPr lang="en-SG"/>
          </a:p>
        </p:txBody>
      </p:sp>
      <p:sp>
        <p:nvSpPr>
          <p:cNvPr id="81" name="2027 annual service year E; procurement date, MW a">
            <a:extLst>
              <a:ext uri="{FF2B5EF4-FFF2-40B4-BE49-F238E27FC236}">
                <a16:creationId xmlns:a16="http://schemas.microsoft.com/office/drawing/2014/main" id="{CAE3A27B-49FB-45FD-9728-33CF3FF790D5}"/>
              </a:ext>
            </a:extLst>
          </p:cNvPr>
          <p:cNvSpPr>
            <a:spLocks noGrp="1"/>
          </p:cNvSpPr>
          <p:nvPr/>
        </p:nvSpPr>
        <p:spPr>
          <a:xfrm>
            <a:off x="6381750" y="2943225"/>
            <a:ext cx="5257800" cy="209550"/>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dirty="0">
                <a:solidFill>
                  <a:srgbClr val="125E93"/>
                </a:solidFill>
                <a:latin typeface="Calibri"/>
                <a:ea typeface="Calibri"/>
                <a:cs typeface="Calibri"/>
              </a:rPr>
              <a:t>2027 annual service year E; procurement date, MW and price U</a:t>
            </a:r>
          </a:p>
        </p:txBody>
      </p:sp>
      <p:pic>
        <p:nvPicPr>
          <p:cNvPr id="82" name="Graphic 81">
            <a:extLst>
              <a:ext uri="{FF2B5EF4-FFF2-40B4-BE49-F238E27FC236}">
                <a16:creationId xmlns:a16="http://schemas.microsoft.com/office/drawing/2014/main" id="{A40845B7-C02D-4F91-B8C5-BE97D6F99F98}"/>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3152775" y="3257550"/>
            <a:ext cx="247650" cy="185738"/>
          </a:xfrm>
          <a:prstGeom prst="rect">
            <a:avLst/>
          </a:prstGeom>
        </p:spPr>
      </p:pic>
      <p:sp>
        <p:nvSpPr>
          <p:cNvPr id="83" name="Sweden&#10;SvK FFR / FCR">
            <a:extLst>
              <a:ext uri="{FF2B5EF4-FFF2-40B4-BE49-F238E27FC236}">
                <a16:creationId xmlns:a16="http://schemas.microsoft.com/office/drawing/2014/main" id="{2E7783C8-3395-42E3-892E-090DDAA35C06}"/>
              </a:ext>
            </a:extLst>
          </p:cNvPr>
          <p:cNvSpPr>
            <a:spLocks noGrp="1"/>
          </p:cNvSpPr>
          <p:nvPr/>
        </p:nvSpPr>
        <p:spPr>
          <a:xfrm>
            <a:off x="3514725" y="3228975"/>
            <a:ext cx="819150" cy="6191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Sweden</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SvK FFR / FCR</a:t>
            </a:r>
          </a:p>
        </p:txBody>
      </p:sp>
      <p:sp>
        <p:nvSpPr>
          <p:cNvPr id="84" name="Rectangle 83">
            <a:extLst>
              <a:ext uri="{FF2B5EF4-FFF2-40B4-BE49-F238E27FC236}">
                <a16:creationId xmlns:a16="http://schemas.microsoft.com/office/drawing/2014/main" id="{D5F6527C-374A-45B4-85B7-4BCE8DFA4EAB}"/>
              </a:ext>
            </a:extLst>
          </p:cNvPr>
          <p:cNvSpPr>
            <a:spLocks noGrp="1"/>
          </p:cNvSpPr>
          <p:nvPr/>
        </p:nvSpPr>
        <p:spPr>
          <a:xfrm>
            <a:off x="4495800" y="3209925"/>
            <a:ext cx="7239000" cy="9525"/>
          </a:xfrm>
          <a:prstGeom prst="rect">
            <a:avLst/>
          </a:prstGeom>
          <a:solidFill>
            <a:srgbClr val="D2D7DB"/>
          </a:solidFill>
          <a:ln w="0">
            <a:noFill/>
          </a:ln>
        </p:spPr>
        <p:txBody>
          <a:bodyPr/>
          <a:lstStyle/>
          <a:p>
            <a:endParaRPr lang="en-SG"/>
          </a:p>
        </p:txBody>
      </p:sp>
      <p:sp>
        <p:nvSpPr>
          <p:cNvPr id="85" name="Rectangle 84">
            <a:extLst>
              <a:ext uri="{FF2B5EF4-FFF2-40B4-BE49-F238E27FC236}">
                <a16:creationId xmlns:a16="http://schemas.microsoft.com/office/drawing/2014/main" id="{2049F3CA-0569-4575-958F-309B37F0C95C}"/>
              </a:ext>
            </a:extLst>
          </p:cNvPr>
          <p:cNvSpPr>
            <a:spLocks noGrp="1"/>
          </p:cNvSpPr>
          <p:nvPr/>
        </p:nvSpPr>
        <p:spPr>
          <a:xfrm>
            <a:off x="5894509" y="3171825"/>
            <a:ext cx="76200" cy="76200"/>
          </a:xfrm>
          <a:prstGeom prst="rect">
            <a:avLst/>
          </a:prstGeom>
          <a:solidFill>
            <a:srgbClr val="07163E"/>
          </a:solidFill>
          <a:ln w="12383">
            <a:solidFill>
              <a:srgbClr val="07163E"/>
            </a:solidFill>
          </a:ln>
        </p:spPr>
        <p:txBody>
          <a:bodyPr/>
          <a:lstStyle/>
          <a:p>
            <a:endParaRPr lang="en-SG"/>
          </a:p>
        </p:txBody>
      </p:sp>
      <p:sp>
        <p:nvSpPr>
          <p:cNvPr id="86" name="Apr 26 FFR&#10;132 MW accepted&#10;12-month agreements">
            <a:extLst>
              <a:ext uri="{FF2B5EF4-FFF2-40B4-BE49-F238E27FC236}">
                <a16:creationId xmlns:a16="http://schemas.microsoft.com/office/drawing/2014/main" id="{4884C2BB-7A71-42E7-9683-17B026B5852C}"/>
              </a:ext>
            </a:extLst>
          </p:cNvPr>
          <p:cNvSpPr>
            <a:spLocks noGrp="1"/>
          </p:cNvSpPr>
          <p:nvPr/>
        </p:nvSpPr>
        <p:spPr>
          <a:xfrm>
            <a:off x="4600575" y="3295650"/>
            <a:ext cx="1533525" cy="6191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Apr 26 FFR</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132 MW accepted</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12-month agreements</a:t>
            </a:r>
          </a:p>
        </p:txBody>
      </p:sp>
      <p:sp>
        <p:nvSpPr>
          <p:cNvPr id="87" name="Rectangle 86">
            <a:extLst>
              <a:ext uri="{FF2B5EF4-FFF2-40B4-BE49-F238E27FC236}">
                <a16:creationId xmlns:a16="http://schemas.microsoft.com/office/drawing/2014/main" id="{73D4F55A-6CA0-4DC0-B78B-5537FA8C5210}"/>
              </a:ext>
            </a:extLst>
          </p:cNvPr>
          <p:cNvSpPr>
            <a:spLocks noGrp="1"/>
          </p:cNvSpPr>
          <p:nvPr/>
        </p:nvSpPr>
        <p:spPr>
          <a:xfrm>
            <a:off x="6286500" y="3200400"/>
            <a:ext cx="5391150" cy="28575"/>
          </a:xfrm>
          <a:prstGeom prst="rect">
            <a:avLst/>
          </a:prstGeom>
          <a:solidFill>
            <a:srgbClr val="125E93"/>
          </a:solidFill>
          <a:ln w="0">
            <a:noFill/>
          </a:ln>
        </p:spPr>
        <p:txBody>
          <a:bodyPr/>
          <a:lstStyle/>
          <a:p>
            <a:endParaRPr lang="en-SG"/>
          </a:p>
        </p:txBody>
      </p:sp>
      <p:sp>
        <p:nvSpPr>
          <p:cNvPr id="88" name="Qualified hourly / daily reserve access O">
            <a:extLst>
              <a:ext uri="{FF2B5EF4-FFF2-40B4-BE49-F238E27FC236}">
                <a16:creationId xmlns:a16="http://schemas.microsoft.com/office/drawing/2014/main" id="{EB533DAE-0EBF-46B8-8BC8-024FC2CBC747}"/>
              </a:ext>
            </a:extLst>
          </p:cNvPr>
          <p:cNvSpPr>
            <a:spLocks noGrp="1"/>
          </p:cNvSpPr>
          <p:nvPr/>
        </p:nvSpPr>
        <p:spPr>
          <a:xfrm>
            <a:off x="6381750" y="3314700"/>
            <a:ext cx="5257800" cy="238125"/>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Qualified hourly / daily reserve access O</a:t>
            </a:r>
          </a:p>
        </p:txBody>
      </p:sp>
      <p:sp>
        <p:nvSpPr>
          <p:cNvPr id="89" name="Rectangle 88">
            <a:extLst>
              <a:ext uri="{FF2B5EF4-FFF2-40B4-BE49-F238E27FC236}">
                <a16:creationId xmlns:a16="http://schemas.microsoft.com/office/drawing/2014/main" id="{FF3BED47-57C1-4A4D-918F-B51132BFF62D}"/>
              </a:ext>
            </a:extLst>
          </p:cNvPr>
          <p:cNvSpPr>
            <a:spLocks noGrp="1"/>
          </p:cNvSpPr>
          <p:nvPr/>
        </p:nvSpPr>
        <p:spPr>
          <a:xfrm>
            <a:off x="6764079" y="3638550"/>
            <a:ext cx="57150" cy="19050"/>
          </a:xfrm>
          <a:prstGeom prst="rect">
            <a:avLst/>
          </a:prstGeom>
          <a:solidFill>
            <a:srgbClr val="125E93"/>
          </a:solidFill>
          <a:ln w="0">
            <a:noFill/>
          </a:ln>
        </p:spPr>
        <p:txBody>
          <a:bodyPr/>
          <a:lstStyle/>
          <a:p>
            <a:endParaRPr lang="en-SG"/>
          </a:p>
        </p:txBody>
      </p:sp>
      <p:sp>
        <p:nvSpPr>
          <p:cNvPr id="90" name="Rectangle 89">
            <a:extLst>
              <a:ext uri="{FF2B5EF4-FFF2-40B4-BE49-F238E27FC236}">
                <a16:creationId xmlns:a16="http://schemas.microsoft.com/office/drawing/2014/main" id="{6869D4DA-3DEF-4328-B8B7-7632472BE6D7}"/>
              </a:ext>
            </a:extLst>
          </p:cNvPr>
          <p:cNvSpPr>
            <a:spLocks noGrp="1"/>
          </p:cNvSpPr>
          <p:nvPr/>
        </p:nvSpPr>
        <p:spPr>
          <a:xfrm>
            <a:off x="6868854" y="3638550"/>
            <a:ext cx="57150" cy="19050"/>
          </a:xfrm>
          <a:prstGeom prst="rect">
            <a:avLst/>
          </a:prstGeom>
          <a:solidFill>
            <a:srgbClr val="125E93"/>
          </a:solidFill>
          <a:ln w="0">
            <a:noFill/>
          </a:ln>
        </p:spPr>
        <p:txBody>
          <a:bodyPr/>
          <a:lstStyle/>
          <a:p>
            <a:endParaRPr lang="en-SG"/>
          </a:p>
        </p:txBody>
      </p:sp>
      <p:sp>
        <p:nvSpPr>
          <p:cNvPr id="91" name="Rectangle 90">
            <a:extLst>
              <a:ext uri="{FF2B5EF4-FFF2-40B4-BE49-F238E27FC236}">
                <a16:creationId xmlns:a16="http://schemas.microsoft.com/office/drawing/2014/main" id="{E158498F-E8E3-4E47-94BD-22CD90BD1CBB}"/>
              </a:ext>
            </a:extLst>
          </p:cNvPr>
          <p:cNvSpPr>
            <a:spLocks noGrp="1"/>
          </p:cNvSpPr>
          <p:nvPr/>
        </p:nvSpPr>
        <p:spPr>
          <a:xfrm>
            <a:off x="6973629" y="3638550"/>
            <a:ext cx="57150" cy="19050"/>
          </a:xfrm>
          <a:prstGeom prst="rect">
            <a:avLst/>
          </a:prstGeom>
          <a:solidFill>
            <a:srgbClr val="125E93"/>
          </a:solidFill>
          <a:ln w="0">
            <a:noFill/>
          </a:ln>
        </p:spPr>
        <p:txBody>
          <a:bodyPr/>
          <a:lstStyle/>
          <a:p>
            <a:endParaRPr lang="en-SG"/>
          </a:p>
        </p:txBody>
      </p:sp>
      <p:sp>
        <p:nvSpPr>
          <p:cNvPr id="92" name="Rectangle 91">
            <a:extLst>
              <a:ext uri="{FF2B5EF4-FFF2-40B4-BE49-F238E27FC236}">
                <a16:creationId xmlns:a16="http://schemas.microsoft.com/office/drawing/2014/main" id="{A91E1555-58BB-4A8F-92B9-F5FCDE4C5805}"/>
              </a:ext>
            </a:extLst>
          </p:cNvPr>
          <p:cNvSpPr>
            <a:spLocks noGrp="1"/>
          </p:cNvSpPr>
          <p:nvPr/>
        </p:nvSpPr>
        <p:spPr>
          <a:xfrm>
            <a:off x="7078404" y="3638550"/>
            <a:ext cx="57150" cy="19050"/>
          </a:xfrm>
          <a:prstGeom prst="rect">
            <a:avLst/>
          </a:prstGeom>
          <a:solidFill>
            <a:srgbClr val="125E93"/>
          </a:solidFill>
          <a:ln w="0">
            <a:noFill/>
          </a:ln>
        </p:spPr>
        <p:txBody>
          <a:bodyPr/>
          <a:lstStyle/>
          <a:p>
            <a:endParaRPr lang="en-SG"/>
          </a:p>
        </p:txBody>
      </p:sp>
      <p:sp>
        <p:nvSpPr>
          <p:cNvPr id="93" name="Rectangle 92">
            <a:extLst>
              <a:ext uri="{FF2B5EF4-FFF2-40B4-BE49-F238E27FC236}">
                <a16:creationId xmlns:a16="http://schemas.microsoft.com/office/drawing/2014/main" id="{A33866F0-5479-436E-B338-0CFBF3957BB9}"/>
              </a:ext>
            </a:extLst>
          </p:cNvPr>
          <p:cNvSpPr>
            <a:spLocks noGrp="1"/>
          </p:cNvSpPr>
          <p:nvPr/>
        </p:nvSpPr>
        <p:spPr>
          <a:xfrm>
            <a:off x="7183179" y="3638550"/>
            <a:ext cx="57150" cy="19050"/>
          </a:xfrm>
          <a:prstGeom prst="rect">
            <a:avLst/>
          </a:prstGeom>
          <a:solidFill>
            <a:srgbClr val="125E93"/>
          </a:solidFill>
          <a:ln w="0">
            <a:noFill/>
          </a:ln>
        </p:spPr>
        <p:txBody>
          <a:bodyPr/>
          <a:lstStyle/>
          <a:p>
            <a:endParaRPr lang="en-SG"/>
          </a:p>
        </p:txBody>
      </p:sp>
      <p:sp>
        <p:nvSpPr>
          <p:cNvPr id="94" name="Rectangle 93">
            <a:extLst>
              <a:ext uri="{FF2B5EF4-FFF2-40B4-BE49-F238E27FC236}">
                <a16:creationId xmlns:a16="http://schemas.microsoft.com/office/drawing/2014/main" id="{75E8A92B-C808-4F26-9AF4-80B62101474D}"/>
              </a:ext>
            </a:extLst>
          </p:cNvPr>
          <p:cNvSpPr>
            <a:spLocks noGrp="1"/>
          </p:cNvSpPr>
          <p:nvPr/>
        </p:nvSpPr>
        <p:spPr>
          <a:xfrm>
            <a:off x="7287954" y="3638550"/>
            <a:ext cx="57150" cy="19050"/>
          </a:xfrm>
          <a:prstGeom prst="rect">
            <a:avLst/>
          </a:prstGeom>
          <a:solidFill>
            <a:srgbClr val="125E93"/>
          </a:solidFill>
          <a:ln w="0">
            <a:noFill/>
          </a:ln>
        </p:spPr>
        <p:txBody>
          <a:bodyPr/>
          <a:lstStyle/>
          <a:p>
            <a:endParaRPr lang="en-SG"/>
          </a:p>
        </p:txBody>
      </p:sp>
      <p:sp>
        <p:nvSpPr>
          <p:cNvPr id="95" name="Rectangle 94">
            <a:extLst>
              <a:ext uri="{FF2B5EF4-FFF2-40B4-BE49-F238E27FC236}">
                <a16:creationId xmlns:a16="http://schemas.microsoft.com/office/drawing/2014/main" id="{5525E0D3-E0C5-4FC8-9F5F-85CF0470E544}"/>
              </a:ext>
            </a:extLst>
          </p:cNvPr>
          <p:cNvSpPr>
            <a:spLocks noGrp="1"/>
          </p:cNvSpPr>
          <p:nvPr/>
        </p:nvSpPr>
        <p:spPr>
          <a:xfrm>
            <a:off x="7392729" y="3638550"/>
            <a:ext cx="57150" cy="19050"/>
          </a:xfrm>
          <a:prstGeom prst="rect">
            <a:avLst/>
          </a:prstGeom>
          <a:solidFill>
            <a:srgbClr val="125E93"/>
          </a:solidFill>
          <a:ln w="0">
            <a:noFill/>
          </a:ln>
        </p:spPr>
        <p:txBody>
          <a:bodyPr/>
          <a:lstStyle/>
          <a:p>
            <a:endParaRPr lang="en-SG"/>
          </a:p>
        </p:txBody>
      </p:sp>
      <p:sp>
        <p:nvSpPr>
          <p:cNvPr id="96" name="Rectangle 95">
            <a:extLst>
              <a:ext uri="{FF2B5EF4-FFF2-40B4-BE49-F238E27FC236}">
                <a16:creationId xmlns:a16="http://schemas.microsoft.com/office/drawing/2014/main" id="{436F6CBA-A4FF-4AED-9821-58A019886F43}"/>
              </a:ext>
            </a:extLst>
          </p:cNvPr>
          <p:cNvSpPr>
            <a:spLocks noGrp="1"/>
          </p:cNvSpPr>
          <p:nvPr/>
        </p:nvSpPr>
        <p:spPr>
          <a:xfrm>
            <a:off x="7497504" y="3638550"/>
            <a:ext cx="57150" cy="19050"/>
          </a:xfrm>
          <a:prstGeom prst="rect">
            <a:avLst/>
          </a:prstGeom>
          <a:solidFill>
            <a:srgbClr val="125E93"/>
          </a:solidFill>
          <a:ln w="0">
            <a:noFill/>
          </a:ln>
        </p:spPr>
        <p:txBody>
          <a:bodyPr/>
          <a:lstStyle/>
          <a:p>
            <a:endParaRPr lang="en-SG"/>
          </a:p>
        </p:txBody>
      </p:sp>
      <p:sp>
        <p:nvSpPr>
          <p:cNvPr id="97" name="Rectangle 96">
            <a:extLst>
              <a:ext uri="{FF2B5EF4-FFF2-40B4-BE49-F238E27FC236}">
                <a16:creationId xmlns:a16="http://schemas.microsoft.com/office/drawing/2014/main" id="{F7742549-0E8C-4027-801E-C32A0320E69A}"/>
              </a:ext>
            </a:extLst>
          </p:cNvPr>
          <p:cNvSpPr>
            <a:spLocks noGrp="1"/>
          </p:cNvSpPr>
          <p:nvPr/>
        </p:nvSpPr>
        <p:spPr>
          <a:xfrm>
            <a:off x="7602279" y="3638550"/>
            <a:ext cx="57150" cy="19050"/>
          </a:xfrm>
          <a:prstGeom prst="rect">
            <a:avLst/>
          </a:prstGeom>
          <a:solidFill>
            <a:srgbClr val="125E93"/>
          </a:solidFill>
          <a:ln w="0">
            <a:noFill/>
          </a:ln>
        </p:spPr>
        <p:txBody>
          <a:bodyPr/>
          <a:lstStyle/>
          <a:p>
            <a:endParaRPr lang="en-SG"/>
          </a:p>
        </p:txBody>
      </p:sp>
      <p:sp>
        <p:nvSpPr>
          <p:cNvPr id="98" name="Rectangle 97">
            <a:extLst>
              <a:ext uri="{FF2B5EF4-FFF2-40B4-BE49-F238E27FC236}">
                <a16:creationId xmlns:a16="http://schemas.microsoft.com/office/drawing/2014/main" id="{CBFC8C99-6FEE-4D9B-85F5-A0CF48912A03}"/>
              </a:ext>
            </a:extLst>
          </p:cNvPr>
          <p:cNvSpPr>
            <a:spLocks noGrp="1"/>
          </p:cNvSpPr>
          <p:nvPr/>
        </p:nvSpPr>
        <p:spPr>
          <a:xfrm>
            <a:off x="7707054" y="3638550"/>
            <a:ext cx="57150" cy="19050"/>
          </a:xfrm>
          <a:prstGeom prst="rect">
            <a:avLst/>
          </a:prstGeom>
          <a:solidFill>
            <a:srgbClr val="125E93"/>
          </a:solidFill>
          <a:ln w="0">
            <a:noFill/>
          </a:ln>
        </p:spPr>
        <p:txBody>
          <a:bodyPr/>
          <a:lstStyle/>
          <a:p>
            <a:endParaRPr lang="en-SG"/>
          </a:p>
        </p:txBody>
      </p:sp>
      <p:sp>
        <p:nvSpPr>
          <p:cNvPr id="99" name="Rectangle 98">
            <a:extLst>
              <a:ext uri="{FF2B5EF4-FFF2-40B4-BE49-F238E27FC236}">
                <a16:creationId xmlns:a16="http://schemas.microsoft.com/office/drawing/2014/main" id="{7A1BFD08-C87A-4A19-A339-318A17A29B92}"/>
              </a:ext>
            </a:extLst>
          </p:cNvPr>
          <p:cNvSpPr>
            <a:spLocks noGrp="1"/>
          </p:cNvSpPr>
          <p:nvPr/>
        </p:nvSpPr>
        <p:spPr>
          <a:xfrm>
            <a:off x="7811829" y="3638550"/>
            <a:ext cx="57150" cy="19050"/>
          </a:xfrm>
          <a:prstGeom prst="rect">
            <a:avLst/>
          </a:prstGeom>
          <a:solidFill>
            <a:srgbClr val="125E93"/>
          </a:solidFill>
          <a:ln w="0">
            <a:noFill/>
          </a:ln>
        </p:spPr>
        <p:txBody>
          <a:bodyPr/>
          <a:lstStyle/>
          <a:p>
            <a:endParaRPr lang="en-SG"/>
          </a:p>
        </p:txBody>
      </p:sp>
      <p:sp>
        <p:nvSpPr>
          <p:cNvPr id="100" name="Rectangle 99">
            <a:extLst>
              <a:ext uri="{FF2B5EF4-FFF2-40B4-BE49-F238E27FC236}">
                <a16:creationId xmlns:a16="http://schemas.microsoft.com/office/drawing/2014/main" id="{47F6D111-DD62-42AC-93C4-E2B4883FE62C}"/>
              </a:ext>
            </a:extLst>
          </p:cNvPr>
          <p:cNvSpPr>
            <a:spLocks noGrp="1"/>
          </p:cNvSpPr>
          <p:nvPr/>
        </p:nvSpPr>
        <p:spPr>
          <a:xfrm>
            <a:off x="7916604" y="3638550"/>
            <a:ext cx="57150" cy="19050"/>
          </a:xfrm>
          <a:prstGeom prst="rect">
            <a:avLst/>
          </a:prstGeom>
          <a:solidFill>
            <a:srgbClr val="125E93"/>
          </a:solidFill>
          <a:ln w="0">
            <a:noFill/>
          </a:ln>
        </p:spPr>
        <p:txBody>
          <a:bodyPr/>
          <a:lstStyle/>
          <a:p>
            <a:endParaRPr lang="en-SG"/>
          </a:p>
        </p:txBody>
      </p:sp>
      <p:sp>
        <p:nvSpPr>
          <p:cNvPr id="101" name="Rectangle 100">
            <a:extLst>
              <a:ext uri="{FF2B5EF4-FFF2-40B4-BE49-F238E27FC236}">
                <a16:creationId xmlns:a16="http://schemas.microsoft.com/office/drawing/2014/main" id="{A869B83C-1FEB-440B-BA8F-B87C1BD631B3}"/>
              </a:ext>
            </a:extLst>
          </p:cNvPr>
          <p:cNvSpPr>
            <a:spLocks noGrp="1"/>
          </p:cNvSpPr>
          <p:nvPr/>
        </p:nvSpPr>
        <p:spPr>
          <a:xfrm>
            <a:off x="8021379" y="3638550"/>
            <a:ext cx="57150" cy="19050"/>
          </a:xfrm>
          <a:prstGeom prst="rect">
            <a:avLst/>
          </a:prstGeom>
          <a:solidFill>
            <a:srgbClr val="125E93"/>
          </a:solidFill>
          <a:ln w="0">
            <a:noFill/>
          </a:ln>
        </p:spPr>
        <p:txBody>
          <a:bodyPr/>
          <a:lstStyle/>
          <a:p>
            <a:endParaRPr lang="en-SG"/>
          </a:p>
        </p:txBody>
      </p:sp>
      <p:sp>
        <p:nvSpPr>
          <p:cNvPr id="102" name="Rectangle 101">
            <a:extLst>
              <a:ext uri="{FF2B5EF4-FFF2-40B4-BE49-F238E27FC236}">
                <a16:creationId xmlns:a16="http://schemas.microsoft.com/office/drawing/2014/main" id="{E49A807F-8FD4-49E3-8C8D-BEACECD46184}"/>
              </a:ext>
            </a:extLst>
          </p:cNvPr>
          <p:cNvSpPr>
            <a:spLocks noGrp="1"/>
          </p:cNvSpPr>
          <p:nvPr/>
        </p:nvSpPr>
        <p:spPr>
          <a:xfrm>
            <a:off x="8126154" y="3638550"/>
            <a:ext cx="57150" cy="19050"/>
          </a:xfrm>
          <a:prstGeom prst="rect">
            <a:avLst/>
          </a:prstGeom>
          <a:solidFill>
            <a:srgbClr val="125E93"/>
          </a:solidFill>
          <a:ln w="0">
            <a:noFill/>
          </a:ln>
        </p:spPr>
        <p:txBody>
          <a:bodyPr/>
          <a:lstStyle/>
          <a:p>
            <a:endParaRPr lang="en-SG"/>
          </a:p>
        </p:txBody>
      </p:sp>
      <p:sp>
        <p:nvSpPr>
          <p:cNvPr id="103" name="Rectangle 102">
            <a:extLst>
              <a:ext uri="{FF2B5EF4-FFF2-40B4-BE49-F238E27FC236}">
                <a16:creationId xmlns:a16="http://schemas.microsoft.com/office/drawing/2014/main" id="{A9D8253C-75F5-451A-BF40-42CE14D65DC2}"/>
              </a:ext>
            </a:extLst>
          </p:cNvPr>
          <p:cNvSpPr>
            <a:spLocks noGrp="1"/>
          </p:cNvSpPr>
          <p:nvPr/>
        </p:nvSpPr>
        <p:spPr>
          <a:xfrm>
            <a:off x="8230929" y="3638550"/>
            <a:ext cx="57150" cy="19050"/>
          </a:xfrm>
          <a:prstGeom prst="rect">
            <a:avLst/>
          </a:prstGeom>
          <a:solidFill>
            <a:srgbClr val="125E93"/>
          </a:solidFill>
          <a:ln w="0">
            <a:noFill/>
          </a:ln>
        </p:spPr>
        <p:txBody>
          <a:bodyPr/>
          <a:lstStyle/>
          <a:p>
            <a:endParaRPr lang="en-SG"/>
          </a:p>
        </p:txBody>
      </p:sp>
      <p:sp>
        <p:nvSpPr>
          <p:cNvPr id="104" name="Rectangle 103">
            <a:extLst>
              <a:ext uri="{FF2B5EF4-FFF2-40B4-BE49-F238E27FC236}">
                <a16:creationId xmlns:a16="http://schemas.microsoft.com/office/drawing/2014/main" id="{E4406907-48D7-4CEF-A397-1F57F49B65B6}"/>
              </a:ext>
            </a:extLst>
          </p:cNvPr>
          <p:cNvSpPr>
            <a:spLocks noGrp="1"/>
          </p:cNvSpPr>
          <p:nvPr/>
        </p:nvSpPr>
        <p:spPr>
          <a:xfrm>
            <a:off x="8335704" y="3638550"/>
            <a:ext cx="57150" cy="19050"/>
          </a:xfrm>
          <a:prstGeom prst="rect">
            <a:avLst/>
          </a:prstGeom>
          <a:solidFill>
            <a:srgbClr val="125E93"/>
          </a:solidFill>
          <a:ln w="0">
            <a:noFill/>
          </a:ln>
        </p:spPr>
        <p:txBody>
          <a:bodyPr/>
          <a:lstStyle/>
          <a:p>
            <a:endParaRPr lang="en-SG"/>
          </a:p>
        </p:txBody>
      </p:sp>
      <p:sp>
        <p:nvSpPr>
          <p:cNvPr id="105" name="Rectangle 104">
            <a:extLst>
              <a:ext uri="{FF2B5EF4-FFF2-40B4-BE49-F238E27FC236}">
                <a16:creationId xmlns:a16="http://schemas.microsoft.com/office/drawing/2014/main" id="{C15B3C98-B111-450E-942C-79A0139668F8}"/>
              </a:ext>
            </a:extLst>
          </p:cNvPr>
          <p:cNvSpPr>
            <a:spLocks noGrp="1"/>
          </p:cNvSpPr>
          <p:nvPr/>
        </p:nvSpPr>
        <p:spPr>
          <a:xfrm>
            <a:off x="8440479" y="3638550"/>
            <a:ext cx="57150" cy="19050"/>
          </a:xfrm>
          <a:prstGeom prst="rect">
            <a:avLst/>
          </a:prstGeom>
          <a:solidFill>
            <a:srgbClr val="125E93"/>
          </a:solidFill>
          <a:ln w="0">
            <a:noFill/>
          </a:ln>
        </p:spPr>
        <p:txBody>
          <a:bodyPr/>
          <a:lstStyle/>
          <a:p>
            <a:endParaRPr lang="en-SG"/>
          </a:p>
        </p:txBody>
      </p:sp>
      <p:sp>
        <p:nvSpPr>
          <p:cNvPr id="106" name="Rectangle 105">
            <a:extLst>
              <a:ext uri="{FF2B5EF4-FFF2-40B4-BE49-F238E27FC236}">
                <a16:creationId xmlns:a16="http://schemas.microsoft.com/office/drawing/2014/main" id="{08F894B1-D764-45C7-A685-70F641BFE90E}"/>
              </a:ext>
            </a:extLst>
          </p:cNvPr>
          <p:cNvSpPr>
            <a:spLocks noGrp="1"/>
          </p:cNvSpPr>
          <p:nvPr/>
        </p:nvSpPr>
        <p:spPr>
          <a:xfrm>
            <a:off x="8545254" y="3638550"/>
            <a:ext cx="57150" cy="19050"/>
          </a:xfrm>
          <a:prstGeom prst="rect">
            <a:avLst/>
          </a:prstGeom>
          <a:solidFill>
            <a:srgbClr val="125E93"/>
          </a:solidFill>
          <a:ln w="0">
            <a:noFill/>
          </a:ln>
        </p:spPr>
        <p:txBody>
          <a:bodyPr/>
          <a:lstStyle/>
          <a:p>
            <a:endParaRPr lang="en-SG"/>
          </a:p>
        </p:txBody>
      </p:sp>
      <p:sp>
        <p:nvSpPr>
          <p:cNvPr id="107" name="Rectangle 106">
            <a:extLst>
              <a:ext uri="{FF2B5EF4-FFF2-40B4-BE49-F238E27FC236}">
                <a16:creationId xmlns:a16="http://schemas.microsoft.com/office/drawing/2014/main" id="{86E6B084-599F-4991-924B-E530CB1CA6C5}"/>
              </a:ext>
            </a:extLst>
          </p:cNvPr>
          <p:cNvSpPr>
            <a:spLocks noGrp="1"/>
          </p:cNvSpPr>
          <p:nvPr/>
        </p:nvSpPr>
        <p:spPr>
          <a:xfrm>
            <a:off x="8650029" y="3638550"/>
            <a:ext cx="57150" cy="19050"/>
          </a:xfrm>
          <a:prstGeom prst="rect">
            <a:avLst/>
          </a:prstGeom>
          <a:solidFill>
            <a:srgbClr val="125E93"/>
          </a:solidFill>
          <a:ln w="0">
            <a:noFill/>
          </a:ln>
        </p:spPr>
        <p:txBody>
          <a:bodyPr/>
          <a:lstStyle/>
          <a:p>
            <a:endParaRPr lang="en-SG"/>
          </a:p>
        </p:txBody>
      </p:sp>
      <p:sp>
        <p:nvSpPr>
          <p:cNvPr id="108" name="Rectangle 107">
            <a:extLst>
              <a:ext uri="{FF2B5EF4-FFF2-40B4-BE49-F238E27FC236}">
                <a16:creationId xmlns:a16="http://schemas.microsoft.com/office/drawing/2014/main" id="{35D93AAC-6FD1-46C7-9F39-8B3B12D3AB9E}"/>
              </a:ext>
            </a:extLst>
          </p:cNvPr>
          <p:cNvSpPr>
            <a:spLocks noGrp="1"/>
          </p:cNvSpPr>
          <p:nvPr/>
        </p:nvSpPr>
        <p:spPr>
          <a:xfrm>
            <a:off x="8754804" y="3638550"/>
            <a:ext cx="57150" cy="19050"/>
          </a:xfrm>
          <a:prstGeom prst="rect">
            <a:avLst/>
          </a:prstGeom>
          <a:solidFill>
            <a:srgbClr val="125E93"/>
          </a:solidFill>
          <a:ln w="0">
            <a:noFill/>
          </a:ln>
        </p:spPr>
        <p:txBody>
          <a:bodyPr/>
          <a:lstStyle/>
          <a:p>
            <a:endParaRPr lang="en-SG"/>
          </a:p>
        </p:txBody>
      </p:sp>
      <p:sp>
        <p:nvSpPr>
          <p:cNvPr id="109" name="Rectangle 108">
            <a:extLst>
              <a:ext uri="{FF2B5EF4-FFF2-40B4-BE49-F238E27FC236}">
                <a16:creationId xmlns:a16="http://schemas.microsoft.com/office/drawing/2014/main" id="{4F9C07EC-18F2-493B-A217-DB861C89AEE2}"/>
              </a:ext>
            </a:extLst>
          </p:cNvPr>
          <p:cNvSpPr>
            <a:spLocks noGrp="1"/>
          </p:cNvSpPr>
          <p:nvPr/>
        </p:nvSpPr>
        <p:spPr>
          <a:xfrm>
            <a:off x="8859579" y="3638550"/>
            <a:ext cx="57150" cy="19050"/>
          </a:xfrm>
          <a:prstGeom prst="rect">
            <a:avLst/>
          </a:prstGeom>
          <a:solidFill>
            <a:srgbClr val="125E93"/>
          </a:solidFill>
          <a:ln w="0">
            <a:noFill/>
          </a:ln>
        </p:spPr>
        <p:txBody>
          <a:bodyPr/>
          <a:lstStyle/>
          <a:p>
            <a:endParaRPr lang="en-SG"/>
          </a:p>
        </p:txBody>
      </p:sp>
      <p:sp>
        <p:nvSpPr>
          <p:cNvPr id="110" name="Rectangle 109">
            <a:extLst>
              <a:ext uri="{FF2B5EF4-FFF2-40B4-BE49-F238E27FC236}">
                <a16:creationId xmlns:a16="http://schemas.microsoft.com/office/drawing/2014/main" id="{09E6DEE6-6588-473C-B35C-246FBC73E2A5}"/>
              </a:ext>
            </a:extLst>
          </p:cNvPr>
          <p:cNvSpPr>
            <a:spLocks noGrp="1"/>
          </p:cNvSpPr>
          <p:nvPr/>
        </p:nvSpPr>
        <p:spPr>
          <a:xfrm>
            <a:off x="8964354" y="3638550"/>
            <a:ext cx="57150" cy="19050"/>
          </a:xfrm>
          <a:prstGeom prst="rect">
            <a:avLst/>
          </a:prstGeom>
          <a:solidFill>
            <a:srgbClr val="125E93"/>
          </a:solidFill>
          <a:ln w="0">
            <a:noFill/>
          </a:ln>
        </p:spPr>
        <p:txBody>
          <a:bodyPr/>
          <a:lstStyle/>
          <a:p>
            <a:endParaRPr lang="en-SG"/>
          </a:p>
        </p:txBody>
      </p:sp>
      <p:sp>
        <p:nvSpPr>
          <p:cNvPr id="111" name="Rectangle 110">
            <a:extLst>
              <a:ext uri="{FF2B5EF4-FFF2-40B4-BE49-F238E27FC236}">
                <a16:creationId xmlns:a16="http://schemas.microsoft.com/office/drawing/2014/main" id="{F81B69F4-3A6C-44AA-9F32-194D00594BEA}"/>
              </a:ext>
            </a:extLst>
          </p:cNvPr>
          <p:cNvSpPr>
            <a:spLocks noGrp="1"/>
          </p:cNvSpPr>
          <p:nvPr/>
        </p:nvSpPr>
        <p:spPr>
          <a:xfrm>
            <a:off x="9069129" y="3638550"/>
            <a:ext cx="57150" cy="19050"/>
          </a:xfrm>
          <a:prstGeom prst="rect">
            <a:avLst/>
          </a:prstGeom>
          <a:solidFill>
            <a:srgbClr val="125E93"/>
          </a:solidFill>
          <a:ln w="0">
            <a:noFill/>
          </a:ln>
        </p:spPr>
        <p:txBody>
          <a:bodyPr/>
          <a:lstStyle/>
          <a:p>
            <a:endParaRPr lang="en-SG"/>
          </a:p>
        </p:txBody>
      </p:sp>
      <p:sp>
        <p:nvSpPr>
          <p:cNvPr id="112" name="Rectangle 111">
            <a:extLst>
              <a:ext uri="{FF2B5EF4-FFF2-40B4-BE49-F238E27FC236}">
                <a16:creationId xmlns:a16="http://schemas.microsoft.com/office/drawing/2014/main" id="{5436DB1A-EE21-4DAF-AACB-A62F891F24B6}"/>
              </a:ext>
            </a:extLst>
          </p:cNvPr>
          <p:cNvSpPr>
            <a:spLocks noGrp="1"/>
          </p:cNvSpPr>
          <p:nvPr/>
        </p:nvSpPr>
        <p:spPr>
          <a:xfrm>
            <a:off x="9173904" y="3638550"/>
            <a:ext cx="57150" cy="19050"/>
          </a:xfrm>
          <a:prstGeom prst="rect">
            <a:avLst/>
          </a:prstGeom>
          <a:solidFill>
            <a:srgbClr val="125E93"/>
          </a:solidFill>
          <a:ln w="0">
            <a:noFill/>
          </a:ln>
        </p:spPr>
        <p:txBody>
          <a:bodyPr/>
          <a:lstStyle/>
          <a:p>
            <a:endParaRPr lang="en-SG"/>
          </a:p>
        </p:txBody>
      </p:sp>
      <p:sp>
        <p:nvSpPr>
          <p:cNvPr id="113" name="Rectangle 112">
            <a:extLst>
              <a:ext uri="{FF2B5EF4-FFF2-40B4-BE49-F238E27FC236}">
                <a16:creationId xmlns:a16="http://schemas.microsoft.com/office/drawing/2014/main" id="{E0C39B0D-F7C7-42CD-9907-DC5470404885}"/>
              </a:ext>
            </a:extLst>
          </p:cNvPr>
          <p:cNvSpPr>
            <a:spLocks noGrp="1"/>
          </p:cNvSpPr>
          <p:nvPr/>
        </p:nvSpPr>
        <p:spPr>
          <a:xfrm>
            <a:off x="9278679" y="3638550"/>
            <a:ext cx="57150" cy="19050"/>
          </a:xfrm>
          <a:prstGeom prst="rect">
            <a:avLst/>
          </a:prstGeom>
          <a:solidFill>
            <a:srgbClr val="125E93"/>
          </a:solidFill>
          <a:ln w="0">
            <a:noFill/>
          </a:ln>
        </p:spPr>
        <p:txBody>
          <a:bodyPr/>
          <a:lstStyle/>
          <a:p>
            <a:endParaRPr lang="en-SG"/>
          </a:p>
        </p:txBody>
      </p:sp>
      <p:sp>
        <p:nvSpPr>
          <p:cNvPr id="114" name="Rectangle 113">
            <a:extLst>
              <a:ext uri="{FF2B5EF4-FFF2-40B4-BE49-F238E27FC236}">
                <a16:creationId xmlns:a16="http://schemas.microsoft.com/office/drawing/2014/main" id="{6A45145B-D0D5-426A-B898-841B078F1467}"/>
              </a:ext>
            </a:extLst>
          </p:cNvPr>
          <p:cNvSpPr>
            <a:spLocks noGrp="1"/>
          </p:cNvSpPr>
          <p:nvPr/>
        </p:nvSpPr>
        <p:spPr>
          <a:xfrm>
            <a:off x="9383454" y="3638550"/>
            <a:ext cx="57150" cy="19050"/>
          </a:xfrm>
          <a:prstGeom prst="rect">
            <a:avLst/>
          </a:prstGeom>
          <a:solidFill>
            <a:srgbClr val="125E93"/>
          </a:solidFill>
          <a:ln w="0">
            <a:noFill/>
          </a:ln>
        </p:spPr>
        <p:txBody>
          <a:bodyPr/>
          <a:lstStyle/>
          <a:p>
            <a:endParaRPr lang="en-SG"/>
          </a:p>
        </p:txBody>
      </p:sp>
      <p:sp>
        <p:nvSpPr>
          <p:cNvPr id="115" name="Rectangle 114">
            <a:extLst>
              <a:ext uri="{FF2B5EF4-FFF2-40B4-BE49-F238E27FC236}">
                <a16:creationId xmlns:a16="http://schemas.microsoft.com/office/drawing/2014/main" id="{19691E8B-E913-4990-8249-B60F08B47AFC}"/>
              </a:ext>
            </a:extLst>
          </p:cNvPr>
          <p:cNvSpPr>
            <a:spLocks noGrp="1"/>
          </p:cNvSpPr>
          <p:nvPr/>
        </p:nvSpPr>
        <p:spPr>
          <a:xfrm>
            <a:off x="9488229" y="3638550"/>
            <a:ext cx="17278" cy="19050"/>
          </a:xfrm>
          <a:prstGeom prst="rect">
            <a:avLst/>
          </a:prstGeom>
          <a:solidFill>
            <a:srgbClr val="125E93"/>
          </a:solidFill>
          <a:ln w="0">
            <a:noFill/>
          </a:ln>
        </p:spPr>
        <p:txBody>
          <a:bodyPr/>
          <a:lstStyle/>
          <a:p>
            <a:endParaRPr lang="en-SG"/>
          </a:p>
        </p:txBody>
      </p:sp>
      <p:sp>
        <p:nvSpPr>
          <p:cNvPr id="116" name="2027 FFR re-procurement E; exact date and MW U">
            <a:extLst>
              <a:ext uri="{FF2B5EF4-FFF2-40B4-BE49-F238E27FC236}">
                <a16:creationId xmlns:a16="http://schemas.microsoft.com/office/drawing/2014/main" id="{16CEFFFC-27F3-4F8E-BF46-EF795933C5C9}"/>
              </a:ext>
            </a:extLst>
          </p:cNvPr>
          <p:cNvSpPr>
            <a:spLocks noGrp="1"/>
          </p:cNvSpPr>
          <p:nvPr/>
        </p:nvSpPr>
        <p:spPr>
          <a:xfrm>
            <a:off x="6381750" y="3724275"/>
            <a:ext cx="5257800" cy="209550"/>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2027 FFR re-procurement E; exact date and MW U</a:t>
            </a:r>
          </a:p>
        </p:txBody>
      </p:sp>
      <p:pic>
        <p:nvPicPr>
          <p:cNvPr id="117" name="Graphic 116">
            <a:extLst>
              <a:ext uri="{FF2B5EF4-FFF2-40B4-BE49-F238E27FC236}">
                <a16:creationId xmlns:a16="http://schemas.microsoft.com/office/drawing/2014/main" id="{8F052F02-192E-4345-966E-8B68979CBC14}"/>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3152775" y="4038600"/>
            <a:ext cx="247650" cy="185738"/>
          </a:xfrm>
          <a:prstGeom prst="rect">
            <a:avLst/>
          </a:prstGeom>
        </p:spPr>
      </p:pic>
      <p:sp>
        <p:nvSpPr>
          <p:cNvPr id="118" name="Norway&#10;Statnett FFR">
            <a:extLst>
              <a:ext uri="{FF2B5EF4-FFF2-40B4-BE49-F238E27FC236}">
                <a16:creationId xmlns:a16="http://schemas.microsoft.com/office/drawing/2014/main" id="{A50B5DDF-ED08-4FA7-B945-34AA46B2798C}"/>
              </a:ext>
            </a:extLst>
          </p:cNvPr>
          <p:cNvSpPr>
            <a:spLocks noGrp="1"/>
          </p:cNvSpPr>
          <p:nvPr/>
        </p:nvSpPr>
        <p:spPr>
          <a:xfrm>
            <a:off x="3514725" y="4010025"/>
            <a:ext cx="819150" cy="6191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Norway</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Statnett FFR</a:t>
            </a:r>
          </a:p>
        </p:txBody>
      </p:sp>
      <p:sp>
        <p:nvSpPr>
          <p:cNvPr id="119" name="Rectangle 118">
            <a:extLst>
              <a:ext uri="{FF2B5EF4-FFF2-40B4-BE49-F238E27FC236}">
                <a16:creationId xmlns:a16="http://schemas.microsoft.com/office/drawing/2014/main" id="{79670E70-444F-4365-8B5A-CD792FE30D60}"/>
              </a:ext>
            </a:extLst>
          </p:cNvPr>
          <p:cNvSpPr>
            <a:spLocks noGrp="1"/>
          </p:cNvSpPr>
          <p:nvPr/>
        </p:nvSpPr>
        <p:spPr>
          <a:xfrm>
            <a:off x="4495800" y="3990975"/>
            <a:ext cx="7239000" cy="9525"/>
          </a:xfrm>
          <a:prstGeom prst="rect">
            <a:avLst/>
          </a:prstGeom>
          <a:solidFill>
            <a:srgbClr val="D2D7DB"/>
          </a:solidFill>
          <a:ln w="0">
            <a:noFill/>
          </a:ln>
        </p:spPr>
        <p:txBody>
          <a:bodyPr/>
          <a:lstStyle/>
          <a:p>
            <a:endParaRPr lang="en-SG"/>
          </a:p>
        </p:txBody>
      </p:sp>
      <p:sp>
        <p:nvSpPr>
          <p:cNvPr id="120" name="Rectangle 119">
            <a:extLst>
              <a:ext uri="{FF2B5EF4-FFF2-40B4-BE49-F238E27FC236}">
                <a16:creationId xmlns:a16="http://schemas.microsoft.com/office/drawing/2014/main" id="{BC0723D8-46BC-49FD-B660-07C18B748366}"/>
              </a:ext>
            </a:extLst>
          </p:cNvPr>
          <p:cNvSpPr>
            <a:spLocks noGrp="1"/>
          </p:cNvSpPr>
          <p:nvPr/>
        </p:nvSpPr>
        <p:spPr>
          <a:xfrm>
            <a:off x="5786629" y="3952875"/>
            <a:ext cx="76200" cy="76200"/>
          </a:xfrm>
          <a:prstGeom prst="rect">
            <a:avLst/>
          </a:prstGeom>
          <a:solidFill>
            <a:srgbClr val="07163E"/>
          </a:solidFill>
          <a:ln w="12383">
            <a:solidFill>
              <a:srgbClr val="07163E"/>
            </a:solidFill>
          </a:ln>
        </p:spPr>
        <p:txBody>
          <a:bodyPr/>
          <a:lstStyle/>
          <a:p>
            <a:endParaRPr lang="en-SG"/>
          </a:p>
        </p:txBody>
      </p:sp>
      <p:sp>
        <p:nvSpPr>
          <p:cNvPr id="121" name="2026 FFR&#10;150 MW TARGET&#10;Award not verified">
            <a:extLst>
              <a:ext uri="{FF2B5EF4-FFF2-40B4-BE49-F238E27FC236}">
                <a16:creationId xmlns:a16="http://schemas.microsoft.com/office/drawing/2014/main" id="{8599A89A-F218-48E9-855A-14553E87A77B}"/>
              </a:ext>
            </a:extLst>
          </p:cNvPr>
          <p:cNvSpPr>
            <a:spLocks noGrp="1"/>
          </p:cNvSpPr>
          <p:nvPr/>
        </p:nvSpPr>
        <p:spPr>
          <a:xfrm>
            <a:off x="4600575" y="4076700"/>
            <a:ext cx="1533525" cy="6191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2026 FFR</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150 MW TARGET</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Award not verified</a:t>
            </a:r>
          </a:p>
        </p:txBody>
      </p:sp>
      <p:sp>
        <p:nvSpPr>
          <p:cNvPr id="122" name="Rectangle 121">
            <a:extLst>
              <a:ext uri="{FF2B5EF4-FFF2-40B4-BE49-F238E27FC236}">
                <a16:creationId xmlns:a16="http://schemas.microsoft.com/office/drawing/2014/main" id="{1A0D4837-C27D-4C4F-BEC2-DD57599E0BF9}"/>
              </a:ext>
            </a:extLst>
          </p:cNvPr>
          <p:cNvSpPr>
            <a:spLocks noGrp="1"/>
          </p:cNvSpPr>
          <p:nvPr/>
        </p:nvSpPr>
        <p:spPr>
          <a:xfrm>
            <a:off x="6286500" y="3981450"/>
            <a:ext cx="5391150" cy="28575"/>
          </a:xfrm>
          <a:prstGeom prst="rect">
            <a:avLst/>
          </a:prstGeom>
          <a:solidFill>
            <a:srgbClr val="125E93"/>
          </a:solidFill>
          <a:ln w="0">
            <a:noFill/>
          </a:ln>
        </p:spPr>
        <p:txBody>
          <a:bodyPr/>
          <a:lstStyle/>
          <a:p>
            <a:endParaRPr lang="en-SG"/>
          </a:p>
        </p:txBody>
      </p:sp>
      <p:sp>
        <p:nvSpPr>
          <p:cNvPr id="123" name="Qualified hourly / daily reserve access O">
            <a:extLst>
              <a:ext uri="{FF2B5EF4-FFF2-40B4-BE49-F238E27FC236}">
                <a16:creationId xmlns:a16="http://schemas.microsoft.com/office/drawing/2014/main" id="{EB1F20C1-FA89-4A69-8EED-45175E0575C2}"/>
              </a:ext>
            </a:extLst>
          </p:cNvPr>
          <p:cNvSpPr>
            <a:spLocks noGrp="1"/>
          </p:cNvSpPr>
          <p:nvPr/>
        </p:nvSpPr>
        <p:spPr>
          <a:xfrm>
            <a:off x="6381750" y="4095750"/>
            <a:ext cx="5257800" cy="238125"/>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Qualified hourly / daily reserve access O</a:t>
            </a:r>
          </a:p>
        </p:txBody>
      </p:sp>
      <p:sp>
        <p:nvSpPr>
          <p:cNvPr id="124" name="Rectangle 123">
            <a:extLst>
              <a:ext uri="{FF2B5EF4-FFF2-40B4-BE49-F238E27FC236}">
                <a16:creationId xmlns:a16="http://schemas.microsoft.com/office/drawing/2014/main" id="{4199B243-8E12-4C01-9B41-94140991FB5E}"/>
              </a:ext>
            </a:extLst>
          </p:cNvPr>
          <p:cNvSpPr>
            <a:spLocks noGrp="1"/>
          </p:cNvSpPr>
          <p:nvPr/>
        </p:nvSpPr>
        <p:spPr>
          <a:xfrm>
            <a:off x="6764079" y="4419600"/>
            <a:ext cx="57150" cy="19050"/>
          </a:xfrm>
          <a:prstGeom prst="rect">
            <a:avLst/>
          </a:prstGeom>
          <a:solidFill>
            <a:srgbClr val="125E93"/>
          </a:solidFill>
          <a:ln w="0">
            <a:noFill/>
          </a:ln>
        </p:spPr>
        <p:txBody>
          <a:bodyPr/>
          <a:lstStyle/>
          <a:p>
            <a:endParaRPr lang="en-SG"/>
          </a:p>
        </p:txBody>
      </p:sp>
      <p:sp>
        <p:nvSpPr>
          <p:cNvPr id="125" name="Rectangle 124">
            <a:extLst>
              <a:ext uri="{FF2B5EF4-FFF2-40B4-BE49-F238E27FC236}">
                <a16:creationId xmlns:a16="http://schemas.microsoft.com/office/drawing/2014/main" id="{ABC5E0B2-2734-40FF-A50F-1FBE7F7099F5}"/>
              </a:ext>
            </a:extLst>
          </p:cNvPr>
          <p:cNvSpPr>
            <a:spLocks noGrp="1"/>
          </p:cNvSpPr>
          <p:nvPr/>
        </p:nvSpPr>
        <p:spPr>
          <a:xfrm>
            <a:off x="6868854" y="4419600"/>
            <a:ext cx="57150" cy="19050"/>
          </a:xfrm>
          <a:prstGeom prst="rect">
            <a:avLst/>
          </a:prstGeom>
          <a:solidFill>
            <a:srgbClr val="125E93"/>
          </a:solidFill>
          <a:ln w="0">
            <a:noFill/>
          </a:ln>
        </p:spPr>
        <p:txBody>
          <a:bodyPr/>
          <a:lstStyle/>
          <a:p>
            <a:endParaRPr lang="en-SG"/>
          </a:p>
        </p:txBody>
      </p:sp>
      <p:sp>
        <p:nvSpPr>
          <p:cNvPr id="126" name="Rectangle 125">
            <a:extLst>
              <a:ext uri="{FF2B5EF4-FFF2-40B4-BE49-F238E27FC236}">
                <a16:creationId xmlns:a16="http://schemas.microsoft.com/office/drawing/2014/main" id="{5B134BB4-114A-49E5-A5C6-D91F415BB133}"/>
              </a:ext>
            </a:extLst>
          </p:cNvPr>
          <p:cNvSpPr>
            <a:spLocks noGrp="1"/>
          </p:cNvSpPr>
          <p:nvPr/>
        </p:nvSpPr>
        <p:spPr>
          <a:xfrm>
            <a:off x="6973629" y="4419600"/>
            <a:ext cx="57150" cy="19050"/>
          </a:xfrm>
          <a:prstGeom prst="rect">
            <a:avLst/>
          </a:prstGeom>
          <a:solidFill>
            <a:srgbClr val="125E93"/>
          </a:solidFill>
          <a:ln w="0">
            <a:noFill/>
          </a:ln>
        </p:spPr>
        <p:txBody>
          <a:bodyPr/>
          <a:lstStyle/>
          <a:p>
            <a:endParaRPr lang="en-SG"/>
          </a:p>
        </p:txBody>
      </p:sp>
      <p:sp>
        <p:nvSpPr>
          <p:cNvPr id="127" name="Rectangle 126">
            <a:extLst>
              <a:ext uri="{FF2B5EF4-FFF2-40B4-BE49-F238E27FC236}">
                <a16:creationId xmlns:a16="http://schemas.microsoft.com/office/drawing/2014/main" id="{20877F00-4F44-498A-BDC1-6B1A6925DCE7}"/>
              </a:ext>
            </a:extLst>
          </p:cNvPr>
          <p:cNvSpPr>
            <a:spLocks noGrp="1"/>
          </p:cNvSpPr>
          <p:nvPr/>
        </p:nvSpPr>
        <p:spPr>
          <a:xfrm>
            <a:off x="7078404" y="4419600"/>
            <a:ext cx="57150" cy="19050"/>
          </a:xfrm>
          <a:prstGeom prst="rect">
            <a:avLst/>
          </a:prstGeom>
          <a:solidFill>
            <a:srgbClr val="125E93"/>
          </a:solidFill>
          <a:ln w="0">
            <a:noFill/>
          </a:ln>
        </p:spPr>
        <p:txBody>
          <a:bodyPr/>
          <a:lstStyle/>
          <a:p>
            <a:endParaRPr lang="en-SG"/>
          </a:p>
        </p:txBody>
      </p:sp>
      <p:sp>
        <p:nvSpPr>
          <p:cNvPr id="128" name="Rectangle 127">
            <a:extLst>
              <a:ext uri="{FF2B5EF4-FFF2-40B4-BE49-F238E27FC236}">
                <a16:creationId xmlns:a16="http://schemas.microsoft.com/office/drawing/2014/main" id="{BED8AA84-248D-4E76-9457-97EFE4EDC697}"/>
              </a:ext>
            </a:extLst>
          </p:cNvPr>
          <p:cNvSpPr>
            <a:spLocks noGrp="1"/>
          </p:cNvSpPr>
          <p:nvPr/>
        </p:nvSpPr>
        <p:spPr>
          <a:xfrm>
            <a:off x="7183179" y="4419600"/>
            <a:ext cx="57150" cy="19050"/>
          </a:xfrm>
          <a:prstGeom prst="rect">
            <a:avLst/>
          </a:prstGeom>
          <a:solidFill>
            <a:srgbClr val="125E93"/>
          </a:solidFill>
          <a:ln w="0">
            <a:noFill/>
          </a:ln>
        </p:spPr>
        <p:txBody>
          <a:bodyPr/>
          <a:lstStyle/>
          <a:p>
            <a:endParaRPr lang="en-SG"/>
          </a:p>
        </p:txBody>
      </p:sp>
      <p:sp>
        <p:nvSpPr>
          <p:cNvPr id="129" name="Rectangle 128">
            <a:extLst>
              <a:ext uri="{FF2B5EF4-FFF2-40B4-BE49-F238E27FC236}">
                <a16:creationId xmlns:a16="http://schemas.microsoft.com/office/drawing/2014/main" id="{20CF7BF2-CC52-4F2A-8CBB-DFF5E4572CB5}"/>
              </a:ext>
            </a:extLst>
          </p:cNvPr>
          <p:cNvSpPr>
            <a:spLocks noGrp="1"/>
          </p:cNvSpPr>
          <p:nvPr/>
        </p:nvSpPr>
        <p:spPr>
          <a:xfrm>
            <a:off x="7287954" y="4419600"/>
            <a:ext cx="57150" cy="19050"/>
          </a:xfrm>
          <a:prstGeom prst="rect">
            <a:avLst/>
          </a:prstGeom>
          <a:solidFill>
            <a:srgbClr val="125E93"/>
          </a:solidFill>
          <a:ln w="0">
            <a:noFill/>
          </a:ln>
        </p:spPr>
        <p:txBody>
          <a:bodyPr/>
          <a:lstStyle/>
          <a:p>
            <a:endParaRPr lang="en-SG"/>
          </a:p>
        </p:txBody>
      </p:sp>
      <p:sp>
        <p:nvSpPr>
          <p:cNvPr id="130" name="Rectangle 129">
            <a:extLst>
              <a:ext uri="{FF2B5EF4-FFF2-40B4-BE49-F238E27FC236}">
                <a16:creationId xmlns:a16="http://schemas.microsoft.com/office/drawing/2014/main" id="{84831158-1C43-4F74-9336-99F90FDA8E2F}"/>
              </a:ext>
            </a:extLst>
          </p:cNvPr>
          <p:cNvSpPr>
            <a:spLocks noGrp="1"/>
          </p:cNvSpPr>
          <p:nvPr/>
        </p:nvSpPr>
        <p:spPr>
          <a:xfrm>
            <a:off x="7392729" y="4419600"/>
            <a:ext cx="57150" cy="19050"/>
          </a:xfrm>
          <a:prstGeom prst="rect">
            <a:avLst/>
          </a:prstGeom>
          <a:solidFill>
            <a:srgbClr val="125E93"/>
          </a:solidFill>
          <a:ln w="0">
            <a:noFill/>
          </a:ln>
        </p:spPr>
        <p:txBody>
          <a:bodyPr/>
          <a:lstStyle/>
          <a:p>
            <a:endParaRPr lang="en-SG"/>
          </a:p>
        </p:txBody>
      </p:sp>
      <p:sp>
        <p:nvSpPr>
          <p:cNvPr id="131" name="Rectangle 130">
            <a:extLst>
              <a:ext uri="{FF2B5EF4-FFF2-40B4-BE49-F238E27FC236}">
                <a16:creationId xmlns:a16="http://schemas.microsoft.com/office/drawing/2014/main" id="{5F3FF71A-A9E5-4B8C-B579-5D54D39C4BD6}"/>
              </a:ext>
            </a:extLst>
          </p:cNvPr>
          <p:cNvSpPr>
            <a:spLocks noGrp="1"/>
          </p:cNvSpPr>
          <p:nvPr/>
        </p:nvSpPr>
        <p:spPr>
          <a:xfrm>
            <a:off x="7497504" y="4419600"/>
            <a:ext cx="57150" cy="19050"/>
          </a:xfrm>
          <a:prstGeom prst="rect">
            <a:avLst/>
          </a:prstGeom>
          <a:solidFill>
            <a:srgbClr val="125E93"/>
          </a:solidFill>
          <a:ln w="0">
            <a:noFill/>
          </a:ln>
        </p:spPr>
        <p:txBody>
          <a:bodyPr/>
          <a:lstStyle/>
          <a:p>
            <a:endParaRPr lang="en-SG"/>
          </a:p>
        </p:txBody>
      </p:sp>
      <p:sp>
        <p:nvSpPr>
          <p:cNvPr id="132" name="Rectangle 131">
            <a:extLst>
              <a:ext uri="{FF2B5EF4-FFF2-40B4-BE49-F238E27FC236}">
                <a16:creationId xmlns:a16="http://schemas.microsoft.com/office/drawing/2014/main" id="{5ADB850D-7D0A-489E-8D2D-41D47D4E1E86}"/>
              </a:ext>
            </a:extLst>
          </p:cNvPr>
          <p:cNvSpPr>
            <a:spLocks noGrp="1"/>
          </p:cNvSpPr>
          <p:nvPr/>
        </p:nvSpPr>
        <p:spPr>
          <a:xfrm>
            <a:off x="7602279" y="4419600"/>
            <a:ext cx="57150" cy="19050"/>
          </a:xfrm>
          <a:prstGeom prst="rect">
            <a:avLst/>
          </a:prstGeom>
          <a:solidFill>
            <a:srgbClr val="125E93"/>
          </a:solidFill>
          <a:ln w="0">
            <a:noFill/>
          </a:ln>
        </p:spPr>
        <p:txBody>
          <a:bodyPr/>
          <a:lstStyle/>
          <a:p>
            <a:endParaRPr lang="en-SG"/>
          </a:p>
        </p:txBody>
      </p:sp>
      <p:sp>
        <p:nvSpPr>
          <p:cNvPr id="133" name="Rectangle 132">
            <a:extLst>
              <a:ext uri="{FF2B5EF4-FFF2-40B4-BE49-F238E27FC236}">
                <a16:creationId xmlns:a16="http://schemas.microsoft.com/office/drawing/2014/main" id="{19D23F9C-42B0-4EEE-AE46-3A2FD96EA2E3}"/>
              </a:ext>
            </a:extLst>
          </p:cNvPr>
          <p:cNvSpPr>
            <a:spLocks noGrp="1"/>
          </p:cNvSpPr>
          <p:nvPr/>
        </p:nvSpPr>
        <p:spPr>
          <a:xfrm>
            <a:off x="7707054" y="4419600"/>
            <a:ext cx="57150" cy="19050"/>
          </a:xfrm>
          <a:prstGeom prst="rect">
            <a:avLst/>
          </a:prstGeom>
          <a:solidFill>
            <a:srgbClr val="125E93"/>
          </a:solidFill>
          <a:ln w="0">
            <a:noFill/>
          </a:ln>
        </p:spPr>
        <p:txBody>
          <a:bodyPr/>
          <a:lstStyle/>
          <a:p>
            <a:endParaRPr lang="en-SG"/>
          </a:p>
        </p:txBody>
      </p:sp>
      <p:sp>
        <p:nvSpPr>
          <p:cNvPr id="134" name="Rectangle 133">
            <a:extLst>
              <a:ext uri="{FF2B5EF4-FFF2-40B4-BE49-F238E27FC236}">
                <a16:creationId xmlns:a16="http://schemas.microsoft.com/office/drawing/2014/main" id="{D7399E8C-C0A8-47C6-93A3-83A3AA6779E1}"/>
              </a:ext>
            </a:extLst>
          </p:cNvPr>
          <p:cNvSpPr>
            <a:spLocks noGrp="1"/>
          </p:cNvSpPr>
          <p:nvPr/>
        </p:nvSpPr>
        <p:spPr>
          <a:xfrm>
            <a:off x="7811829" y="4419600"/>
            <a:ext cx="57150" cy="19050"/>
          </a:xfrm>
          <a:prstGeom prst="rect">
            <a:avLst/>
          </a:prstGeom>
          <a:solidFill>
            <a:srgbClr val="125E93"/>
          </a:solidFill>
          <a:ln w="0">
            <a:noFill/>
          </a:ln>
        </p:spPr>
        <p:txBody>
          <a:bodyPr/>
          <a:lstStyle/>
          <a:p>
            <a:endParaRPr lang="en-SG"/>
          </a:p>
        </p:txBody>
      </p:sp>
      <p:sp>
        <p:nvSpPr>
          <p:cNvPr id="135" name="Rectangle 134">
            <a:extLst>
              <a:ext uri="{FF2B5EF4-FFF2-40B4-BE49-F238E27FC236}">
                <a16:creationId xmlns:a16="http://schemas.microsoft.com/office/drawing/2014/main" id="{03D8AB15-7C69-4FDF-A0DE-3E4B550CFC42}"/>
              </a:ext>
            </a:extLst>
          </p:cNvPr>
          <p:cNvSpPr>
            <a:spLocks noGrp="1"/>
          </p:cNvSpPr>
          <p:nvPr/>
        </p:nvSpPr>
        <p:spPr>
          <a:xfrm>
            <a:off x="7916604" y="4419600"/>
            <a:ext cx="57150" cy="19050"/>
          </a:xfrm>
          <a:prstGeom prst="rect">
            <a:avLst/>
          </a:prstGeom>
          <a:solidFill>
            <a:srgbClr val="125E93"/>
          </a:solidFill>
          <a:ln w="0">
            <a:noFill/>
          </a:ln>
        </p:spPr>
        <p:txBody>
          <a:bodyPr/>
          <a:lstStyle/>
          <a:p>
            <a:endParaRPr lang="en-SG"/>
          </a:p>
        </p:txBody>
      </p:sp>
      <p:sp>
        <p:nvSpPr>
          <p:cNvPr id="136" name="Rectangle 135">
            <a:extLst>
              <a:ext uri="{FF2B5EF4-FFF2-40B4-BE49-F238E27FC236}">
                <a16:creationId xmlns:a16="http://schemas.microsoft.com/office/drawing/2014/main" id="{7D6AD3C6-84A7-4FF2-89B3-DEAC26FA73CB}"/>
              </a:ext>
            </a:extLst>
          </p:cNvPr>
          <p:cNvSpPr>
            <a:spLocks noGrp="1"/>
          </p:cNvSpPr>
          <p:nvPr/>
        </p:nvSpPr>
        <p:spPr>
          <a:xfrm>
            <a:off x="8021379" y="4419600"/>
            <a:ext cx="57150" cy="19050"/>
          </a:xfrm>
          <a:prstGeom prst="rect">
            <a:avLst/>
          </a:prstGeom>
          <a:solidFill>
            <a:srgbClr val="125E93"/>
          </a:solidFill>
          <a:ln w="0">
            <a:noFill/>
          </a:ln>
        </p:spPr>
        <p:txBody>
          <a:bodyPr/>
          <a:lstStyle/>
          <a:p>
            <a:endParaRPr lang="en-SG"/>
          </a:p>
        </p:txBody>
      </p:sp>
      <p:sp>
        <p:nvSpPr>
          <p:cNvPr id="137" name="Rectangle 136">
            <a:extLst>
              <a:ext uri="{FF2B5EF4-FFF2-40B4-BE49-F238E27FC236}">
                <a16:creationId xmlns:a16="http://schemas.microsoft.com/office/drawing/2014/main" id="{B3D0B8B9-5210-4734-9EE7-7289FBE25DEA}"/>
              </a:ext>
            </a:extLst>
          </p:cNvPr>
          <p:cNvSpPr>
            <a:spLocks noGrp="1"/>
          </p:cNvSpPr>
          <p:nvPr/>
        </p:nvSpPr>
        <p:spPr>
          <a:xfrm>
            <a:off x="8126154" y="4419600"/>
            <a:ext cx="57150" cy="19050"/>
          </a:xfrm>
          <a:prstGeom prst="rect">
            <a:avLst/>
          </a:prstGeom>
          <a:solidFill>
            <a:srgbClr val="125E93"/>
          </a:solidFill>
          <a:ln w="0">
            <a:noFill/>
          </a:ln>
        </p:spPr>
        <p:txBody>
          <a:bodyPr/>
          <a:lstStyle/>
          <a:p>
            <a:endParaRPr lang="en-SG"/>
          </a:p>
        </p:txBody>
      </p:sp>
      <p:sp>
        <p:nvSpPr>
          <p:cNvPr id="138" name="Rectangle 137">
            <a:extLst>
              <a:ext uri="{FF2B5EF4-FFF2-40B4-BE49-F238E27FC236}">
                <a16:creationId xmlns:a16="http://schemas.microsoft.com/office/drawing/2014/main" id="{18C2F935-FBF9-4C3C-BD13-5DF8A95262D0}"/>
              </a:ext>
            </a:extLst>
          </p:cNvPr>
          <p:cNvSpPr>
            <a:spLocks noGrp="1"/>
          </p:cNvSpPr>
          <p:nvPr/>
        </p:nvSpPr>
        <p:spPr>
          <a:xfrm>
            <a:off x="8230929" y="4419600"/>
            <a:ext cx="57150" cy="19050"/>
          </a:xfrm>
          <a:prstGeom prst="rect">
            <a:avLst/>
          </a:prstGeom>
          <a:solidFill>
            <a:srgbClr val="125E93"/>
          </a:solidFill>
          <a:ln w="0">
            <a:noFill/>
          </a:ln>
        </p:spPr>
        <p:txBody>
          <a:bodyPr/>
          <a:lstStyle/>
          <a:p>
            <a:endParaRPr lang="en-SG"/>
          </a:p>
        </p:txBody>
      </p:sp>
      <p:sp>
        <p:nvSpPr>
          <p:cNvPr id="139" name="Rectangle 138">
            <a:extLst>
              <a:ext uri="{FF2B5EF4-FFF2-40B4-BE49-F238E27FC236}">
                <a16:creationId xmlns:a16="http://schemas.microsoft.com/office/drawing/2014/main" id="{FF30ACDC-262D-45C4-8F9E-D9C0F05C10E3}"/>
              </a:ext>
            </a:extLst>
          </p:cNvPr>
          <p:cNvSpPr>
            <a:spLocks noGrp="1"/>
          </p:cNvSpPr>
          <p:nvPr/>
        </p:nvSpPr>
        <p:spPr>
          <a:xfrm>
            <a:off x="8335704" y="4419600"/>
            <a:ext cx="57150" cy="19050"/>
          </a:xfrm>
          <a:prstGeom prst="rect">
            <a:avLst/>
          </a:prstGeom>
          <a:solidFill>
            <a:srgbClr val="125E93"/>
          </a:solidFill>
          <a:ln w="0">
            <a:noFill/>
          </a:ln>
        </p:spPr>
        <p:txBody>
          <a:bodyPr/>
          <a:lstStyle/>
          <a:p>
            <a:endParaRPr lang="en-SG"/>
          </a:p>
        </p:txBody>
      </p:sp>
      <p:sp>
        <p:nvSpPr>
          <p:cNvPr id="140" name="Rectangle 139">
            <a:extLst>
              <a:ext uri="{FF2B5EF4-FFF2-40B4-BE49-F238E27FC236}">
                <a16:creationId xmlns:a16="http://schemas.microsoft.com/office/drawing/2014/main" id="{587E0C04-9CF1-406A-89A0-83EAD57AE642}"/>
              </a:ext>
            </a:extLst>
          </p:cNvPr>
          <p:cNvSpPr>
            <a:spLocks noGrp="1"/>
          </p:cNvSpPr>
          <p:nvPr/>
        </p:nvSpPr>
        <p:spPr>
          <a:xfrm>
            <a:off x="8440479" y="4419600"/>
            <a:ext cx="57150" cy="19050"/>
          </a:xfrm>
          <a:prstGeom prst="rect">
            <a:avLst/>
          </a:prstGeom>
          <a:solidFill>
            <a:srgbClr val="125E93"/>
          </a:solidFill>
          <a:ln w="0">
            <a:noFill/>
          </a:ln>
        </p:spPr>
        <p:txBody>
          <a:bodyPr/>
          <a:lstStyle/>
          <a:p>
            <a:endParaRPr lang="en-SG"/>
          </a:p>
        </p:txBody>
      </p:sp>
      <p:sp>
        <p:nvSpPr>
          <p:cNvPr id="141" name="Rectangle 140">
            <a:extLst>
              <a:ext uri="{FF2B5EF4-FFF2-40B4-BE49-F238E27FC236}">
                <a16:creationId xmlns:a16="http://schemas.microsoft.com/office/drawing/2014/main" id="{73906751-E9BB-4BFD-A810-D3D18A2D3DD1}"/>
              </a:ext>
            </a:extLst>
          </p:cNvPr>
          <p:cNvSpPr>
            <a:spLocks noGrp="1"/>
          </p:cNvSpPr>
          <p:nvPr/>
        </p:nvSpPr>
        <p:spPr>
          <a:xfrm>
            <a:off x="8545254" y="4419600"/>
            <a:ext cx="57150" cy="19050"/>
          </a:xfrm>
          <a:prstGeom prst="rect">
            <a:avLst/>
          </a:prstGeom>
          <a:solidFill>
            <a:srgbClr val="125E93"/>
          </a:solidFill>
          <a:ln w="0">
            <a:noFill/>
          </a:ln>
        </p:spPr>
        <p:txBody>
          <a:bodyPr/>
          <a:lstStyle/>
          <a:p>
            <a:endParaRPr lang="en-SG"/>
          </a:p>
        </p:txBody>
      </p:sp>
      <p:sp>
        <p:nvSpPr>
          <p:cNvPr id="142" name="Rectangle 141">
            <a:extLst>
              <a:ext uri="{FF2B5EF4-FFF2-40B4-BE49-F238E27FC236}">
                <a16:creationId xmlns:a16="http://schemas.microsoft.com/office/drawing/2014/main" id="{7EFB4A1A-2832-4D15-8277-6DE87DD4A493}"/>
              </a:ext>
            </a:extLst>
          </p:cNvPr>
          <p:cNvSpPr>
            <a:spLocks noGrp="1"/>
          </p:cNvSpPr>
          <p:nvPr/>
        </p:nvSpPr>
        <p:spPr>
          <a:xfrm>
            <a:off x="8650029" y="4419600"/>
            <a:ext cx="57150" cy="19050"/>
          </a:xfrm>
          <a:prstGeom prst="rect">
            <a:avLst/>
          </a:prstGeom>
          <a:solidFill>
            <a:srgbClr val="125E93"/>
          </a:solidFill>
          <a:ln w="0">
            <a:noFill/>
          </a:ln>
        </p:spPr>
        <p:txBody>
          <a:bodyPr/>
          <a:lstStyle/>
          <a:p>
            <a:endParaRPr lang="en-SG"/>
          </a:p>
        </p:txBody>
      </p:sp>
      <p:sp>
        <p:nvSpPr>
          <p:cNvPr id="143" name="Rectangle 142">
            <a:extLst>
              <a:ext uri="{FF2B5EF4-FFF2-40B4-BE49-F238E27FC236}">
                <a16:creationId xmlns:a16="http://schemas.microsoft.com/office/drawing/2014/main" id="{7A0A5D2E-99D0-4700-B385-1896A692F7BD}"/>
              </a:ext>
            </a:extLst>
          </p:cNvPr>
          <p:cNvSpPr>
            <a:spLocks noGrp="1"/>
          </p:cNvSpPr>
          <p:nvPr/>
        </p:nvSpPr>
        <p:spPr>
          <a:xfrm>
            <a:off x="8754804" y="4419600"/>
            <a:ext cx="57150" cy="19050"/>
          </a:xfrm>
          <a:prstGeom prst="rect">
            <a:avLst/>
          </a:prstGeom>
          <a:solidFill>
            <a:srgbClr val="125E93"/>
          </a:solidFill>
          <a:ln w="0">
            <a:noFill/>
          </a:ln>
        </p:spPr>
        <p:txBody>
          <a:bodyPr/>
          <a:lstStyle/>
          <a:p>
            <a:endParaRPr lang="en-SG"/>
          </a:p>
        </p:txBody>
      </p:sp>
      <p:sp>
        <p:nvSpPr>
          <p:cNvPr id="144" name="Rectangle 143">
            <a:extLst>
              <a:ext uri="{FF2B5EF4-FFF2-40B4-BE49-F238E27FC236}">
                <a16:creationId xmlns:a16="http://schemas.microsoft.com/office/drawing/2014/main" id="{85950113-ED46-4775-95A2-DC9B5FA64E61}"/>
              </a:ext>
            </a:extLst>
          </p:cNvPr>
          <p:cNvSpPr>
            <a:spLocks noGrp="1"/>
          </p:cNvSpPr>
          <p:nvPr/>
        </p:nvSpPr>
        <p:spPr>
          <a:xfrm>
            <a:off x="8859579" y="4419600"/>
            <a:ext cx="57150" cy="19050"/>
          </a:xfrm>
          <a:prstGeom prst="rect">
            <a:avLst/>
          </a:prstGeom>
          <a:solidFill>
            <a:srgbClr val="125E93"/>
          </a:solidFill>
          <a:ln w="0">
            <a:noFill/>
          </a:ln>
        </p:spPr>
        <p:txBody>
          <a:bodyPr/>
          <a:lstStyle/>
          <a:p>
            <a:endParaRPr lang="en-SG"/>
          </a:p>
        </p:txBody>
      </p:sp>
      <p:sp>
        <p:nvSpPr>
          <p:cNvPr id="145" name="Rectangle 144">
            <a:extLst>
              <a:ext uri="{FF2B5EF4-FFF2-40B4-BE49-F238E27FC236}">
                <a16:creationId xmlns:a16="http://schemas.microsoft.com/office/drawing/2014/main" id="{C1AE3304-C348-4E7D-9671-7DE50E910A0A}"/>
              </a:ext>
            </a:extLst>
          </p:cNvPr>
          <p:cNvSpPr>
            <a:spLocks noGrp="1"/>
          </p:cNvSpPr>
          <p:nvPr/>
        </p:nvSpPr>
        <p:spPr>
          <a:xfrm>
            <a:off x="8964354" y="4419600"/>
            <a:ext cx="57150" cy="19050"/>
          </a:xfrm>
          <a:prstGeom prst="rect">
            <a:avLst/>
          </a:prstGeom>
          <a:solidFill>
            <a:srgbClr val="125E93"/>
          </a:solidFill>
          <a:ln w="0">
            <a:noFill/>
          </a:ln>
        </p:spPr>
        <p:txBody>
          <a:bodyPr/>
          <a:lstStyle/>
          <a:p>
            <a:endParaRPr lang="en-SG"/>
          </a:p>
        </p:txBody>
      </p:sp>
      <p:sp>
        <p:nvSpPr>
          <p:cNvPr id="146" name="Rectangle 145">
            <a:extLst>
              <a:ext uri="{FF2B5EF4-FFF2-40B4-BE49-F238E27FC236}">
                <a16:creationId xmlns:a16="http://schemas.microsoft.com/office/drawing/2014/main" id="{78795B34-14F3-44BD-8A0E-29C9A2FD89A0}"/>
              </a:ext>
            </a:extLst>
          </p:cNvPr>
          <p:cNvSpPr>
            <a:spLocks noGrp="1"/>
          </p:cNvSpPr>
          <p:nvPr/>
        </p:nvSpPr>
        <p:spPr>
          <a:xfrm>
            <a:off x="9069129" y="4419600"/>
            <a:ext cx="57150" cy="19050"/>
          </a:xfrm>
          <a:prstGeom prst="rect">
            <a:avLst/>
          </a:prstGeom>
          <a:solidFill>
            <a:srgbClr val="125E93"/>
          </a:solidFill>
          <a:ln w="0">
            <a:noFill/>
          </a:ln>
        </p:spPr>
        <p:txBody>
          <a:bodyPr/>
          <a:lstStyle/>
          <a:p>
            <a:endParaRPr lang="en-SG"/>
          </a:p>
        </p:txBody>
      </p:sp>
      <p:sp>
        <p:nvSpPr>
          <p:cNvPr id="147" name="Rectangle 146">
            <a:extLst>
              <a:ext uri="{FF2B5EF4-FFF2-40B4-BE49-F238E27FC236}">
                <a16:creationId xmlns:a16="http://schemas.microsoft.com/office/drawing/2014/main" id="{966A46C2-63BB-4A2E-B332-5E40D8EB03D8}"/>
              </a:ext>
            </a:extLst>
          </p:cNvPr>
          <p:cNvSpPr>
            <a:spLocks noGrp="1"/>
          </p:cNvSpPr>
          <p:nvPr/>
        </p:nvSpPr>
        <p:spPr>
          <a:xfrm>
            <a:off x="9173904" y="4419600"/>
            <a:ext cx="57150" cy="19050"/>
          </a:xfrm>
          <a:prstGeom prst="rect">
            <a:avLst/>
          </a:prstGeom>
          <a:solidFill>
            <a:srgbClr val="125E93"/>
          </a:solidFill>
          <a:ln w="0">
            <a:noFill/>
          </a:ln>
        </p:spPr>
        <p:txBody>
          <a:bodyPr/>
          <a:lstStyle/>
          <a:p>
            <a:endParaRPr lang="en-SG"/>
          </a:p>
        </p:txBody>
      </p:sp>
      <p:sp>
        <p:nvSpPr>
          <p:cNvPr id="148" name="Rectangle 147">
            <a:extLst>
              <a:ext uri="{FF2B5EF4-FFF2-40B4-BE49-F238E27FC236}">
                <a16:creationId xmlns:a16="http://schemas.microsoft.com/office/drawing/2014/main" id="{E23D1E22-0A7D-4F37-A387-D4AE5D8DF8B5}"/>
              </a:ext>
            </a:extLst>
          </p:cNvPr>
          <p:cNvSpPr>
            <a:spLocks noGrp="1"/>
          </p:cNvSpPr>
          <p:nvPr/>
        </p:nvSpPr>
        <p:spPr>
          <a:xfrm>
            <a:off x="9278679" y="4419600"/>
            <a:ext cx="57150" cy="19050"/>
          </a:xfrm>
          <a:prstGeom prst="rect">
            <a:avLst/>
          </a:prstGeom>
          <a:solidFill>
            <a:srgbClr val="125E93"/>
          </a:solidFill>
          <a:ln w="0">
            <a:noFill/>
          </a:ln>
        </p:spPr>
        <p:txBody>
          <a:bodyPr/>
          <a:lstStyle/>
          <a:p>
            <a:endParaRPr lang="en-SG"/>
          </a:p>
        </p:txBody>
      </p:sp>
      <p:sp>
        <p:nvSpPr>
          <p:cNvPr id="149" name="Rectangle 148">
            <a:extLst>
              <a:ext uri="{FF2B5EF4-FFF2-40B4-BE49-F238E27FC236}">
                <a16:creationId xmlns:a16="http://schemas.microsoft.com/office/drawing/2014/main" id="{B512C844-1DE4-4DD4-812E-201532DC41F5}"/>
              </a:ext>
            </a:extLst>
          </p:cNvPr>
          <p:cNvSpPr>
            <a:spLocks noGrp="1"/>
          </p:cNvSpPr>
          <p:nvPr/>
        </p:nvSpPr>
        <p:spPr>
          <a:xfrm>
            <a:off x="9383454" y="4419600"/>
            <a:ext cx="57150" cy="19050"/>
          </a:xfrm>
          <a:prstGeom prst="rect">
            <a:avLst/>
          </a:prstGeom>
          <a:solidFill>
            <a:srgbClr val="125E93"/>
          </a:solidFill>
          <a:ln w="0">
            <a:noFill/>
          </a:ln>
        </p:spPr>
        <p:txBody>
          <a:bodyPr/>
          <a:lstStyle/>
          <a:p>
            <a:endParaRPr lang="en-SG"/>
          </a:p>
        </p:txBody>
      </p:sp>
      <p:sp>
        <p:nvSpPr>
          <p:cNvPr id="150" name="Rectangle 149">
            <a:extLst>
              <a:ext uri="{FF2B5EF4-FFF2-40B4-BE49-F238E27FC236}">
                <a16:creationId xmlns:a16="http://schemas.microsoft.com/office/drawing/2014/main" id="{38ABE42C-1E8C-4E7D-908B-8B29EB31F375}"/>
              </a:ext>
            </a:extLst>
          </p:cNvPr>
          <p:cNvSpPr>
            <a:spLocks noGrp="1"/>
          </p:cNvSpPr>
          <p:nvPr/>
        </p:nvSpPr>
        <p:spPr>
          <a:xfrm>
            <a:off x="9488229" y="4419600"/>
            <a:ext cx="17278" cy="19050"/>
          </a:xfrm>
          <a:prstGeom prst="rect">
            <a:avLst/>
          </a:prstGeom>
          <a:solidFill>
            <a:srgbClr val="125E93"/>
          </a:solidFill>
          <a:ln w="0">
            <a:noFill/>
          </a:ln>
        </p:spPr>
        <p:txBody>
          <a:bodyPr/>
          <a:lstStyle/>
          <a:p>
            <a:endParaRPr lang="en-SG"/>
          </a:p>
        </p:txBody>
      </p:sp>
      <p:sp>
        <p:nvSpPr>
          <p:cNvPr id="151" name="2027 seasonal FFR cycle E; exact date and MW U">
            <a:extLst>
              <a:ext uri="{FF2B5EF4-FFF2-40B4-BE49-F238E27FC236}">
                <a16:creationId xmlns:a16="http://schemas.microsoft.com/office/drawing/2014/main" id="{1193D8A6-F9A4-49D0-A5A4-2895EA1B92F8}"/>
              </a:ext>
            </a:extLst>
          </p:cNvPr>
          <p:cNvSpPr>
            <a:spLocks noGrp="1"/>
          </p:cNvSpPr>
          <p:nvPr/>
        </p:nvSpPr>
        <p:spPr>
          <a:xfrm>
            <a:off x="6381750" y="4505325"/>
            <a:ext cx="5257800" cy="209550"/>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2027 seasonal FFR cycle E; exact date and MW U</a:t>
            </a:r>
          </a:p>
        </p:txBody>
      </p:sp>
      <p:pic>
        <p:nvPicPr>
          <p:cNvPr id="152" name="Graphic 151">
            <a:extLst>
              <a:ext uri="{FF2B5EF4-FFF2-40B4-BE49-F238E27FC236}">
                <a16:creationId xmlns:a16="http://schemas.microsoft.com/office/drawing/2014/main" id="{CE0DBEF8-285F-446B-BF93-0DB72C648047}"/>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3152775" y="4819650"/>
            <a:ext cx="247650" cy="185738"/>
          </a:xfrm>
          <a:prstGeom prst="rect">
            <a:avLst/>
          </a:prstGeom>
        </p:spPr>
      </p:pic>
      <p:sp>
        <p:nvSpPr>
          <p:cNvPr id="153" name="Denmark&#10;Energinet">
            <a:extLst>
              <a:ext uri="{FF2B5EF4-FFF2-40B4-BE49-F238E27FC236}">
                <a16:creationId xmlns:a16="http://schemas.microsoft.com/office/drawing/2014/main" id="{9A597DE3-0D57-46F3-A056-834E8BDBFF3E}"/>
              </a:ext>
            </a:extLst>
          </p:cNvPr>
          <p:cNvSpPr>
            <a:spLocks noGrp="1"/>
          </p:cNvSpPr>
          <p:nvPr/>
        </p:nvSpPr>
        <p:spPr>
          <a:xfrm>
            <a:off x="3514725" y="4791075"/>
            <a:ext cx="819150" cy="6191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Denmark</a:t>
            </a:r>
          </a:p>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Energinet</a:t>
            </a:r>
          </a:p>
        </p:txBody>
      </p:sp>
      <p:sp>
        <p:nvSpPr>
          <p:cNvPr id="154" name="Rectangle 153">
            <a:extLst>
              <a:ext uri="{FF2B5EF4-FFF2-40B4-BE49-F238E27FC236}">
                <a16:creationId xmlns:a16="http://schemas.microsoft.com/office/drawing/2014/main" id="{A2FC5C0F-4277-4BEF-A3A2-1ED42EB3900C}"/>
              </a:ext>
            </a:extLst>
          </p:cNvPr>
          <p:cNvSpPr>
            <a:spLocks noGrp="1"/>
          </p:cNvSpPr>
          <p:nvPr/>
        </p:nvSpPr>
        <p:spPr>
          <a:xfrm>
            <a:off x="4495800" y="4772025"/>
            <a:ext cx="7239000" cy="9525"/>
          </a:xfrm>
          <a:prstGeom prst="rect">
            <a:avLst/>
          </a:prstGeom>
          <a:solidFill>
            <a:srgbClr val="D2D7DB"/>
          </a:solidFill>
          <a:ln w="0">
            <a:noFill/>
          </a:ln>
        </p:spPr>
        <p:txBody>
          <a:bodyPr/>
          <a:lstStyle/>
          <a:p>
            <a:endParaRPr lang="en-SG"/>
          </a:p>
        </p:txBody>
      </p:sp>
      <p:sp>
        <p:nvSpPr>
          <p:cNvPr id="155" name="Rectangle 154">
            <a:extLst>
              <a:ext uri="{FF2B5EF4-FFF2-40B4-BE49-F238E27FC236}">
                <a16:creationId xmlns:a16="http://schemas.microsoft.com/office/drawing/2014/main" id="{C414752C-1A18-40A3-A417-AB90F9AD8D9A}"/>
              </a:ext>
            </a:extLst>
          </p:cNvPr>
          <p:cNvSpPr>
            <a:spLocks noGrp="1"/>
          </p:cNvSpPr>
          <p:nvPr/>
        </p:nvSpPr>
        <p:spPr>
          <a:xfrm>
            <a:off x="5795092" y="4762500"/>
            <a:ext cx="348533" cy="28575"/>
          </a:xfrm>
          <a:prstGeom prst="rect">
            <a:avLst/>
          </a:prstGeom>
          <a:solidFill>
            <a:srgbClr val="07163E"/>
          </a:solidFill>
          <a:ln w="0">
            <a:noFill/>
          </a:ln>
        </p:spPr>
        <p:txBody>
          <a:bodyPr/>
          <a:lstStyle/>
          <a:p>
            <a:endParaRPr lang="en-SG"/>
          </a:p>
        </p:txBody>
      </p:sp>
      <p:sp>
        <p:nvSpPr>
          <p:cNvPr id="156" name="2026 recurring&#10;DK1 ≠ DK2 products&#10;No build-award p">
            <a:extLst>
              <a:ext uri="{FF2B5EF4-FFF2-40B4-BE49-F238E27FC236}">
                <a16:creationId xmlns:a16="http://schemas.microsoft.com/office/drawing/2014/main" id="{DF6CC376-C977-4291-B22E-3953FE5C49A8}"/>
              </a:ext>
            </a:extLst>
          </p:cNvPr>
          <p:cNvSpPr>
            <a:spLocks noGrp="1"/>
          </p:cNvSpPr>
          <p:nvPr/>
        </p:nvSpPr>
        <p:spPr>
          <a:xfrm>
            <a:off x="4600575" y="4857750"/>
            <a:ext cx="1533525" cy="619125"/>
          </a:xfrm>
          <a:prstGeom prst="rect">
            <a:avLst/>
          </a:prstGeom>
          <a:noFill/>
          <a:ln w="0">
            <a:noFill/>
          </a:ln>
        </p:spPr>
        <p:txBody>
          <a:bodyPr wrap="square" lIns="0" tIns="0" rIns="0" bIns="0" anchor="t">
            <a:noAutofit/>
          </a:bodyPr>
          <a:lstStyle>
            <a:defPPr>
              <a:defRPr sz="1013" b="0">
                <a:solidFill>
                  <a:srgbClr val="07163E"/>
                </a:solidFill>
                <a:latin typeface="Calibri"/>
                <a:ea typeface="Calibri"/>
                <a:cs typeface="Calibri"/>
              </a:defRPr>
            </a:defPPr>
            <a:lvl1pPr>
              <a:buNone/>
              <a:defRPr sz="1013" b="0">
                <a:solidFill>
                  <a:srgbClr val="07163E"/>
                </a:solidFill>
                <a:latin typeface="Calibri"/>
                <a:ea typeface="Calibri"/>
                <a:cs typeface="Calibri"/>
              </a:defRPr>
            </a:lvl1pPr>
            <a:lvl2pPr>
              <a:buNone/>
              <a:defRPr sz="1013" b="0">
                <a:solidFill>
                  <a:srgbClr val="07163E"/>
                </a:solidFill>
                <a:latin typeface="Calibri"/>
                <a:ea typeface="Calibri"/>
                <a:cs typeface="Calibri"/>
              </a:defRPr>
            </a:lvl2pPr>
            <a:lvl3pPr>
              <a:buNone/>
              <a:defRPr sz="1013" b="0">
                <a:solidFill>
                  <a:srgbClr val="07163E"/>
                </a:solidFill>
                <a:latin typeface="Calibri"/>
                <a:ea typeface="Calibri"/>
                <a:cs typeface="Calibri"/>
              </a:defRPr>
            </a:lvl3pPr>
            <a:lvl4pPr>
              <a:buNone/>
              <a:defRPr sz="1013" b="0">
                <a:solidFill>
                  <a:srgbClr val="07163E"/>
                </a:solidFill>
                <a:latin typeface="Calibri"/>
                <a:ea typeface="Calibri"/>
                <a:cs typeface="Calibri"/>
              </a:defRPr>
            </a:lvl4pPr>
            <a:lvl5pPr>
              <a:buNone/>
              <a:defRPr sz="1013" b="0">
                <a:solidFill>
                  <a:srgbClr val="07163E"/>
                </a:solidFill>
                <a:latin typeface="Calibri"/>
                <a:ea typeface="Calibri"/>
                <a:cs typeface="Calibri"/>
              </a:defRPr>
            </a:lvl5pPr>
            <a:lvl6pPr>
              <a:buNone/>
              <a:defRPr sz="1013" b="0">
                <a:solidFill>
                  <a:srgbClr val="07163E"/>
                </a:solidFill>
                <a:latin typeface="Calibri"/>
                <a:ea typeface="Calibri"/>
                <a:cs typeface="Calibri"/>
              </a:defRPr>
            </a:lvl6pPr>
            <a:lvl7pPr>
              <a:buNone/>
              <a:defRPr sz="1013" b="0">
                <a:solidFill>
                  <a:srgbClr val="07163E"/>
                </a:solidFill>
                <a:latin typeface="Calibri"/>
                <a:ea typeface="Calibri"/>
                <a:cs typeface="Calibri"/>
              </a:defRPr>
            </a:lvl7pPr>
            <a:lvl8pPr>
              <a:buNone/>
              <a:defRPr sz="1013" b="0">
                <a:solidFill>
                  <a:srgbClr val="07163E"/>
                </a:solidFill>
                <a:latin typeface="Calibri"/>
                <a:ea typeface="Calibri"/>
                <a:cs typeface="Calibri"/>
              </a:defRPr>
            </a:lvl8pPr>
            <a:lvl9pPr>
              <a:buNone/>
              <a:defRPr sz="1013" b="0">
                <a:solidFill>
                  <a:srgbClr val="07163E"/>
                </a:solidFill>
                <a:latin typeface="Calibri"/>
                <a:ea typeface="Calibri"/>
                <a:cs typeface="Calibri"/>
              </a:defRPr>
            </a:lvl9pPr>
          </a:lstStyle>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2026 recurring</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DK1 ≠ DK2 products</a:t>
            </a:r>
          </a:p>
          <a:p>
            <a:pPr algn="r">
              <a:buNone/>
              <a:defRPr sz="1013" b="0">
                <a:solidFill>
                  <a:srgbClr val="07163E"/>
                </a:solidFill>
                <a:latin typeface="Calibri"/>
                <a:ea typeface="Calibri"/>
                <a:cs typeface="Calibri"/>
              </a:defRPr>
            </a:pPr>
            <a:r>
              <a:rPr sz="800" b="0" dirty="0">
                <a:solidFill>
                  <a:srgbClr val="07163E"/>
                </a:solidFill>
                <a:latin typeface="Calibri"/>
                <a:ea typeface="Calibri"/>
                <a:cs typeface="Calibri"/>
              </a:rPr>
              <a:t>No build-award pool</a:t>
            </a:r>
          </a:p>
        </p:txBody>
      </p:sp>
      <p:sp>
        <p:nvSpPr>
          <p:cNvPr id="157" name="Rectangle 156">
            <a:extLst>
              <a:ext uri="{FF2B5EF4-FFF2-40B4-BE49-F238E27FC236}">
                <a16:creationId xmlns:a16="http://schemas.microsoft.com/office/drawing/2014/main" id="{56F9E980-6054-44EE-87FA-CDBDE386A3B4}"/>
              </a:ext>
            </a:extLst>
          </p:cNvPr>
          <p:cNvSpPr>
            <a:spLocks noGrp="1"/>
          </p:cNvSpPr>
          <p:nvPr/>
        </p:nvSpPr>
        <p:spPr>
          <a:xfrm>
            <a:off x="6286500" y="4762500"/>
            <a:ext cx="5391150" cy="28575"/>
          </a:xfrm>
          <a:prstGeom prst="rect">
            <a:avLst/>
          </a:prstGeom>
          <a:solidFill>
            <a:srgbClr val="125E93"/>
          </a:solidFill>
          <a:ln w="0">
            <a:noFill/>
          </a:ln>
        </p:spPr>
        <p:txBody>
          <a:bodyPr/>
          <a:lstStyle/>
          <a:p>
            <a:endParaRPr lang="en-SG"/>
          </a:p>
        </p:txBody>
      </p:sp>
      <p:sp>
        <p:nvSpPr>
          <p:cNvPr id="158" name="Qualified hourly / daily reserve access O">
            <a:extLst>
              <a:ext uri="{FF2B5EF4-FFF2-40B4-BE49-F238E27FC236}">
                <a16:creationId xmlns:a16="http://schemas.microsoft.com/office/drawing/2014/main" id="{586F60B6-A9E4-4C28-8C48-2ED19BBEB2FF}"/>
              </a:ext>
            </a:extLst>
          </p:cNvPr>
          <p:cNvSpPr>
            <a:spLocks noGrp="1"/>
          </p:cNvSpPr>
          <p:nvPr/>
        </p:nvSpPr>
        <p:spPr>
          <a:xfrm>
            <a:off x="6381750" y="4876800"/>
            <a:ext cx="5257800" cy="238125"/>
          </a:xfrm>
          <a:prstGeom prst="rect">
            <a:avLst/>
          </a:prstGeom>
          <a:noFill/>
          <a:ln w="0">
            <a:noFill/>
          </a:ln>
        </p:spPr>
        <p:txBody>
          <a:bodyPr wrap="square" lIns="0" tIns="0" rIns="0" bIns="0" anchor="t">
            <a:noAutofit/>
          </a:bodyPr>
          <a:lstStyle>
            <a:defPPr>
              <a:defRPr sz="1013" b="0">
                <a:solidFill>
                  <a:srgbClr val="125E93"/>
                </a:solidFill>
                <a:latin typeface="Calibri"/>
                <a:ea typeface="Calibri"/>
                <a:cs typeface="Calibri"/>
              </a:defRPr>
            </a:defPPr>
            <a:lvl1pPr>
              <a:buNone/>
              <a:defRPr sz="1013" b="0">
                <a:solidFill>
                  <a:srgbClr val="125E93"/>
                </a:solidFill>
                <a:latin typeface="Calibri"/>
                <a:ea typeface="Calibri"/>
                <a:cs typeface="Calibri"/>
              </a:defRPr>
            </a:lvl1pPr>
            <a:lvl2pPr>
              <a:buNone/>
              <a:defRPr sz="1013" b="0">
                <a:solidFill>
                  <a:srgbClr val="125E93"/>
                </a:solidFill>
                <a:latin typeface="Calibri"/>
                <a:ea typeface="Calibri"/>
                <a:cs typeface="Calibri"/>
              </a:defRPr>
            </a:lvl2pPr>
            <a:lvl3pPr>
              <a:buNone/>
              <a:defRPr sz="1013" b="0">
                <a:solidFill>
                  <a:srgbClr val="125E93"/>
                </a:solidFill>
                <a:latin typeface="Calibri"/>
                <a:ea typeface="Calibri"/>
                <a:cs typeface="Calibri"/>
              </a:defRPr>
            </a:lvl3pPr>
            <a:lvl4pPr>
              <a:buNone/>
              <a:defRPr sz="1013" b="0">
                <a:solidFill>
                  <a:srgbClr val="125E93"/>
                </a:solidFill>
                <a:latin typeface="Calibri"/>
                <a:ea typeface="Calibri"/>
                <a:cs typeface="Calibri"/>
              </a:defRPr>
            </a:lvl4pPr>
            <a:lvl5pPr>
              <a:buNone/>
              <a:defRPr sz="1013" b="0">
                <a:solidFill>
                  <a:srgbClr val="125E93"/>
                </a:solidFill>
                <a:latin typeface="Calibri"/>
                <a:ea typeface="Calibri"/>
                <a:cs typeface="Calibri"/>
              </a:defRPr>
            </a:lvl5pPr>
            <a:lvl6pPr>
              <a:buNone/>
              <a:defRPr sz="1013" b="0">
                <a:solidFill>
                  <a:srgbClr val="125E93"/>
                </a:solidFill>
                <a:latin typeface="Calibri"/>
                <a:ea typeface="Calibri"/>
                <a:cs typeface="Calibri"/>
              </a:defRPr>
            </a:lvl6pPr>
            <a:lvl7pPr>
              <a:buNone/>
              <a:defRPr sz="1013" b="0">
                <a:solidFill>
                  <a:srgbClr val="125E93"/>
                </a:solidFill>
                <a:latin typeface="Calibri"/>
                <a:ea typeface="Calibri"/>
                <a:cs typeface="Calibri"/>
              </a:defRPr>
            </a:lvl7pPr>
            <a:lvl8pPr>
              <a:buNone/>
              <a:defRPr sz="1013" b="0">
                <a:solidFill>
                  <a:srgbClr val="125E93"/>
                </a:solidFill>
                <a:latin typeface="Calibri"/>
                <a:ea typeface="Calibri"/>
                <a:cs typeface="Calibri"/>
              </a:defRPr>
            </a:lvl8pPr>
            <a:lvl9pPr>
              <a:buNone/>
              <a:defRPr sz="1013" b="0">
                <a:solidFill>
                  <a:srgbClr val="125E93"/>
                </a:solidFill>
                <a:latin typeface="Calibri"/>
                <a:ea typeface="Calibri"/>
                <a:cs typeface="Calibri"/>
              </a:defRPr>
            </a:lvl9pPr>
          </a:lstStyle>
          <a:p>
            <a:pPr>
              <a:buNone/>
              <a:defRPr sz="1013" b="0">
                <a:solidFill>
                  <a:srgbClr val="125E93"/>
                </a:solidFill>
                <a:latin typeface="Calibri"/>
                <a:ea typeface="Calibri"/>
                <a:cs typeface="Calibri"/>
              </a:defRPr>
            </a:pPr>
            <a:r>
              <a:rPr sz="800" b="0">
                <a:solidFill>
                  <a:srgbClr val="125E93"/>
                </a:solidFill>
                <a:latin typeface="Calibri"/>
                <a:ea typeface="Calibri"/>
                <a:cs typeface="Calibri"/>
              </a:rPr>
              <a:t>Qualified hourly / daily reserve access O</a:t>
            </a:r>
          </a:p>
        </p:txBody>
      </p:sp>
      <p:sp>
        <p:nvSpPr>
          <p:cNvPr id="159" name="New national construction-round date / volume U">
            <a:extLst>
              <a:ext uri="{FF2B5EF4-FFF2-40B4-BE49-F238E27FC236}">
                <a16:creationId xmlns:a16="http://schemas.microsoft.com/office/drawing/2014/main" id="{9AC36A96-47EC-441E-A16B-CE041B74D8A1}"/>
              </a:ext>
            </a:extLst>
          </p:cNvPr>
          <p:cNvSpPr>
            <a:spLocks noGrp="1"/>
          </p:cNvSpPr>
          <p:nvPr/>
        </p:nvSpPr>
        <p:spPr>
          <a:xfrm>
            <a:off x="6381750" y="5286375"/>
            <a:ext cx="5257800" cy="209550"/>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800" b="0">
                <a:solidFill>
                  <a:srgbClr val="464646"/>
                </a:solidFill>
                <a:latin typeface="Calibri"/>
                <a:ea typeface="Calibri"/>
                <a:cs typeface="Calibri"/>
              </a:rPr>
              <a:t>New national construction-round date / volume U</a:t>
            </a:r>
          </a:p>
        </p:txBody>
      </p:sp>
      <p:sp>
        <p:nvSpPr>
          <p:cNvPr id="160" name="Solid bar: recurring service route. Dashed bar: in">
            <a:extLst>
              <a:ext uri="{FF2B5EF4-FFF2-40B4-BE49-F238E27FC236}">
                <a16:creationId xmlns:a16="http://schemas.microsoft.com/office/drawing/2014/main" id="{80EE2183-F256-48B3-B3E8-8F6FE706C566}"/>
              </a:ext>
            </a:extLst>
          </p:cNvPr>
          <p:cNvSpPr>
            <a:spLocks noGrp="1"/>
          </p:cNvSpPr>
          <p:nvPr/>
        </p:nvSpPr>
        <p:spPr>
          <a:xfrm>
            <a:off x="3152775" y="5715000"/>
            <a:ext cx="8582025" cy="352425"/>
          </a:xfrm>
          <a:prstGeom prst="rect">
            <a:avLst/>
          </a:prstGeom>
          <a:noFill/>
          <a:ln w="0">
            <a:noFill/>
          </a:ln>
        </p:spPr>
        <p:txBody>
          <a:bodyPr wrap="square" lIns="0" tIns="0" rIns="0" bIns="0" anchor="t">
            <a:noAutofit/>
          </a:bodyPr>
          <a:lstStyle>
            <a:defPPr>
              <a:defRPr sz="1013" b="1">
                <a:solidFill>
                  <a:srgbClr val="125E93"/>
                </a:solidFill>
                <a:latin typeface="Calibri"/>
                <a:ea typeface="Calibri"/>
                <a:cs typeface="Calibri"/>
              </a:defRPr>
            </a:defPPr>
            <a:lvl1pPr>
              <a:buNone/>
              <a:defRPr sz="1013" b="1">
                <a:solidFill>
                  <a:srgbClr val="125E93"/>
                </a:solidFill>
                <a:latin typeface="Calibri"/>
                <a:ea typeface="Calibri"/>
                <a:cs typeface="Calibri"/>
              </a:defRPr>
            </a:lvl1pPr>
            <a:lvl2pPr>
              <a:buNone/>
              <a:defRPr sz="1013" b="1">
                <a:solidFill>
                  <a:srgbClr val="125E93"/>
                </a:solidFill>
                <a:latin typeface="Calibri"/>
                <a:ea typeface="Calibri"/>
                <a:cs typeface="Calibri"/>
              </a:defRPr>
            </a:lvl2pPr>
            <a:lvl3pPr>
              <a:buNone/>
              <a:defRPr sz="1013" b="1">
                <a:solidFill>
                  <a:srgbClr val="125E93"/>
                </a:solidFill>
                <a:latin typeface="Calibri"/>
                <a:ea typeface="Calibri"/>
                <a:cs typeface="Calibri"/>
              </a:defRPr>
            </a:lvl3pPr>
            <a:lvl4pPr>
              <a:buNone/>
              <a:defRPr sz="1013" b="1">
                <a:solidFill>
                  <a:srgbClr val="125E93"/>
                </a:solidFill>
                <a:latin typeface="Calibri"/>
                <a:ea typeface="Calibri"/>
                <a:cs typeface="Calibri"/>
              </a:defRPr>
            </a:lvl4pPr>
            <a:lvl5pPr>
              <a:buNone/>
              <a:defRPr sz="1013" b="1">
                <a:solidFill>
                  <a:srgbClr val="125E93"/>
                </a:solidFill>
                <a:latin typeface="Calibri"/>
                <a:ea typeface="Calibri"/>
                <a:cs typeface="Calibri"/>
              </a:defRPr>
            </a:lvl5pPr>
            <a:lvl6pPr>
              <a:buNone/>
              <a:defRPr sz="1013" b="1">
                <a:solidFill>
                  <a:srgbClr val="125E93"/>
                </a:solidFill>
                <a:latin typeface="Calibri"/>
                <a:ea typeface="Calibri"/>
                <a:cs typeface="Calibri"/>
              </a:defRPr>
            </a:lvl6pPr>
            <a:lvl7pPr>
              <a:buNone/>
              <a:defRPr sz="1013" b="1">
                <a:solidFill>
                  <a:srgbClr val="125E93"/>
                </a:solidFill>
                <a:latin typeface="Calibri"/>
                <a:ea typeface="Calibri"/>
                <a:cs typeface="Calibri"/>
              </a:defRPr>
            </a:lvl7pPr>
            <a:lvl8pPr>
              <a:buNone/>
              <a:defRPr sz="1013" b="1">
                <a:solidFill>
                  <a:srgbClr val="125E93"/>
                </a:solidFill>
                <a:latin typeface="Calibri"/>
                <a:ea typeface="Calibri"/>
                <a:cs typeface="Calibri"/>
              </a:defRPr>
            </a:lvl8pPr>
            <a:lvl9pPr>
              <a:buNone/>
              <a:defRPr sz="1013" b="1">
                <a:solidFill>
                  <a:srgbClr val="125E93"/>
                </a:solidFill>
                <a:latin typeface="Calibri"/>
                <a:ea typeface="Calibri"/>
                <a:cs typeface="Calibri"/>
              </a:defRPr>
            </a:lvl9pPr>
          </a:lstStyle>
          <a:p>
            <a:pPr>
              <a:buNone/>
              <a:defRPr sz="1013" b="1">
                <a:solidFill>
                  <a:srgbClr val="125E93"/>
                </a:solidFill>
                <a:latin typeface="Calibri"/>
                <a:ea typeface="Calibri"/>
                <a:cs typeface="Calibri"/>
              </a:defRPr>
            </a:pPr>
            <a:r>
              <a:rPr sz="1013" b="1">
                <a:solidFill>
                  <a:srgbClr val="125E93"/>
                </a:solidFill>
                <a:latin typeface="Calibri"/>
                <a:ea typeface="Calibri"/>
                <a:cs typeface="Calibri"/>
              </a:rPr>
              <a:t>Solid bar: recurring service route. Dashed bar: inferred annual cycle, not a guaranteed auction or lifetime tariff.</a:t>
            </a:r>
          </a:p>
        </p:txBody>
      </p:sp>
      <p:sp>
        <p:nvSpPr>
          <p:cNvPr id="161" name="E basis: repetition of the prior annual / seasonal">
            <a:extLst>
              <a:ext uri="{FF2B5EF4-FFF2-40B4-BE49-F238E27FC236}">
                <a16:creationId xmlns:a16="http://schemas.microsoft.com/office/drawing/2014/main" id="{1DF710F4-4DD1-422E-BD9E-25AE5D8A1E2C}"/>
              </a:ext>
            </a:extLst>
          </p:cNvPr>
          <p:cNvSpPr>
            <a:spLocks noGrp="1"/>
          </p:cNvSpPr>
          <p:nvPr/>
        </p:nvSpPr>
        <p:spPr>
          <a:xfrm>
            <a:off x="3152775" y="6096000"/>
            <a:ext cx="8582025" cy="304800"/>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938" b="0">
                <a:solidFill>
                  <a:srgbClr val="464646"/>
                </a:solidFill>
                <a:latin typeface="Calibri"/>
                <a:ea typeface="Calibri"/>
                <a:cs typeface="Calibri"/>
              </a:rPr>
              <a:t>E basis: repetition of the prior annual / seasonal cycle only. No new-build MW, reserve-price uplift or 2028 reopening is assumed.</a:t>
            </a:r>
          </a:p>
        </p:txBody>
      </p:sp>
      <p:pic>
        <p:nvPicPr>
          <p:cNvPr id="163" name="Graphic 162">
            <a:extLst>
              <a:ext uri="{FF2B5EF4-FFF2-40B4-BE49-F238E27FC236}">
                <a16:creationId xmlns:a16="http://schemas.microsoft.com/office/drawing/2014/main" id="{3D9BA8FF-448A-4734-8868-23005E1D9750}"/>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10210800" y="781050"/>
            <a:ext cx="1524000" cy="971550"/>
          </a:xfrm>
          <a:prstGeom prst="rect">
            <a:avLst/>
          </a:prstGeom>
        </p:spPr>
      </p:pic>
    </p:spTree>
    <p:extLst>
      <p:ext uri="{BB962C8B-B14F-4D97-AF65-F5344CB8AC3E}">
        <p14:creationId xmlns:p14="http://schemas.microsoft.com/office/powerpoint/2010/main" val="1619241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6 / CEE &amp; BALTICS — PROGRAMME TIMELINES">
            <a:extLst>
              <a:ext uri="{FF2B5EF4-FFF2-40B4-BE49-F238E27FC236}">
                <a16:creationId xmlns:a16="http://schemas.microsoft.com/office/drawing/2014/main" id="{204B3663-CDBE-47AE-B614-195D55C3FF09}"/>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06 / CEE &amp; BALTICS — PROGRAMME TIMELINES</a:t>
            </a:r>
          </a:p>
        </p:txBody>
      </p:sp>
      <p:sp>
        <p:nvSpPr>
          <p:cNvPr id="3" name="Rectangle 2">
            <a:extLst>
              <a:ext uri="{FF2B5EF4-FFF2-40B4-BE49-F238E27FC236}">
                <a16:creationId xmlns:a16="http://schemas.microsoft.com/office/drawing/2014/main" id="{96F02936-A60F-4BF6-9E13-09CB5FB88C79}"/>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Romania has the immediate grant window; Poland dep">
            <a:extLst>
              <a:ext uri="{FF2B5EF4-FFF2-40B4-BE49-F238E27FC236}">
                <a16:creationId xmlns:a16="http://schemas.microsoft.com/office/drawing/2014/main" id="{1CECD161-3880-4440-AE5B-677A38C1A2BC}"/>
              </a:ext>
            </a:extLst>
          </p:cNvPr>
          <p:cNvSpPr>
            <a:spLocks noGrp="1"/>
          </p:cNvSpPr>
          <p:nvPr/>
        </p:nvSpPr>
        <p:spPr>
          <a:xfrm>
            <a:off x="457200" y="838200"/>
            <a:ext cx="9525000" cy="447675"/>
          </a:xfrm>
          <a:prstGeom prst="rect">
            <a:avLst/>
          </a:prstGeom>
          <a:noFill/>
          <a:ln w="0">
            <a:noFill/>
          </a:ln>
        </p:spPr>
        <p:txBody>
          <a:bodyPr wrap="square" lIns="0" tIns="0" rIns="0" bIns="0" anchor="t">
            <a:noAutofit/>
          </a:bodyPr>
          <a:lstStyle>
            <a:defPPr>
              <a:defRPr sz="2100"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00" b="1">
                <a:solidFill>
                  <a:srgbClr val="07163E"/>
                </a:solidFill>
                <a:latin typeface="Calibri"/>
                <a:ea typeface="Calibri"/>
                <a:cs typeface="Calibri"/>
              </a:defRPr>
            </a:pPr>
            <a:r>
              <a:rPr sz="2100" b="1">
                <a:solidFill>
                  <a:srgbClr val="07163E"/>
                </a:solidFill>
                <a:latin typeface="Calibri"/>
                <a:ea typeface="Calibri"/>
                <a:cs typeface="Calibri"/>
              </a:rPr>
              <a:t>Romania opens now; Poland’s next round depends on reform</a:t>
            </a:r>
          </a:p>
        </p:txBody>
      </p:sp>
      <p:sp>
        <p:nvSpPr>
          <p:cNvPr id="5" name="Bulgaria and Lithuania require award-to-COD reconc">
            <a:extLst>
              <a:ext uri="{FF2B5EF4-FFF2-40B4-BE49-F238E27FC236}">
                <a16:creationId xmlns:a16="http://schemas.microsoft.com/office/drawing/2014/main" id="{B400E6BC-13C5-4EE2-B64F-6309CBF14189}"/>
              </a:ext>
            </a:extLst>
          </p:cNvPr>
          <p:cNvSpPr>
            <a:spLocks noGrp="1"/>
          </p:cNvSpPr>
          <p:nvPr/>
        </p:nvSpPr>
        <p:spPr>
          <a:xfrm>
            <a:off x="457200" y="1352550"/>
            <a:ext cx="95250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Bulgaria and Lithuania require award-to-COD reconciliation. Other support rounds remain undated rather than assumed annual.</a:t>
            </a:r>
          </a:p>
        </p:txBody>
      </p:sp>
      <p:sp>
        <p:nvSpPr>
          <p:cNvPr id="6" name="Rectangle 5">
            <a:extLst>
              <a:ext uri="{FF2B5EF4-FFF2-40B4-BE49-F238E27FC236}">
                <a16:creationId xmlns:a16="http://schemas.microsoft.com/office/drawing/2014/main" id="{9529661F-80CC-4E25-A5F9-E26DBF0048CB}"/>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37B435A4-9AC2-41A9-971F-AFFDF5FF20FA}"/>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6">
            <a:extLst>
              <a:ext uri="{FF2B5EF4-FFF2-40B4-BE49-F238E27FC236}">
                <a16:creationId xmlns:a16="http://schemas.microsoft.com/office/drawing/2014/main" id="{44BB7FC3-59DC-48A0-9BD7-44EF3EE3748D}"/>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06</a:t>
            </a:r>
          </a:p>
        </p:txBody>
      </p:sp>
      <p:sp>
        <p:nvSpPr>
          <p:cNvPr id="9" name="PROGRAMME">
            <a:extLst>
              <a:ext uri="{FF2B5EF4-FFF2-40B4-BE49-F238E27FC236}">
                <a16:creationId xmlns:a16="http://schemas.microsoft.com/office/drawing/2014/main" id="{518F0035-3497-4D24-B1BC-A30945481592}"/>
              </a:ext>
            </a:extLst>
          </p:cNvPr>
          <p:cNvSpPr>
            <a:spLocks noGrp="1"/>
          </p:cNvSpPr>
          <p:nvPr/>
        </p:nvSpPr>
        <p:spPr>
          <a:xfrm>
            <a:off x="457200" y="1885950"/>
            <a:ext cx="1771650"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PROGRAMME</a:t>
            </a:r>
          </a:p>
        </p:txBody>
      </p:sp>
      <p:sp>
        <p:nvSpPr>
          <p:cNvPr id="10" name="HISTORY | compressed">
            <a:extLst>
              <a:ext uri="{FF2B5EF4-FFF2-40B4-BE49-F238E27FC236}">
                <a16:creationId xmlns:a16="http://schemas.microsoft.com/office/drawing/2014/main" id="{59656665-84DD-47F0-A627-83BDA911A977}"/>
              </a:ext>
            </a:extLst>
          </p:cNvPr>
          <p:cNvSpPr>
            <a:spLocks noGrp="1"/>
          </p:cNvSpPr>
          <p:nvPr/>
        </p:nvSpPr>
        <p:spPr>
          <a:xfrm>
            <a:off x="2324100" y="1885950"/>
            <a:ext cx="2581275" cy="200025"/>
          </a:xfrm>
          <a:prstGeom prst="rect">
            <a:avLst/>
          </a:prstGeom>
          <a:noFill/>
          <a:ln w="0">
            <a:noFill/>
          </a:ln>
        </p:spPr>
        <p:txBody>
          <a:bodyPr wrap="square" lIns="0" tIns="0" rIns="0" bIns="0" anchor="t">
            <a:noAutofit/>
          </a:bodyPr>
          <a:lstStyle>
            <a:defPPr>
              <a:defRPr sz="1013" b="1">
                <a:solidFill>
                  <a:srgbClr val="07163E"/>
                </a:solidFill>
                <a:latin typeface="Calibri"/>
                <a:ea typeface="Calibri"/>
                <a:cs typeface="Calibri"/>
              </a:defRPr>
            </a:defPPr>
            <a:lvl1pPr>
              <a:buNone/>
              <a:defRPr sz="1013" b="1">
                <a:solidFill>
                  <a:srgbClr val="07163E"/>
                </a:solidFill>
                <a:latin typeface="Calibri"/>
                <a:ea typeface="Calibri"/>
                <a:cs typeface="Calibri"/>
              </a:defRPr>
            </a:lvl1pPr>
            <a:lvl2pPr>
              <a:buNone/>
              <a:defRPr sz="1013" b="1">
                <a:solidFill>
                  <a:srgbClr val="07163E"/>
                </a:solidFill>
                <a:latin typeface="Calibri"/>
                <a:ea typeface="Calibri"/>
                <a:cs typeface="Calibri"/>
              </a:defRPr>
            </a:lvl2pPr>
            <a:lvl3pPr>
              <a:buNone/>
              <a:defRPr sz="1013" b="1">
                <a:solidFill>
                  <a:srgbClr val="07163E"/>
                </a:solidFill>
                <a:latin typeface="Calibri"/>
                <a:ea typeface="Calibri"/>
                <a:cs typeface="Calibri"/>
              </a:defRPr>
            </a:lvl3pPr>
            <a:lvl4pPr>
              <a:buNone/>
              <a:defRPr sz="1013" b="1">
                <a:solidFill>
                  <a:srgbClr val="07163E"/>
                </a:solidFill>
                <a:latin typeface="Calibri"/>
                <a:ea typeface="Calibri"/>
                <a:cs typeface="Calibri"/>
              </a:defRPr>
            </a:lvl4pPr>
            <a:lvl5pPr>
              <a:buNone/>
              <a:defRPr sz="1013" b="1">
                <a:solidFill>
                  <a:srgbClr val="07163E"/>
                </a:solidFill>
                <a:latin typeface="Calibri"/>
                <a:ea typeface="Calibri"/>
                <a:cs typeface="Calibri"/>
              </a:defRPr>
            </a:lvl5pPr>
            <a:lvl6pPr>
              <a:buNone/>
              <a:defRPr sz="1013" b="1">
                <a:solidFill>
                  <a:srgbClr val="07163E"/>
                </a:solidFill>
                <a:latin typeface="Calibri"/>
                <a:ea typeface="Calibri"/>
                <a:cs typeface="Calibri"/>
              </a:defRPr>
            </a:lvl6pPr>
            <a:lvl7pPr>
              <a:buNone/>
              <a:defRPr sz="1013" b="1">
                <a:solidFill>
                  <a:srgbClr val="07163E"/>
                </a:solidFill>
                <a:latin typeface="Calibri"/>
                <a:ea typeface="Calibri"/>
                <a:cs typeface="Calibri"/>
              </a:defRPr>
            </a:lvl7pPr>
            <a:lvl8pPr>
              <a:buNone/>
              <a:defRPr sz="1013" b="1">
                <a:solidFill>
                  <a:srgbClr val="07163E"/>
                </a:solidFill>
                <a:latin typeface="Calibri"/>
                <a:ea typeface="Calibri"/>
                <a:cs typeface="Calibri"/>
              </a:defRPr>
            </a:lvl8pPr>
            <a:lvl9pPr>
              <a:buNone/>
              <a:defRPr sz="1013" b="1">
                <a:solidFill>
                  <a:srgbClr val="07163E"/>
                </a:solidFill>
                <a:latin typeface="Calibri"/>
                <a:ea typeface="Calibri"/>
                <a:cs typeface="Calibri"/>
              </a:defRPr>
            </a:lvl9pPr>
          </a:lstStyle>
          <a:p>
            <a:pPr>
              <a:buNone/>
              <a:defRPr sz="1013" b="1">
                <a:solidFill>
                  <a:srgbClr val="07163E"/>
                </a:solidFill>
                <a:latin typeface="Calibri"/>
                <a:ea typeface="Calibri"/>
                <a:cs typeface="Calibri"/>
              </a:defRPr>
            </a:pPr>
            <a:r>
              <a:rPr sz="1013" b="1">
                <a:solidFill>
                  <a:srgbClr val="07163E"/>
                </a:solidFill>
                <a:latin typeface="Calibri"/>
                <a:ea typeface="Calibri"/>
                <a:cs typeface="Calibri"/>
              </a:rPr>
              <a:t>HISTORY | compressed</a:t>
            </a:r>
          </a:p>
        </p:txBody>
      </p:sp>
      <p:sp>
        <p:nvSpPr>
          <p:cNvPr id="11" name="Rectangle 10">
            <a:extLst>
              <a:ext uri="{FF2B5EF4-FFF2-40B4-BE49-F238E27FC236}">
                <a16:creationId xmlns:a16="http://schemas.microsoft.com/office/drawing/2014/main" id="{6FBFD766-0E55-42C4-9F57-48F32F08C78E}"/>
              </a:ext>
            </a:extLst>
          </p:cNvPr>
          <p:cNvSpPr>
            <a:spLocks noGrp="1"/>
          </p:cNvSpPr>
          <p:nvPr/>
        </p:nvSpPr>
        <p:spPr>
          <a:xfrm>
            <a:off x="2362200" y="2085975"/>
            <a:ext cx="9525" cy="3895725"/>
          </a:xfrm>
          <a:prstGeom prst="rect">
            <a:avLst/>
          </a:prstGeom>
          <a:solidFill>
            <a:srgbClr val="D2D7DB"/>
          </a:solidFill>
          <a:ln w="0">
            <a:noFill/>
          </a:ln>
        </p:spPr>
        <p:txBody>
          <a:bodyPr/>
          <a:lstStyle/>
          <a:p>
            <a:endParaRPr lang="en-SG"/>
          </a:p>
        </p:txBody>
      </p:sp>
      <p:sp>
        <p:nvSpPr>
          <p:cNvPr id="12" name="2023">
            <a:extLst>
              <a:ext uri="{FF2B5EF4-FFF2-40B4-BE49-F238E27FC236}">
                <a16:creationId xmlns:a16="http://schemas.microsoft.com/office/drawing/2014/main" id="{DBF6C7D8-2528-46DE-BAAC-8DF16A1967C8}"/>
              </a:ext>
            </a:extLst>
          </p:cNvPr>
          <p:cNvSpPr>
            <a:spLocks noGrp="1"/>
          </p:cNvSpPr>
          <p:nvPr/>
        </p:nvSpPr>
        <p:spPr>
          <a:xfrm>
            <a:off x="2381250"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2023</a:t>
            </a:r>
          </a:p>
        </p:txBody>
      </p:sp>
      <p:sp>
        <p:nvSpPr>
          <p:cNvPr id="13" name="Rectangle 12">
            <a:extLst>
              <a:ext uri="{FF2B5EF4-FFF2-40B4-BE49-F238E27FC236}">
                <a16:creationId xmlns:a16="http://schemas.microsoft.com/office/drawing/2014/main" id="{C2FAB0D5-31B3-4B54-AF25-F3F5917D5AE1}"/>
              </a:ext>
            </a:extLst>
          </p:cNvPr>
          <p:cNvSpPr>
            <a:spLocks noGrp="1"/>
          </p:cNvSpPr>
          <p:nvPr/>
        </p:nvSpPr>
        <p:spPr>
          <a:xfrm>
            <a:off x="3045019" y="2085975"/>
            <a:ext cx="9525" cy="3895725"/>
          </a:xfrm>
          <a:prstGeom prst="rect">
            <a:avLst/>
          </a:prstGeom>
          <a:solidFill>
            <a:srgbClr val="D2D7DB"/>
          </a:solidFill>
          <a:ln w="0">
            <a:noFill/>
          </a:ln>
        </p:spPr>
        <p:txBody>
          <a:bodyPr/>
          <a:lstStyle/>
          <a:p>
            <a:endParaRPr lang="en-SG"/>
          </a:p>
        </p:txBody>
      </p:sp>
      <p:sp>
        <p:nvSpPr>
          <p:cNvPr id="14" name="2024">
            <a:extLst>
              <a:ext uri="{FF2B5EF4-FFF2-40B4-BE49-F238E27FC236}">
                <a16:creationId xmlns:a16="http://schemas.microsoft.com/office/drawing/2014/main" id="{0CCA297A-5B71-46B3-AD69-6F43A57D9109}"/>
              </a:ext>
            </a:extLst>
          </p:cNvPr>
          <p:cNvSpPr>
            <a:spLocks noGrp="1"/>
          </p:cNvSpPr>
          <p:nvPr/>
        </p:nvSpPr>
        <p:spPr>
          <a:xfrm>
            <a:off x="3064069"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2024</a:t>
            </a:r>
          </a:p>
        </p:txBody>
      </p:sp>
      <p:sp>
        <p:nvSpPr>
          <p:cNvPr id="15" name="Rectangle 14">
            <a:extLst>
              <a:ext uri="{FF2B5EF4-FFF2-40B4-BE49-F238E27FC236}">
                <a16:creationId xmlns:a16="http://schemas.microsoft.com/office/drawing/2014/main" id="{9CF5545A-2AE6-4946-BD0E-F35A0C813DE0}"/>
              </a:ext>
            </a:extLst>
          </p:cNvPr>
          <p:cNvSpPr>
            <a:spLocks noGrp="1"/>
          </p:cNvSpPr>
          <p:nvPr/>
        </p:nvSpPr>
        <p:spPr>
          <a:xfrm>
            <a:off x="3729709" y="2085975"/>
            <a:ext cx="9525" cy="3895725"/>
          </a:xfrm>
          <a:prstGeom prst="rect">
            <a:avLst/>
          </a:prstGeom>
          <a:solidFill>
            <a:srgbClr val="D2D7DB"/>
          </a:solidFill>
          <a:ln w="0">
            <a:noFill/>
          </a:ln>
        </p:spPr>
        <p:txBody>
          <a:bodyPr/>
          <a:lstStyle/>
          <a:p>
            <a:endParaRPr lang="en-SG"/>
          </a:p>
        </p:txBody>
      </p:sp>
      <p:sp>
        <p:nvSpPr>
          <p:cNvPr id="16" name="2025">
            <a:extLst>
              <a:ext uri="{FF2B5EF4-FFF2-40B4-BE49-F238E27FC236}">
                <a16:creationId xmlns:a16="http://schemas.microsoft.com/office/drawing/2014/main" id="{DF765D53-5658-4F30-AD28-90514DB1AFBA}"/>
              </a:ext>
            </a:extLst>
          </p:cNvPr>
          <p:cNvSpPr>
            <a:spLocks noGrp="1"/>
          </p:cNvSpPr>
          <p:nvPr/>
        </p:nvSpPr>
        <p:spPr>
          <a:xfrm>
            <a:off x="3748759"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2025</a:t>
            </a:r>
          </a:p>
        </p:txBody>
      </p:sp>
      <p:sp>
        <p:nvSpPr>
          <p:cNvPr id="17" name="Rectangle 16">
            <a:extLst>
              <a:ext uri="{FF2B5EF4-FFF2-40B4-BE49-F238E27FC236}">
                <a16:creationId xmlns:a16="http://schemas.microsoft.com/office/drawing/2014/main" id="{69899052-3FB4-4093-976D-DAF9064CB06E}"/>
              </a:ext>
            </a:extLst>
          </p:cNvPr>
          <p:cNvSpPr>
            <a:spLocks noGrp="1"/>
          </p:cNvSpPr>
          <p:nvPr/>
        </p:nvSpPr>
        <p:spPr>
          <a:xfrm>
            <a:off x="4412528" y="2085975"/>
            <a:ext cx="9525" cy="3895725"/>
          </a:xfrm>
          <a:prstGeom prst="rect">
            <a:avLst/>
          </a:prstGeom>
          <a:solidFill>
            <a:srgbClr val="D2D7DB"/>
          </a:solidFill>
          <a:ln w="0">
            <a:noFill/>
          </a:ln>
        </p:spPr>
        <p:txBody>
          <a:bodyPr/>
          <a:lstStyle/>
          <a:p>
            <a:endParaRPr lang="en-SG"/>
          </a:p>
        </p:txBody>
      </p:sp>
      <p:sp>
        <p:nvSpPr>
          <p:cNvPr id="18" name="2026">
            <a:extLst>
              <a:ext uri="{FF2B5EF4-FFF2-40B4-BE49-F238E27FC236}">
                <a16:creationId xmlns:a16="http://schemas.microsoft.com/office/drawing/2014/main" id="{E19BC6C5-4124-48D5-8D45-5CCEEBC39C49}"/>
              </a:ext>
            </a:extLst>
          </p:cNvPr>
          <p:cNvSpPr>
            <a:spLocks noGrp="1"/>
          </p:cNvSpPr>
          <p:nvPr/>
        </p:nvSpPr>
        <p:spPr>
          <a:xfrm>
            <a:off x="4431578" y="2143125"/>
            <a:ext cx="381000" cy="190500"/>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19" name="//">
            <a:extLst>
              <a:ext uri="{FF2B5EF4-FFF2-40B4-BE49-F238E27FC236}">
                <a16:creationId xmlns:a16="http://schemas.microsoft.com/office/drawing/2014/main" id="{BA28673A-E4E0-41D4-863B-E445250D98CE}"/>
              </a:ext>
            </a:extLst>
          </p:cNvPr>
          <p:cNvSpPr>
            <a:spLocks noGrp="1"/>
          </p:cNvSpPr>
          <p:nvPr/>
        </p:nvSpPr>
        <p:spPr>
          <a:xfrm>
            <a:off x="4933950" y="2143125"/>
            <a:ext cx="142875" cy="190500"/>
          </a:xfrm>
          <a:prstGeom prst="rect">
            <a:avLst/>
          </a:prstGeom>
          <a:noFill/>
          <a:ln w="0">
            <a:noFill/>
          </a:ln>
        </p:spPr>
        <p:txBody>
          <a:bodyPr wrap="square" lIns="0" tIns="0" rIns="0" bIns="0" anchor="t">
            <a:noAutofit/>
          </a:bodyPr>
          <a:lstStyle>
            <a:defPPr>
              <a:defRPr sz="863" b="1">
                <a:solidFill>
                  <a:srgbClr val="464646"/>
                </a:solidFill>
                <a:latin typeface="Calibri"/>
                <a:ea typeface="Calibri"/>
                <a:cs typeface="Calibri"/>
              </a:defRPr>
            </a:defPPr>
            <a:lvl1pPr>
              <a:buNone/>
              <a:defRPr sz="863" b="1">
                <a:solidFill>
                  <a:srgbClr val="464646"/>
                </a:solidFill>
                <a:latin typeface="Calibri"/>
                <a:ea typeface="Calibri"/>
                <a:cs typeface="Calibri"/>
              </a:defRPr>
            </a:lvl1pPr>
            <a:lvl2pPr>
              <a:buNone/>
              <a:defRPr sz="863" b="1">
                <a:solidFill>
                  <a:srgbClr val="464646"/>
                </a:solidFill>
                <a:latin typeface="Calibri"/>
                <a:ea typeface="Calibri"/>
                <a:cs typeface="Calibri"/>
              </a:defRPr>
            </a:lvl2pPr>
            <a:lvl3pPr>
              <a:buNone/>
              <a:defRPr sz="863" b="1">
                <a:solidFill>
                  <a:srgbClr val="464646"/>
                </a:solidFill>
                <a:latin typeface="Calibri"/>
                <a:ea typeface="Calibri"/>
                <a:cs typeface="Calibri"/>
              </a:defRPr>
            </a:lvl3pPr>
            <a:lvl4pPr>
              <a:buNone/>
              <a:defRPr sz="863" b="1">
                <a:solidFill>
                  <a:srgbClr val="464646"/>
                </a:solidFill>
                <a:latin typeface="Calibri"/>
                <a:ea typeface="Calibri"/>
                <a:cs typeface="Calibri"/>
              </a:defRPr>
            </a:lvl4pPr>
            <a:lvl5pPr>
              <a:buNone/>
              <a:defRPr sz="863" b="1">
                <a:solidFill>
                  <a:srgbClr val="464646"/>
                </a:solidFill>
                <a:latin typeface="Calibri"/>
                <a:ea typeface="Calibri"/>
                <a:cs typeface="Calibri"/>
              </a:defRPr>
            </a:lvl5pPr>
            <a:lvl6pPr>
              <a:buNone/>
              <a:defRPr sz="863" b="1">
                <a:solidFill>
                  <a:srgbClr val="464646"/>
                </a:solidFill>
                <a:latin typeface="Calibri"/>
                <a:ea typeface="Calibri"/>
                <a:cs typeface="Calibri"/>
              </a:defRPr>
            </a:lvl6pPr>
            <a:lvl7pPr>
              <a:buNone/>
              <a:defRPr sz="863" b="1">
                <a:solidFill>
                  <a:srgbClr val="464646"/>
                </a:solidFill>
                <a:latin typeface="Calibri"/>
                <a:ea typeface="Calibri"/>
                <a:cs typeface="Calibri"/>
              </a:defRPr>
            </a:lvl7pPr>
            <a:lvl8pPr>
              <a:buNone/>
              <a:defRPr sz="863" b="1">
                <a:solidFill>
                  <a:srgbClr val="464646"/>
                </a:solidFill>
                <a:latin typeface="Calibri"/>
                <a:ea typeface="Calibri"/>
                <a:cs typeface="Calibri"/>
              </a:defRPr>
            </a:lvl8pPr>
            <a:lvl9pPr>
              <a:buNone/>
              <a:defRPr sz="863" b="1">
                <a:solidFill>
                  <a:srgbClr val="464646"/>
                </a:solidFill>
                <a:latin typeface="Calibri"/>
                <a:ea typeface="Calibri"/>
                <a:cs typeface="Calibri"/>
              </a:defRPr>
            </a:lvl9pPr>
          </a:lstStyle>
          <a:p>
            <a:pPr>
              <a:buNone/>
              <a:defRPr sz="863" b="1">
                <a:solidFill>
                  <a:srgbClr val="464646"/>
                </a:solidFill>
                <a:latin typeface="Calibri"/>
                <a:ea typeface="Calibri"/>
                <a:cs typeface="Calibri"/>
              </a:defRPr>
            </a:pPr>
            <a:r>
              <a:rPr sz="863" b="1">
                <a:solidFill>
                  <a:srgbClr val="464646"/>
                </a:solidFill>
                <a:latin typeface="Calibri"/>
                <a:ea typeface="Calibri"/>
                <a:cs typeface="Calibri"/>
              </a:rPr>
              <a:t>//</a:t>
            </a:r>
          </a:p>
        </p:txBody>
      </p:sp>
      <p:sp>
        <p:nvSpPr>
          <p:cNvPr id="20" name="Rectangle 19">
            <a:extLst>
              <a:ext uri="{FF2B5EF4-FFF2-40B4-BE49-F238E27FC236}">
                <a16:creationId xmlns:a16="http://schemas.microsoft.com/office/drawing/2014/main" id="{CC5B6033-A46E-4979-B7DA-30AD0AD8A28A}"/>
              </a:ext>
            </a:extLst>
          </p:cNvPr>
          <p:cNvSpPr>
            <a:spLocks noGrp="1"/>
          </p:cNvSpPr>
          <p:nvPr/>
        </p:nvSpPr>
        <p:spPr>
          <a:xfrm>
            <a:off x="5048250" y="1885950"/>
            <a:ext cx="3338701" cy="180975"/>
          </a:xfrm>
          <a:prstGeom prst="rect">
            <a:avLst/>
          </a:prstGeom>
          <a:solidFill>
            <a:srgbClr val="CADFEB"/>
          </a:solidFill>
          <a:ln w="0">
            <a:noFill/>
          </a:ln>
        </p:spPr>
        <p:txBody>
          <a:bodyPr/>
          <a:lstStyle/>
          <a:p>
            <a:endParaRPr lang="en-SG"/>
          </a:p>
        </p:txBody>
      </p:sp>
      <p:sp>
        <p:nvSpPr>
          <p:cNvPr id="21" name="Rectangle 20">
            <a:extLst>
              <a:ext uri="{FF2B5EF4-FFF2-40B4-BE49-F238E27FC236}">
                <a16:creationId xmlns:a16="http://schemas.microsoft.com/office/drawing/2014/main" id="{0B3B2D6A-EF3E-44BF-B1A2-8643CF6FE925}"/>
              </a:ext>
            </a:extLst>
          </p:cNvPr>
          <p:cNvSpPr>
            <a:spLocks noGrp="1"/>
          </p:cNvSpPr>
          <p:nvPr/>
        </p:nvSpPr>
        <p:spPr>
          <a:xfrm>
            <a:off x="8386951" y="1885950"/>
            <a:ext cx="3347849" cy="180975"/>
          </a:xfrm>
          <a:prstGeom prst="rect">
            <a:avLst/>
          </a:prstGeom>
          <a:solidFill>
            <a:srgbClr val="F4F6F7"/>
          </a:solidFill>
          <a:ln w="0">
            <a:noFill/>
          </a:ln>
        </p:spPr>
        <p:txBody>
          <a:bodyPr/>
          <a:lstStyle/>
          <a:p>
            <a:endParaRPr lang="en-SG"/>
          </a:p>
        </p:txBody>
      </p:sp>
      <p:sp>
        <p:nvSpPr>
          <p:cNvPr id="22" name="0–12 MONTHS | to 22 Oct 2027">
            <a:extLst>
              <a:ext uri="{FF2B5EF4-FFF2-40B4-BE49-F238E27FC236}">
                <a16:creationId xmlns:a16="http://schemas.microsoft.com/office/drawing/2014/main" id="{3DDFAF43-D428-4162-8D74-73F54734C1F6}"/>
              </a:ext>
            </a:extLst>
          </p:cNvPr>
          <p:cNvSpPr>
            <a:spLocks noGrp="1"/>
          </p:cNvSpPr>
          <p:nvPr/>
        </p:nvSpPr>
        <p:spPr>
          <a:xfrm>
            <a:off x="5105400" y="1895475"/>
            <a:ext cx="3224401"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0–12 MONTHS | to 22 Oct 2027</a:t>
            </a:r>
          </a:p>
        </p:txBody>
      </p:sp>
      <p:sp>
        <p:nvSpPr>
          <p:cNvPr id="23" name="13–24 MONTHS | to 22 Oct 2028">
            <a:extLst>
              <a:ext uri="{FF2B5EF4-FFF2-40B4-BE49-F238E27FC236}">
                <a16:creationId xmlns:a16="http://schemas.microsoft.com/office/drawing/2014/main" id="{FC366CBD-27F7-4454-90E4-4F750BFB9C8A}"/>
              </a:ext>
            </a:extLst>
          </p:cNvPr>
          <p:cNvSpPr>
            <a:spLocks noGrp="1"/>
          </p:cNvSpPr>
          <p:nvPr/>
        </p:nvSpPr>
        <p:spPr>
          <a:xfrm>
            <a:off x="8444101" y="1895475"/>
            <a:ext cx="3233549" cy="190500"/>
          </a:xfrm>
          <a:prstGeom prst="rect">
            <a:avLst/>
          </a:prstGeom>
          <a:noFill/>
          <a:ln w="0">
            <a:noFill/>
          </a:ln>
        </p:spPr>
        <p:txBody>
          <a:bodyPr wrap="square" lIns="0" tIns="0" rIns="0" bIns="0" anchor="t">
            <a:noAutofit/>
          </a:bodyPr>
          <a:lstStyle>
            <a:defPPr>
              <a:defRPr sz="975" b="1">
                <a:solidFill>
                  <a:srgbClr val="07163E"/>
                </a:solidFill>
                <a:latin typeface="Calibri"/>
                <a:ea typeface="Calibri"/>
                <a:cs typeface="Calibri"/>
              </a:defRPr>
            </a:defPPr>
            <a:lvl1pPr>
              <a:buNone/>
              <a:defRPr sz="975" b="1">
                <a:solidFill>
                  <a:srgbClr val="07163E"/>
                </a:solidFill>
                <a:latin typeface="Calibri"/>
                <a:ea typeface="Calibri"/>
                <a:cs typeface="Calibri"/>
              </a:defRPr>
            </a:lvl1pPr>
            <a:lvl2pPr>
              <a:buNone/>
              <a:defRPr sz="975" b="1">
                <a:solidFill>
                  <a:srgbClr val="07163E"/>
                </a:solidFill>
                <a:latin typeface="Calibri"/>
                <a:ea typeface="Calibri"/>
                <a:cs typeface="Calibri"/>
              </a:defRPr>
            </a:lvl2pPr>
            <a:lvl3pPr>
              <a:buNone/>
              <a:defRPr sz="975" b="1">
                <a:solidFill>
                  <a:srgbClr val="07163E"/>
                </a:solidFill>
                <a:latin typeface="Calibri"/>
                <a:ea typeface="Calibri"/>
                <a:cs typeface="Calibri"/>
              </a:defRPr>
            </a:lvl3pPr>
            <a:lvl4pPr>
              <a:buNone/>
              <a:defRPr sz="975" b="1">
                <a:solidFill>
                  <a:srgbClr val="07163E"/>
                </a:solidFill>
                <a:latin typeface="Calibri"/>
                <a:ea typeface="Calibri"/>
                <a:cs typeface="Calibri"/>
              </a:defRPr>
            </a:lvl4pPr>
            <a:lvl5pPr>
              <a:buNone/>
              <a:defRPr sz="975" b="1">
                <a:solidFill>
                  <a:srgbClr val="07163E"/>
                </a:solidFill>
                <a:latin typeface="Calibri"/>
                <a:ea typeface="Calibri"/>
                <a:cs typeface="Calibri"/>
              </a:defRPr>
            </a:lvl5pPr>
            <a:lvl6pPr>
              <a:buNone/>
              <a:defRPr sz="975" b="1">
                <a:solidFill>
                  <a:srgbClr val="07163E"/>
                </a:solidFill>
                <a:latin typeface="Calibri"/>
                <a:ea typeface="Calibri"/>
                <a:cs typeface="Calibri"/>
              </a:defRPr>
            </a:lvl6pPr>
            <a:lvl7pPr>
              <a:buNone/>
              <a:defRPr sz="975" b="1">
                <a:solidFill>
                  <a:srgbClr val="07163E"/>
                </a:solidFill>
                <a:latin typeface="Calibri"/>
                <a:ea typeface="Calibri"/>
                <a:cs typeface="Calibri"/>
              </a:defRPr>
            </a:lvl7pPr>
            <a:lvl8pPr>
              <a:buNone/>
              <a:defRPr sz="975" b="1">
                <a:solidFill>
                  <a:srgbClr val="07163E"/>
                </a:solidFill>
                <a:latin typeface="Calibri"/>
                <a:ea typeface="Calibri"/>
                <a:cs typeface="Calibri"/>
              </a:defRPr>
            </a:lvl8pPr>
            <a:lvl9pPr>
              <a:buNone/>
              <a:defRPr sz="975" b="1">
                <a:solidFill>
                  <a:srgbClr val="07163E"/>
                </a:solidFill>
                <a:latin typeface="Calibri"/>
                <a:ea typeface="Calibri"/>
                <a:cs typeface="Calibri"/>
              </a:defRPr>
            </a:lvl9pPr>
          </a:lstStyle>
          <a:p>
            <a:pPr>
              <a:buNone/>
              <a:defRPr sz="975" b="1">
                <a:solidFill>
                  <a:srgbClr val="07163E"/>
                </a:solidFill>
                <a:latin typeface="Calibri"/>
                <a:ea typeface="Calibri"/>
                <a:cs typeface="Calibri"/>
              </a:defRPr>
            </a:pPr>
            <a:r>
              <a:rPr sz="975" b="1">
                <a:solidFill>
                  <a:srgbClr val="07163E"/>
                </a:solidFill>
                <a:latin typeface="Calibri"/>
                <a:ea typeface="Calibri"/>
                <a:cs typeface="Calibri"/>
              </a:rPr>
              <a:t>13–24 MONTHS | to 22 Oct 2028</a:t>
            </a:r>
          </a:p>
        </p:txBody>
      </p:sp>
      <p:sp>
        <p:nvSpPr>
          <p:cNvPr id="24" name="Rectangle 23">
            <a:extLst>
              <a:ext uri="{FF2B5EF4-FFF2-40B4-BE49-F238E27FC236}">
                <a16:creationId xmlns:a16="http://schemas.microsoft.com/office/drawing/2014/main" id="{8CBD3C18-A355-4F6A-8500-F193FA8ADB2F}"/>
              </a:ext>
            </a:extLst>
          </p:cNvPr>
          <p:cNvSpPr>
            <a:spLocks noGrp="1"/>
          </p:cNvSpPr>
          <p:nvPr/>
        </p:nvSpPr>
        <p:spPr>
          <a:xfrm>
            <a:off x="5048250" y="2085975"/>
            <a:ext cx="9525" cy="3895725"/>
          </a:xfrm>
          <a:prstGeom prst="rect">
            <a:avLst/>
          </a:prstGeom>
          <a:solidFill>
            <a:srgbClr val="D2D7DB"/>
          </a:solidFill>
          <a:ln w="0">
            <a:noFill/>
          </a:ln>
        </p:spPr>
        <p:txBody>
          <a:bodyPr/>
          <a:lstStyle/>
          <a:p>
            <a:endParaRPr lang="en-SG"/>
          </a:p>
        </p:txBody>
      </p:sp>
      <p:sp>
        <p:nvSpPr>
          <p:cNvPr id="25" name="Q4&#10;2026">
            <a:extLst>
              <a:ext uri="{FF2B5EF4-FFF2-40B4-BE49-F238E27FC236}">
                <a16:creationId xmlns:a16="http://schemas.microsoft.com/office/drawing/2014/main" id="{D763C01C-EDC8-43FB-BC48-7A1AB8270300}"/>
              </a:ext>
            </a:extLst>
          </p:cNvPr>
          <p:cNvSpPr>
            <a:spLocks noGrp="1"/>
          </p:cNvSpPr>
          <p:nvPr/>
        </p:nvSpPr>
        <p:spPr>
          <a:xfrm>
            <a:off x="5076825" y="2095500"/>
            <a:ext cx="60182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2026</a:t>
            </a:r>
          </a:p>
        </p:txBody>
      </p:sp>
      <p:sp>
        <p:nvSpPr>
          <p:cNvPr id="26" name="Rectangle 25">
            <a:extLst>
              <a:ext uri="{FF2B5EF4-FFF2-40B4-BE49-F238E27FC236}">
                <a16:creationId xmlns:a16="http://schemas.microsoft.com/office/drawing/2014/main" id="{98BA03C1-35E0-4369-85DF-0FDA70868803}"/>
              </a:ext>
            </a:extLst>
          </p:cNvPr>
          <p:cNvSpPr>
            <a:spLocks noGrp="1"/>
          </p:cNvSpPr>
          <p:nvPr/>
        </p:nvSpPr>
        <p:spPr>
          <a:xfrm>
            <a:off x="5697696" y="2085975"/>
            <a:ext cx="9525" cy="3895725"/>
          </a:xfrm>
          <a:prstGeom prst="rect">
            <a:avLst/>
          </a:prstGeom>
          <a:solidFill>
            <a:srgbClr val="D2D7DB"/>
          </a:solidFill>
          <a:ln w="0">
            <a:noFill/>
          </a:ln>
        </p:spPr>
        <p:txBody>
          <a:bodyPr/>
          <a:lstStyle/>
          <a:p>
            <a:endParaRPr lang="en-SG"/>
          </a:p>
        </p:txBody>
      </p:sp>
      <p:sp>
        <p:nvSpPr>
          <p:cNvPr id="27" name="Q1&#10;2027">
            <a:extLst>
              <a:ext uri="{FF2B5EF4-FFF2-40B4-BE49-F238E27FC236}">
                <a16:creationId xmlns:a16="http://schemas.microsoft.com/office/drawing/2014/main" id="{153685A0-BBE3-41D4-82E4-CDF2BAD1663C}"/>
              </a:ext>
            </a:extLst>
          </p:cNvPr>
          <p:cNvSpPr>
            <a:spLocks noGrp="1"/>
          </p:cNvSpPr>
          <p:nvPr/>
        </p:nvSpPr>
        <p:spPr>
          <a:xfrm>
            <a:off x="5726271" y="2095500"/>
            <a:ext cx="775616"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28" name="Rectangle 27">
            <a:extLst>
              <a:ext uri="{FF2B5EF4-FFF2-40B4-BE49-F238E27FC236}">
                <a16:creationId xmlns:a16="http://schemas.microsoft.com/office/drawing/2014/main" id="{5ADA6A08-0F7C-401F-909B-9B6FB63D9D0D}"/>
              </a:ext>
            </a:extLst>
          </p:cNvPr>
          <p:cNvSpPr>
            <a:spLocks noGrp="1"/>
          </p:cNvSpPr>
          <p:nvPr/>
        </p:nvSpPr>
        <p:spPr>
          <a:xfrm>
            <a:off x="6520937" y="2085975"/>
            <a:ext cx="9525" cy="3895725"/>
          </a:xfrm>
          <a:prstGeom prst="rect">
            <a:avLst/>
          </a:prstGeom>
          <a:solidFill>
            <a:srgbClr val="D2D7DB"/>
          </a:solidFill>
          <a:ln w="0">
            <a:noFill/>
          </a:ln>
        </p:spPr>
        <p:txBody>
          <a:bodyPr/>
          <a:lstStyle/>
          <a:p>
            <a:endParaRPr lang="en-SG"/>
          </a:p>
        </p:txBody>
      </p:sp>
      <p:sp>
        <p:nvSpPr>
          <p:cNvPr id="29" name="Q2&#10;2027">
            <a:extLst>
              <a:ext uri="{FF2B5EF4-FFF2-40B4-BE49-F238E27FC236}">
                <a16:creationId xmlns:a16="http://schemas.microsoft.com/office/drawing/2014/main" id="{C7550F5D-9AC1-43C6-BCBB-1119F60AA04C}"/>
              </a:ext>
            </a:extLst>
          </p:cNvPr>
          <p:cNvSpPr>
            <a:spLocks noGrp="1"/>
          </p:cNvSpPr>
          <p:nvPr/>
        </p:nvSpPr>
        <p:spPr>
          <a:xfrm>
            <a:off x="6549512"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0" name="Rectangle 29">
            <a:extLst>
              <a:ext uri="{FF2B5EF4-FFF2-40B4-BE49-F238E27FC236}">
                <a16:creationId xmlns:a16="http://schemas.microsoft.com/office/drawing/2014/main" id="{3144EDEF-3B02-47B1-B337-625C44F62E61}"/>
              </a:ext>
            </a:extLst>
          </p:cNvPr>
          <p:cNvSpPr>
            <a:spLocks noGrp="1"/>
          </p:cNvSpPr>
          <p:nvPr/>
        </p:nvSpPr>
        <p:spPr>
          <a:xfrm>
            <a:off x="7353326" y="2085975"/>
            <a:ext cx="9525" cy="3895725"/>
          </a:xfrm>
          <a:prstGeom prst="rect">
            <a:avLst/>
          </a:prstGeom>
          <a:solidFill>
            <a:srgbClr val="D2D7DB"/>
          </a:solidFill>
          <a:ln w="0">
            <a:noFill/>
          </a:ln>
        </p:spPr>
        <p:txBody>
          <a:bodyPr/>
          <a:lstStyle/>
          <a:p>
            <a:endParaRPr lang="en-SG"/>
          </a:p>
        </p:txBody>
      </p:sp>
      <p:sp>
        <p:nvSpPr>
          <p:cNvPr id="31" name="Q3&#10;2027">
            <a:extLst>
              <a:ext uri="{FF2B5EF4-FFF2-40B4-BE49-F238E27FC236}">
                <a16:creationId xmlns:a16="http://schemas.microsoft.com/office/drawing/2014/main" id="{AB684568-6633-49F9-ABCD-F8FB91E46471}"/>
              </a:ext>
            </a:extLst>
          </p:cNvPr>
          <p:cNvSpPr>
            <a:spLocks noGrp="1"/>
          </p:cNvSpPr>
          <p:nvPr/>
        </p:nvSpPr>
        <p:spPr>
          <a:xfrm>
            <a:off x="7381901"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2" name="Rectangle 31">
            <a:extLst>
              <a:ext uri="{FF2B5EF4-FFF2-40B4-BE49-F238E27FC236}">
                <a16:creationId xmlns:a16="http://schemas.microsoft.com/office/drawing/2014/main" id="{1ED89848-2E81-475A-AC2B-05E748E8DF36}"/>
              </a:ext>
            </a:extLst>
          </p:cNvPr>
          <p:cNvSpPr>
            <a:spLocks noGrp="1"/>
          </p:cNvSpPr>
          <p:nvPr/>
        </p:nvSpPr>
        <p:spPr>
          <a:xfrm>
            <a:off x="8194862" y="2085975"/>
            <a:ext cx="9525" cy="3895725"/>
          </a:xfrm>
          <a:prstGeom prst="rect">
            <a:avLst/>
          </a:prstGeom>
          <a:solidFill>
            <a:srgbClr val="D2D7DB"/>
          </a:solidFill>
          <a:ln w="0">
            <a:noFill/>
          </a:ln>
        </p:spPr>
        <p:txBody>
          <a:bodyPr/>
          <a:lstStyle/>
          <a:p>
            <a:endParaRPr lang="en-SG"/>
          </a:p>
        </p:txBody>
      </p:sp>
      <p:sp>
        <p:nvSpPr>
          <p:cNvPr id="33" name="Q4&#10;2027">
            <a:extLst>
              <a:ext uri="{FF2B5EF4-FFF2-40B4-BE49-F238E27FC236}">
                <a16:creationId xmlns:a16="http://schemas.microsoft.com/office/drawing/2014/main" id="{159D7417-CC33-44AE-ABF9-3A10BA427E76}"/>
              </a:ext>
            </a:extLst>
          </p:cNvPr>
          <p:cNvSpPr>
            <a:spLocks noGrp="1"/>
          </p:cNvSpPr>
          <p:nvPr/>
        </p:nvSpPr>
        <p:spPr>
          <a:xfrm>
            <a:off x="8223437"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2027</a:t>
            </a:r>
          </a:p>
        </p:txBody>
      </p:sp>
      <p:sp>
        <p:nvSpPr>
          <p:cNvPr id="34" name="Rectangle 33">
            <a:extLst>
              <a:ext uri="{FF2B5EF4-FFF2-40B4-BE49-F238E27FC236}">
                <a16:creationId xmlns:a16="http://schemas.microsoft.com/office/drawing/2014/main" id="{5A46F028-6E94-430D-B523-4197F4797300}"/>
              </a:ext>
            </a:extLst>
          </p:cNvPr>
          <p:cNvSpPr>
            <a:spLocks noGrp="1"/>
          </p:cNvSpPr>
          <p:nvPr/>
        </p:nvSpPr>
        <p:spPr>
          <a:xfrm>
            <a:off x="9036397" y="2085975"/>
            <a:ext cx="9525" cy="3895725"/>
          </a:xfrm>
          <a:prstGeom prst="rect">
            <a:avLst/>
          </a:prstGeom>
          <a:solidFill>
            <a:srgbClr val="D2D7DB"/>
          </a:solidFill>
          <a:ln w="0">
            <a:noFill/>
          </a:ln>
        </p:spPr>
        <p:txBody>
          <a:bodyPr/>
          <a:lstStyle/>
          <a:p>
            <a:endParaRPr lang="en-SG"/>
          </a:p>
        </p:txBody>
      </p:sp>
      <p:sp>
        <p:nvSpPr>
          <p:cNvPr id="35" name="Q1&#10;2028">
            <a:extLst>
              <a:ext uri="{FF2B5EF4-FFF2-40B4-BE49-F238E27FC236}">
                <a16:creationId xmlns:a16="http://schemas.microsoft.com/office/drawing/2014/main" id="{44DBB8E5-7917-4FBB-B7D3-2017B79BBD46}"/>
              </a:ext>
            </a:extLst>
          </p:cNvPr>
          <p:cNvSpPr>
            <a:spLocks noGrp="1"/>
          </p:cNvSpPr>
          <p:nvPr/>
        </p:nvSpPr>
        <p:spPr>
          <a:xfrm>
            <a:off x="9064972"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Q1</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6" name="Rectangle 35">
            <a:extLst>
              <a:ext uri="{FF2B5EF4-FFF2-40B4-BE49-F238E27FC236}">
                <a16:creationId xmlns:a16="http://schemas.microsoft.com/office/drawing/2014/main" id="{FE167282-E47D-4115-A0DB-838961BFF306}"/>
              </a:ext>
            </a:extLst>
          </p:cNvPr>
          <p:cNvSpPr>
            <a:spLocks noGrp="1"/>
          </p:cNvSpPr>
          <p:nvPr/>
        </p:nvSpPr>
        <p:spPr>
          <a:xfrm>
            <a:off x="9868786" y="2085975"/>
            <a:ext cx="9525" cy="3895725"/>
          </a:xfrm>
          <a:prstGeom prst="rect">
            <a:avLst/>
          </a:prstGeom>
          <a:solidFill>
            <a:srgbClr val="D2D7DB"/>
          </a:solidFill>
          <a:ln w="0">
            <a:noFill/>
          </a:ln>
        </p:spPr>
        <p:txBody>
          <a:bodyPr/>
          <a:lstStyle/>
          <a:p>
            <a:endParaRPr lang="en-SG"/>
          </a:p>
        </p:txBody>
      </p:sp>
      <p:sp>
        <p:nvSpPr>
          <p:cNvPr id="37" name="Q2&#10;2028">
            <a:extLst>
              <a:ext uri="{FF2B5EF4-FFF2-40B4-BE49-F238E27FC236}">
                <a16:creationId xmlns:a16="http://schemas.microsoft.com/office/drawing/2014/main" id="{EE81C086-74F6-4B9E-8FC0-70175F2BBBBA}"/>
              </a:ext>
            </a:extLst>
          </p:cNvPr>
          <p:cNvSpPr>
            <a:spLocks noGrp="1"/>
          </p:cNvSpPr>
          <p:nvPr/>
        </p:nvSpPr>
        <p:spPr>
          <a:xfrm>
            <a:off x="9897361" y="2095500"/>
            <a:ext cx="784764"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Q2</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38" name="Rectangle 37">
            <a:extLst>
              <a:ext uri="{FF2B5EF4-FFF2-40B4-BE49-F238E27FC236}">
                <a16:creationId xmlns:a16="http://schemas.microsoft.com/office/drawing/2014/main" id="{8D15C206-55FA-43FA-A2AC-F2F12A45C42F}"/>
              </a:ext>
            </a:extLst>
          </p:cNvPr>
          <p:cNvSpPr>
            <a:spLocks noGrp="1"/>
          </p:cNvSpPr>
          <p:nvPr/>
        </p:nvSpPr>
        <p:spPr>
          <a:xfrm>
            <a:off x="10701175" y="2085975"/>
            <a:ext cx="9525" cy="3895725"/>
          </a:xfrm>
          <a:prstGeom prst="rect">
            <a:avLst/>
          </a:prstGeom>
          <a:solidFill>
            <a:srgbClr val="D2D7DB"/>
          </a:solidFill>
          <a:ln w="0">
            <a:noFill/>
          </a:ln>
        </p:spPr>
        <p:txBody>
          <a:bodyPr/>
          <a:lstStyle/>
          <a:p>
            <a:endParaRPr lang="en-SG"/>
          </a:p>
        </p:txBody>
      </p:sp>
      <p:sp>
        <p:nvSpPr>
          <p:cNvPr id="39" name="Q3&#10;2028">
            <a:extLst>
              <a:ext uri="{FF2B5EF4-FFF2-40B4-BE49-F238E27FC236}">
                <a16:creationId xmlns:a16="http://schemas.microsoft.com/office/drawing/2014/main" id="{36239F60-16ED-4234-A0B4-539B67DB99E4}"/>
              </a:ext>
            </a:extLst>
          </p:cNvPr>
          <p:cNvSpPr>
            <a:spLocks noGrp="1"/>
          </p:cNvSpPr>
          <p:nvPr/>
        </p:nvSpPr>
        <p:spPr>
          <a:xfrm>
            <a:off x="10729750" y="2095500"/>
            <a:ext cx="793911"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a:solidFill>
                  <a:srgbClr val="464646"/>
                </a:solidFill>
                <a:latin typeface="Calibri"/>
                <a:ea typeface="Calibri"/>
                <a:cs typeface="Calibri"/>
              </a:rPr>
              <a:t>Q3</a:t>
            </a:r>
          </a:p>
          <a:p>
            <a:pPr>
              <a:buNone/>
              <a:defRPr sz="863" b="0">
                <a:solidFill>
                  <a:srgbClr val="464646"/>
                </a:solidFill>
                <a:latin typeface="Calibri"/>
                <a:ea typeface="Calibri"/>
                <a:cs typeface="Calibri"/>
              </a:defRPr>
            </a:pPr>
            <a:r>
              <a:rPr sz="863" b="0">
                <a:solidFill>
                  <a:srgbClr val="464646"/>
                </a:solidFill>
                <a:latin typeface="Calibri"/>
                <a:ea typeface="Calibri"/>
                <a:cs typeface="Calibri"/>
              </a:rPr>
              <a:t>2028</a:t>
            </a:r>
          </a:p>
        </p:txBody>
      </p:sp>
      <p:sp>
        <p:nvSpPr>
          <p:cNvPr id="40" name="Rectangle 39">
            <a:extLst>
              <a:ext uri="{FF2B5EF4-FFF2-40B4-BE49-F238E27FC236}">
                <a16:creationId xmlns:a16="http://schemas.microsoft.com/office/drawing/2014/main" id="{C6DF3C60-CCF1-49F2-AC02-BCC2E60CCAF0}"/>
              </a:ext>
            </a:extLst>
          </p:cNvPr>
          <p:cNvSpPr>
            <a:spLocks noGrp="1"/>
          </p:cNvSpPr>
          <p:nvPr/>
        </p:nvSpPr>
        <p:spPr>
          <a:xfrm>
            <a:off x="11542710" y="2085975"/>
            <a:ext cx="9525" cy="3895725"/>
          </a:xfrm>
          <a:prstGeom prst="rect">
            <a:avLst/>
          </a:prstGeom>
          <a:solidFill>
            <a:srgbClr val="D2D7DB"/>
          </a:solidFill>
          <a:ln w="0">
            <a:noFill/>
          </a:ln>
        </p:spPr>
        <p:txBody>
          <a:bodyPr/>
          <a:lstStyle/>
          <a:p>
            <a:endParaRPr lang="en-SG"/>
          </a:p>
        </p:txBody>
      </p:sp>
      <p:sp>
        <p:nvSpPr>
          <p:cNvPr id="41" name="Q4&#10;2028">
            <a:extLst>
              <a:ext uri="{FF2B5EF4-FFF2-40B4-BE49-F238E27FC236}">
                <a16:creationId xmlns:a16="http://schemas.microsoft.com/office/drawing/2014/main" id="{274D1F46-F012-4E39-88CC-D08C1807755E}"/>
              </a:ext>
            </a:extLst>
          </p:cNvPr>
          <p:cNvSpPr>
            <a:spLocks noGrp="1"/>
          </p:cNvSpPr>
          <p:nvPr/>
        </p:nvSpPr>
        <p:spPr>
          <a:xfrm>
            <a:off x="11571284" y="2095500"/>
            <a:ext cx="304800" cy="276225"/>
          </a:xfrm>
          <a:prstGeom prst="rect">
            <a:avLst/>
          </a:prstGeom>
          <a:noFill/>
          <a:ln w="0">
            <a:noFill/>
          </a:ln>
        </p:spPr>
        <p:txBody>
          <a:bodyPr wrap="square" lIns="0" tIns="0" rIns="0" bIns="0" anchor="t">
            <a:noAutofit/>
          </a:bodyPr>
          <a:lstStyle>
            <a:defPPr>
              <a:defRPr sz="863" b="0">
                <a:solidFill>
                  <a:srgbClr val="464646"/>
                </a:solidFill>
                <a:latin typeface="Calibri"/>
                <a:ea typeface="Calibri"/>
                <a:cs typeface="Calibri"/>
              </a:defRPr>
            </a:defPPr>
            <a:lvl1pPr>
              <a:buNone/>
              <a:defRPr sz="863" b="0">
                <a:solidFill>
                  <a:srgbClr val="464646"/>
                </a:solidFill>
                <a:latin typeface="Calibri"/>
                <a:ea typeface="Calibri"/>
                <a:cs typeface="Calibri"/>
              </a:defRPr>
            </a:lvl1pPr>
            <a:lvl2pPr>
              <a:buNone/>
              <a:defRPr sz="863" b="0">
                <a:solidFill>
                  <a:srgbClr val="464646"/>
                </a:solidFill>
                <a:latin typeface="Calibri"/>
                <a:ea typeface="Calibri"/>
                <a:cs typeface="Calibri"/>
              </a:defRPr>
            </a:lvl2pPr>
            <a:lvl3pPr>
              <a:buNone/>
              <a:defRPr sz="863" b="0">
                <a:solidFill>
                  <a:srgbClr val="464646"/>
                </a:solidFill>
                <a:latin typeface="Calibri"/>
                <a:ea typeface="Calibri"/>
                <a:cs typeface="Calibri"/>
              </a:defRPr>
            </a:lvl3pPr>
            <a:lvl4pPr>
              <a:buNone/>
              <a:defRPr sz="863" b="0">
                <a:solidFill>
                  <a:srgbClr val="464646"/>
                </a:solidFill>
                <a:latin typeface="Calibri"/>
                <a:ea typeface="Calibri"/>
                <a:cs typeface="Calibri"/>
              </a:defRPr>
            </a:lvl4pPr>
            <a:lvl5pPr>
              <a:buNone/>
              <a:defRPr sz="863" b="0">
                <a:solidFill>
                  <a:srgbClr val="464646"/>
                </a:solidFill>
                <a:latin typeface="Calibri"/>
                <a:ea typeface="Calibri"/>
                <a:cs typeface="Calibri"/>
              </a:defRPr>
            </a:lvl5pPr>
            <a:lvl6pPr>
              <a:buNone/>
              <a:defRPr sz="863" b="0">
                <a:solidFill>
                  <a:srgbClr val="464646"/>
                </a:solidFill>
                <a:latin typeface="Calibri"/>
                <a:ea typeface="Calibri"/>
                <a:cs typeface="Calibri"/>
              </a:defRPr>
            </a:lvl6pPr>
            <a:lvl7pPr>
              <a:buNone/>
              <a:defRPr sz="863" b="0">
                <a:solidFill>
                  <a:srgbClr val="464646"/>
                </a:solidFill>
                <a:latin typeface="Calibri"/>
                <a:ea typeface="Calibri"/>
                <a:cs typeface="Calibri"/>
              </a:defRPr>
            </a:lvl7pPr>
            <a:lvl8pPr>
              <a:buNone/>
              <a:defRPr sz="863" b="0">
                <a:solidFill>
                  <a:srgbClr val="464646"/>
                </a:solidFill>
                <a:latin typeface="Calibri"/>
                <a:ea typeface="Calibri"/>
                <a:cs typeface="Calibri"/>
              </a:defRPr>
            </a:lvl8pPr>
            <a:lvl9pPr>
              <a:buNone/>
              <a:defRPr sz="863" b="0">
                <a:solidFill>
                  <a:srgbClr val="464646"/>
                </a:solidFill>
                <a:latin typeface="Calibri"/>
                <a:ea typeface="Calibri"/>
                <a:cs typeface="Calibri"/>
              </a:defRPr>
            </a:lvl9pPr>
          </a:lstStyle>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Q4</a:t>
            </a:r>
          </a:p>
          <a:p>
            <a:pPr>
              <a:buNone/>
              <a:defRPr sz="863" b="0">
                <a:solidFill>
                  <a:srgbClr val="464646"/>
                </a:solidFill>
                <a:latin typeface="Calibri"/>
                <a:ea typeface="Calibri"/>
                <a:cs typeface="Calibri"/>
              </a:defRPr>
            </a:pPr>
            <a:r>
              <a:rPr sz="863" b="0" dirty="0">
                <a:solidFill>
                  <a:srgbClr val="464646"/>
                </a:solidFill>
                <a:latin typeface="Calibri"/>
                <a:ea typeface="Calibri"/>
                <a:cs typeface="Calibri"/>
              </a:rPr>
              <a:t>2028</a:t>
            </a:r>
          </a:p>
        </p:txBody>
      </p:sp>
      <p:pic>
        <p:nvPicPr>
          <p:cNvPr id="44" name="Graphic 43">
            <a:extLst>
              <a:ext uri="{FF2B5EF4-FFF2-40B4-BE49-F238E27FC236}">
                <a16:creationId xmlns:a16="http://schemas.microsoft.com/office/drawing/2014/main" id="{83F46C68-55A1-4791-B744-973BBF064BB4}"/>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457200" y="2466975"/>
            <a:ext cx="247650" cy="185738"/>
          </a:xfrm>
          <a:prstGeom prst="rect">
            <a:avLst/>
          </a:prstGeom>
        </p:spPr>
      </p:pic>
      <p:sp>
        <p:nvSpPr>
          <p:cNvPr id="45" name="Poland | Rynek mocy&#10;Capacity market">
            <a:extLst>
              <a:ext uri="{FF2B5EF4-FFF2-40B4-BE49-F238E27FC236}">
                <a16:creationId xmlns:a16="http://schemas.microsoft.com/office/drawing/2014/main" id="{2E426996-E219-4694-AD8F-77DBCC2108FF}"/>
              </a:ext>
            </a:extLst>
          </p:cNvPr>
          <p:cNvSpPr>
            <a:spLocks noGrp="1"/>
          </p:cNvSpPr>
          <p:nvPr/>
        </p:nvSpPr>
        <p:spPr>
          <a:xfrm>
            <a:off x="819150" y="2428875"/>
            <a:ext cx="1381125" cy="352425"/>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PL | Rynek mocy</a:t>
            </a:r>
          </a:p>
          <a:p>
            <a:pPr>
              <a:spcBef>
                <a:spcPts val="0"/>
              </a:spcBef>
              <a:spcAft>
                <a:spcPts val="0"/>
              </a:spcAft>
              <a:defRPr sz="990" b="1">
                <a:solidFill>
                  <a:srgbClr val="07163E"/>
                </a:solidFill>
                <a:latin typeface="Calibri"/>
                <a:ea typeface="Calibri"/>
                <a:cs typeface="Calibri"/>
              </a:defRPr>
            </a:pPr>
            <a:r>
              <a:rPr sz="990" b="1">
                <a:solidFill>
                  <a:srgbClr val="125E93"/>
                </a:solidFill>
                <a:latin typeface="Calibri"/>
                <a:ea typeface="Calibri"/>
                <a:cs typeface="Calibri"/>
              </a:rPr>
              <a:t>Up to 17y historical</a:t>
            </a:r>
          </a:p>
        </p:txBody>
      </p:sp>
      <p:sp>
        <p:nvSpPr>
          <p:cNvPr id="46" name="Rectangle 45">
            <a:extLst>
              <a:ext uri="{FF2B5EF4-FFF2-40B4-BE49-F238E27FC236}">
                <a16:creationId xmlns:a16="http://schemas.microsoft.com/office/drawing/2014/main" id="{3A961C3D-583C-4D6D-9AEB-E014DCD648E8}"/>
              </a:ext>
            </a:extLst>
          </p:cNvPr>
          <p:cNvSpPr>
            <a:spLocks noGrp="1"/>
          </p:cNvSpPr>
          <p:nvPr/>
        </p:nvSpPr>
        <p:spPr>
          <a:xfrm>
            <a:off x="2362200" y="2428875"/>
            <a:ext cx="9372600" cy="9525"/>
          </a:xfrm>
          <a:prstGeom prst="rect">
            <a:avLst/>
          </a:prstGeom>
          <a:solidFill>
            <a:srgbClr val="D2D7DB"/>
          </a:solidFill>
          <a:ln w="0">
            <a:noFill/>
          </a:ln>
        </p:spPr>
        <p:txBody>
          <a:bodyPr/>
          <a:lstStyle/>
          <a:p>
            <a:endParaRPr lang="en-SG"/>
          </a:p>
        </p:txBody>
      </p:sp>
      <p:sp>
        <p:nvSpPr>
          <p:cNvPr id="47" name="Rectangle 46">
            <a:extLst>
              <a:ext uri="{FF2B5EF4-FFF2-40B4-BE49-F238E27FC236}">
                <a16:creationId xmlns:a16="http://schemas.microsoft.com/office/drawing/2014/main" id="{3479993F-7E7C-493E-B7C4-7DD39BCDFD6D}"/>
              </a:ext>
            </a:extLst>
          </p:cNvPr>
          <p:cNvSpPr>
            <a:spLocks noGrp="1"/>
          </p:cNvSpPr>
          <p:nvPr/>
        </p:nvSpPr>
        <p:spPr>
          <a:xfrm>
            <a:off x="4335143" y="2390775"/>
            <a:ext cx="76200" cy="76200"/>
          </a:xfrm>
          <a:prstGeom prst="rect">
            <a:avLst/>
          </a:prstGeom>
          <a:solidFill>
            <a:srgbClr val="07163E"/>
          </a:solidFill>
          <a:ln w="12383">
            <a:solidFill>
              <a:srgbClr val="07163E"/>
            </a:solidFill>
          </a:ln>
        </p:spPr>
        <p:txBody>
          <a:bodyPr/>
          <a:lstStyle/>
          <a:p>
            <a:endParaRPr lang="en-SG"/>
          </a:p>
        </p:txBody>
      </p:sp>
      <p:sp>
        <p:nvSpPr>
          <p:cNvPr id="48" name="Dec 25: ~6.9 GW all-tech&#10;465.02 PLN/kW-year">
            <a:extLst>
              <a:ext uri="{FF2B5EF4-FFF2-40B4-BE49-F238E27FC236}">
                <a16:creationId xmlns:a16="http://schemas.microsoft.com/office/drawing/2014/main" id="{11804C27-2C08-4D1A-8494-275DD3F785EC}"/>
              </a:ext>
            </a:extLst>
          </p:cNvPr>
          <p:cNvSpPr>
            <a:spLocks noGrp="1"/>
          </p:cNvSpPr>
          <p:nvPr/>
        </p:nvSpPr>
        <p:spPr>
          <a:xfrm>
            <a:off x="2466975" y="2495550"/>
            <a:ext cx="1964603"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Dec 25: ~6.9 GW all-tech</a:t>
            </a:r>
          </a:p>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465.02 PLN/kW-year</a:t>
            </a:r>
          </a:p>
        </p:txBody>
      </p:sp>
      <p:sp>
        <p:nvSpPr>
          <p:cNvPr id="49" name="Rectangle 48">
            <a:extLst>
              <a:ext uri="{FF2B5EF4-FFF2-40B4-BE49-F238E27FC236}">
                <a16:creationId xmlns:a16="http://schemas.microsoft.com/office/drawing/2014/main" id="{C01D34F6-73C7-4467-B743-C1F774D4F205}"/>
              </a:ext>
            </a:extLst>
          </p:cNvPr>
          <p:cNvSpPr>
            <a:spLocks noGrp="1"/>
          </p:cNvSpPr>
          <p:nvPr/>
        </p:nvSpPr>
        <p:spPr>
          <a:xfrm>
            <a:off x="6327336" y="2390775"/>
            <a:ext cx="76200" cy="76200"/>
          </a:xfrm>
          <a:prstGeom prst="rect">
            <a:avLst/>
          </a:prstGeom>
          <a:solidFill>
            <a:srgbClr val="FFFFFF"/>
          </a:solidFill>
          <a:ln w="12383">
            <a:solidFill>
              <a:srgbClr val="07163E"/>
            </a:solidFill>
          </a:ln>
        </p:spPr>
        <p:txBody>
          <a:bodyPr/>
          <a:lstStyle/>
          <a:p>
            <a:endParaRPr lang="en-SG"/>
          </a:p>
        </p:txBody>
      </p:sp>
      <p:sp>
        <p:nvSpPr>
          <p:cNvPr id="50" name="Mar 27 target E → 2031 delivery; conditional on le">
            <a:extLst>
              <a:ext uri="{FF2B5EF4-FFF2-40B4-BE49-F238E27FC236}">
                <a16:creationId xmlns:a16="http://schemas.microsoft.com/office/drawing/2014/main" id="{7FDAFDFB-E35A-40C9-86F1-A62BC69F8FE1}"/>
              </a:ext>
            </a:extLst>
          </p:cNvPr>
          <p:cNvSpPr>
            <a:spLocks noGrp="1"/>
          </p:cNvSpPr>
          <p:nvPr/>
        </p:nvSpPr>
        <p:spPr>
          <a:xfrm>
            <a:off x="6451161" y="2505075"/>
            <a:ext cx="3905250" cy="285750"/>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dirty="0">
                <a:solidFill>
                  <a:srgbClr val="125E93"/>
                </a:solidFill>
                <a:latin typeface="Calibri"/>
                <a:ea typeface="Calibri"/>
                <a:cs typeface="Calibri"/>
              </a:rPr>
              <a:t>Mar 27 target E → 2031 delivery; conditional on legislation</a:t>
            </a:r>
          </a:p>
          <a:p>
            <a:pPr>
              <a:buNone/>
              <a:defRPr sz="938" b="0">
                <a:solidFill>
                  <a:srgbClr val="125E93"/>
                </a:solidFill>
                <a:latin typeface="Calibri"/>
                <a:ea typeface="Calibri"/>
                <a:cs typeface="Calibri"/>
              </a:defRPr>
            </a:pPr>
            <a:r>
              <a:rPr sz="800" b="0" dirty="0">
                <a:solidFill>
                  <a:srgbClr val="125E93"/>
                </a:solidFill>
                <a:latin typeface="Calibri"/>
                <a:ea typeface="Calibri"/>
                <a:cs typeface="Calibri"/>
              </a:rPr>
              <a:t>Planning risk extends into 2027–28; BESS quota / price U</a:t>
            </a:r>
          </a:p>
        </p:txBody>
      </p:sp>
      <p:pic>
        <p:nvPicPr>
          <p:cNvPr id="51" name="Graphic 50">
            <a:extLst>
              <a:ext uri="{FF2B5EF4-FFF2-40B4-BE49-F238E27FC236}">
                <a16:creationId xmlns:a16="http://schemas.microsoft.com/office/drawing/2014/main" id="{FF821F33-95AE-4A21-9BF2-BD8F4110B562}"/>
              </a:ext>
            </a:extLst>
          </p:cNvPr>
          <p:cNvPicPr>
            <a:picLocks noChangeAspect="1"/>
          </p:cNvPicPr>
          <p:nvPr/>
        </p:nvPicPr>
        <p:blipFill>
          <a:blip>
            <a:extLst>
              <a:ext uri="{96DAC541-7B7A-43D3-8B79-37D633B846F1}">
                <asvg:svgBlip xmlns:asvg="http://schemas.microsoft.com/office/drawing/2016/SVG/main" r:embed="rId4"/>
              </a:ext>
            </a:extLst>
          </a:blip>
          <a:stretch/>
        </p:blipFill>
        <p:spPr>
          <a:xfrm>
            <a:off x="457200" y="2867025"/>
            <a:ext cx="247650" cy="185738"/>
          </a:xfrm>
          <a:prstGeom prst="rect">
            <a:avLst/>
          </a:prstGeom>
        </p:spPr>
      </p:pic>
      <p:sp>
        <p:nvSpPr>
          <p:cNvPr id="52" name="Romania | Modernisation&#10;Fund (SA.121308)">
            <a:extLst>
              <a:ext uri="{FF2B5EF4-FFF2-40B4-BE49-F238E27FC236}">
                <a16:creationId xmlns:a16="http://schemas.microsoft.com/office/drawing/2014/main" id="{ECAAFBC9-E1DF-4DD7-AEC2-E86650CCCE5E}"/>
              </a:ext>
            </a:extLst>
          </p:cNvPr>
          <p:cNvSpPr>
            <a:spLocks noGrp="1"/>
          </p:cNvSpPr>
          <p:nvPr/>
        </p:nvSpPr>
        <p:spPr>
          <a:xfrm>
            <a:off x="819150" y="282892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Romania | Modernisation</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Fund (SA.121308)</a:t>
            </a:r>
          </a:p>
        </p:txBody>
      </p:sp>
      <p:sp>
        <p:nvSpPr>
          <p:cNvPr id="53" name="Rectangle 52">
            <a:extLst>
              <a:ext uri="{FF2B5EF4-FFF2-40B4-BE49-F238E27FC236}">
                <a16:creationId xmlns:a16="http://schemas.microsoft.com/office/drawing/2014/main" id="{43C41165-C931-4DA7-A332-91E4178896F9}"/>
              </a:ext>
            </a:extLst>
          </p:cNvPr>
          <p:cNvSpPr>
            <a:spLocks noGrp="1"/>
          </p:cNvSpPr>
          <p:nvPr/>
        </p:nvSpPr>
        <p:spPr>
          <a:xfrm>
            <a:off x="2362200" y="2828925"/>
            <a:ext cx="9372600" cy="9525"/>
          </a:xfrm>
          <a:prstGeom prst="rect">
            <a:avLst/>
          </a:prstGeom>
          <a:solidFill>
            <a:srgbClr val="D2D7DB"/>
          </a:solidFill>
          <a:ln w="0">
            <a:noFill/>
          </a:ln>
        </p:spPr>
        <p:txBody>
          <a:bodyPr/>
          <a:lstStyle/>
          <a:p>
            <a:endParaRPr lang="en-SG"/>
          </a:p>
        </p:txBody>
      </p:sp>
      <p:sp>
        <p:nvSpPr>
          <p:cNvPr id="54" name="Rectangle 53">
            <a:extLst>
              <a:ext uri="{FF2B5EF4-FFF2-40B4-BE49-F238E27FC236}">
                <a16:creationId xmlns:a16="http://schemas.microsoft.com/office/drawing/2014/main" id="{F064BBF8-4F39-4085-8070-BBC074E2AEC4}"/>
              </a:ext>
            </a:extLst>
          </p:cNvPr>
          <p:cNvSpPr>
            <a:spLocks noGrp="1"/>
          </p:cNvSpPr>
          <p:nvPr/>
        </p:nvSpPr>
        <p:spPr>
          <a:xfrm>
            <a:off x="4494155" y="2790825"/>
            <a:ext cx="76200" cy="76200"/>
          </a:xfrm>
          <a:prstGeom prst="rect">
            <a:avLst/>
          </a:prstGeom>
          <a:solidFill>
            <a:srgbClr val="07163E"/>
          </a:solidFill>
          <a:ln w="12383">
            <a:solidFill>
              <a:srgbClr val="07163E"/>
            </a:solidFill>
          </a:ln>
        </p:spPr>
        <p:txBody>
          <a:bodyPr/>
          <a:lstStyle/>
          <a:p>
            <a:endParaRPr lang="en-SG"/>
          </a:p>
        </p:txBody>
      </p:sp>
      <p:sp>
        <p:nvSpPr>
          <p:cNvPr id="55" name="Mar 26: €150m approved&#10;No call allocation yet veri">
            <a:extLst>
              <a:ext uri="{FF2B5EF4-FFF2-40B4-BE49-F238E27FC236}">
                <a16:creationId xmlns:a16="http://schemas.microsoft.com/office/drawing/2014/main" id="{64760D09-6F89-41EE-AB40-F9D65848A57B}"/>
              </a:ext>
            </a:extLst>
          </p:cNvPr>
          <p:cNvSpPr>
            <a:spLocks noGrp="1"/>
          </p:cNvSpPr>
          <p:nvPr/>
        </p:nvSpPr>
        <p:spPr>
          <a:xfrm>
            <a:off x="3715860" y="2895600"/>
            <a:ext cx="1332390"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Mar 26: €150m approved</a:t>
            </a:r>
          </a:p>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No call allocation yet verified</a:t>
            </a:r>
          </a:p>
        </p:txBody>
      </p:sp>
      <p:sp>
        <p:nvSpPr>
          <p:cNvPr id="56" name="Rectangle 55">
            <a:extLst>
              <a:ext uri="{FF2B5EF4-FFF2-40B4-BE49-F238E27FC236}">
                <a16:creationId xmlns:a16="http://schemas.microsoft.com/office/drawing/2014/main" id="{6C26E7D1-A99E-4637-B046-204FA83300BE}"/>
              </a:ext>
            </a:extLst>
          </p:cNvPr>
          <p:cNvSpPr>
            <a:spLocks noGrp="1"/>
          </p:cNvSpPr>
          <p:nvPr/>
        </p:nvSpPr>
        <p:spPr>
          <a:xfrm>
            <a:off x="5083327" y="2790825"/>
            <a:ext cx="76200" cy="76200"/>
          </a:xfrm>
          <a:prstGeom prst="rect">
            <a:avLst/>
          </a:prstGeom>
          <a:solidFill>
            <a:srgbClr val="FFFFFF"/>
          </a:solidFill>
          <a:ln w="12383">
            <a:solidFill>
              <a:srgbClr val="07163E"/>
            </a:solidFill>
          </a:ln>
        </p:spPr>
        <p:txBody>
          <a:bodyPr/>
          <a:lstStyle/>
          <a:p>
            <a:endParaRPr lang="en-SG"/>
          </a:p>
        </p:txBody>
      </p:sp>
      <p:sp>
        <p:nvSpPr>
          <p:cNvPr id="57" name="30 Oct 26 E close&#10;Guide unverified">
            <a:extLst>
              <a:ext uri="{FF2B5EF4-FFF2-40B4-BE49-F238E27FC236}">
                <a16:creationId xmlns:a16="http://schemas.microsoft.com/office/drawing/2014/main" id="{A6B26AD6-5497-4488-9DD2-F78A7318A9CB}"/>
              </a:ext>
            </a:extLst>
          </p:cNvPr>
          <p:cNvSpPr>
            <a:spLocks noGrp="1"/>
          </p:cNvSpPr>
          <p:nvPr/>
        </p:nvSpPr>
        <p:spPr>
          <a:xfrm>
            <a:off x="5105400" y="2905125"/>
            <a:ext cx="981075" cy="285750"/>
          </a:xfrm>
          <a:prstGeom prst="rect">
            <a:avLst/>
          </a:prstGeom>
          <a:noFill/>
          <a:ln w="0">
            <a:noFill/>
          </a:ln>
        </p:spPr>
        <p:txBody>
          <a:bodyPr wrap="square" lIns="0" tIns="0" rIns="0" bIns="0" anchor="t">
            <a:noAutofit/>
          </a:bodyPr>
          <a:lstStyle>
            <a:defPPr>
              <a:defRPr sz="900" b="0">
                <a:solidFill>
                  <a:srgbClr val="125E93"/>
                </a:solidFill>
                <a:latin typeface="Calibri"/>
                <a:ea typeface="Calibri"/>
                <a:cs typeface="Calibri"/>
              </a:defRPr>
            </a:defPPr>
            <a:lvl1pPr>
              <a:buNone/>
              <a:defRPr sz="900" b="0">
                <a:solidFill>
                  <a:srgbClr val="125E93"/>
                </a:solidFill>
                <a:latin typeface="Calibri"/>
                <a:ea typeface="Calibri"/>
                <a:cs typeface="Calibri"/>
              </a:defRPr>
            </a:lvl1pPr>
            <a:lvl2pPr>
              <a:buNone/>
              <a:defRPr sz="900" b="0">
                <a:solidFill>
                  <a:srgbClr val="125E93"/>
                </a:solidFill>
                <a:latin typeface="Calibri"/>
                <a:ea typeface="Calibri"/>
                <a:cs typeface="Calibri"/>
              </a:defRPr>
            </a:lvl2pPr>
            <a:lvl3pPr>
              <a:buNone/>
              <a:defRPr sz="900" b="0">
                <a:solidFill>
                  <a:srgbClr val="125E93"/>
                </a:solidFill>
                <a:latin typeface="Calibri"/>
                <a:ea typeface="Calibri"/>
                <a:cs typeface="Calibri"/>
              </a:defRPr>
            </a:lvl3pPr>
            <a:lvl4pPr>
              <a:buNone/>
              <a:defRPr sz="900" b="0">
                <a:solidFill>
                  <a:srgbClr val="125E93"/>
                </a:solidFill>
                <a:latin typeface="Calibri"/>
                <a:ea typeface="Calibri"/>
                <a:cs typeface="Calibri"/>
              </a:defRPr>
            </a:lvl4pPr>
            <a:lvl5pPr>
              <a:buNone/>
              <a:defRPr sz="900" b="0">
                <a:solidFill>
                  <a:srgbClr val="125E93"/>
                </a:solidFill>
                <a:latin typeface="Calibri"/>
                <a:ea typeface="Calibri"/>
                <a:cs typeface="Calibri"/>
              </a:defRPr>
            </a:lvl5pPr>
            <a:lvl6pPr>
              <a:buNone/>
              <a:defRPr sz="900" b="0">
                <a:solidFill>
                  <a:srgbClr val="125E93"/>
                </a:solidFill>
                <a:latin typeface="Calibri"/>
                <a:ea typeface="Calibri"/>
                <a:cs typeface="Calibri"/>
              </a:defRPr>
            </a:lvl6pPr>
            <a:lvl7pPr>
              <a:buNone/>
              <a:defRPr sz="900" b="0">
                <a:solidFill>
                  <a:srgbClr val="125E93"/>
                </a:solidFill>
                <a:latin typeface="Calibri"/>
                <a:ea typeface="Calibri"/>
                <a:cs typeface="Calibri"/>
              </a:defRPr>
            </a:lvl7pPr>
            <a:lvl8pPr>
              <a:buNone/>
              <a:defRPr sz="900" b="0">
                <a:solidFill>
                  <a:srgbClr val="125E93"/>
                </a:solidFill>
                <a:latin typeface="Calibri"/>
                <a:ea typeface="Calibri"/>
                <a:cs typeface="Calibri"/>
              </a:defRPr>
            </a:lvl8pPr>
            <a:lvl9pPr>
              <a:buNone/>
              <a:defRPr sz="900" b="0">
                <a:solidFill>
                  <a:srgbClr val="125E93"/>
                </a:solidFill>
                <a:latin typeface="Calibri"/>
                <a:ea typeface="Calibri"/>
                <a:cs typeface="Calibri"/>
              </a:defRPr>
            </a:lvl9pPr>
          </a:lstStyle>
          <a:p>
            <a:pPr>
              <a:buNone/>
              <a:defRPr sz="900" b="0">
                <a:solidFill>
                  <a:srgbClr val="125E93"/>
                </a:solidFill>
                <a:latin typeface="Calibri"/>
                <a:ea typeface="Calibri"/>
                <a:cs typeface="Calibri"/>
              </a:defRPr>
            </a:pPr>
            <a:r>
              <a:rPr sz="800" b="0">
                <a:solidFill>
                  <a:srgbClr val="125E93"/>
                </a:solidFill>
                <a:latin typeface="Calibri"/>
                <a:ea typeface="Calibri"/>
                <a:cs typeface="Calibri"/>
              </a:rPr>
              <a:t>30 Oct 26 E close</a:t>
            </a:r>
          </a:p>
          <a:p>
            <a:pPr>
              <a:buNone/>
              <a:defRPr sz="900" b="0">
                <a:solidFill>
                  <a:srgbClr val="125E93"/>
                </a:solidFill>
                <a:latin typeface="Calibri"/>
                <a:ea typeface="Calibri"/>
                <a:cs typeface="Calibri"/>
              </a:defRPr>
            </a:pPr>
            <a:r>
              <a:rPr sz="800" b="0">
                <a:solidFill>
                  <a:srgbClr val="125E93"/>
                </a:solidFill>
                <a:latin typeface="Calibri"/>
                <a:ea typeface="Calibri"/>
                <a:cs typeface="Calibri"/>
              </a:rPr>
              <a:t>Guide unverified</a:t>
            </a:r>
          </a:p>
        </p:txBody>
      </p:sp>
      <p:sp>
        <p:nvSpPr>
          <p:cNvPr id="58" name="Rectangle 57">
            <a:extLst>
              <a:ext uri="{FF2B5EF4-FFF2-40B4-BE49-F238E27FC236}">
                <a16:creationId xmlns:a16="http://schemas.microsoft.com/office/drawing/2014/main" id="{DBD0A5EC-6A0D-4453-8D85-6CEC8F96C9DC}"/>
              </a:ext>
            </a:extLst>
          </p:cNvPr>
          <p:cNvSpPr>
            <a:spLocks noGrp="1"/>
          </p:cNvSpPr>
          <p:nvPr/>
        </p:nvSpPr>
        <p:spPr>
          <a:xfrm>
            <a:off x="5697696" y="2819400"/>
            <a:ext cx="57150" cy="19050"/>
          </a:xfrm>
          <a:prstGeom prst="rect">
            <a:avLst/>
          </a:prstGeom>
          <a:solidFill>
            <a:srgbClr val="125E93"/>
          </a:solidFill>
          <a:ln w="0">
            <a:noFill/>
          </a:ln>
        </p:spPr>
        <p:txBody>
          <a:bodyPr/>
          <a:lstStyle/>
          <a:p>
            <a:endParaRPr lang="en-SG"/>
          </a:p>
        </p:txBody>
      </p:sp>
      <p:sp>
        <p:nvSpPr>
          <p:cNvPr id="59" name="Rectangle 58">
            <a:extLst>
              <a:ext uri="{FF2B5EF4-FFF2-40B4-BE49-F238E27FC236}">
                <a16:creationId xmlns:a16="http://schemas.microsoft.com/office/drawing/2014/main" id="{0F9FA4EB-A5D3-4610-B3EE-7BB1A3A44956}"/>
              </a:ext>
            </a:extLst>
          </p:cNvPr>
          <p:cNvSpPr>
            <a:spLocks noGrp="1"/>
          </p:cNvSpPr>
          <p:nvPr/>
        </p:nvSpPr>
        <p:spPr>
          <a:xfrm>
            <a:off x="5802471" y="2819400"/>
            <a:ext cx="57150" cy="19050"/>
          </a:xfrm>
          <a:prstGeom prst="rect">
            <a:avLst/>
          </a:prstGeom>
          <a:solidFill>
            <a:srgbClr val="125E93"/>
          </a:solidFill>
          <a:ln w="0">
            <a:noFill/>
          </a:ln>
        </p:spPr>
        <p:txBody>
          <a:bodyPr/>
          <a:lstStyle/>
          <a:p>
            <a:endParaRPr lang="en-SG"/>
          </a:p>
        </p:txBody>
      </p:sp>
      <p:sp>
        <p:nvSpPr>
          <p:cNvPr id="60" name="Rectangle 59">
            <a:extLst>
              <a:ext uri="{FF2B5EF4-FFF2-40B4-BE49-F238E27FC236}">
                <a16:creationId xmlns:a16="http://schemas.microsoft.com/office/drawing/2014/main" id="{51E4E2F4-8505-43F3-8FA1-EC5E18BE9E07}"/>
              </a:ext>
            </a:extLst>
          </p:cNvPr>
          <p:cNvSpPr>
            <a:spLocks noGrp="1"/>
          </p:cNvSpPr>
          <p:nvPr/>
        </p:nvSpPr>
        <p:spPr>
          <a:xfrm>
            <a:off x="5907246" y="2819400"/>
            <a:ext cx="57150" cy="19050"/>
          </a:xfrm>
          <a:prstGeom prst="rect">
            <a:avLst/>
          </a:prstGeom>
          <a:solidFill>
            <a:srgbClr val="125E93"/>
          </a:solidFill>
          <a:ln w="0">
            <a:noFill/>
          </a:ln>
        </p:spPr>
        <p:txBody>
          <a:bodyPr/>
          <a:lstStyle/>
          <a:p>
            <a:endParaRPr lang="en-SG"/>
          </a:p>
        </p:txBody>
      </p:sp>
      <p:sp>
        <p:nvSpPr>
          <p:cNvPr id="61" name="Rectangle 60">
            <a:extLst>
              <a:ext uri="{FF2B5EF4-FFF2-40B4-BE49-F238E27FC236}">
                <a16:creationId xmlns:a16="http://schemas.microsoft.com/office/drawing/2014/main" id="{041105A6-9F09-44B0-8E9F-0E6FE9AE00BF}"/>
              </a:ext>
            </a:extLst>
          </p:cNvPr>
          <p:cNvSpPr>
            <a:spLocks noGrp="1"/>
          </p:cNvSpPr>
          <p:nvPr/>
        </p:nvSpPr>
        <p:spPr>
          <a:xfrm>
            <a:off x="6012021" y="2819400"/>
            <a:ext cx="57150" cy="19050"/>
          </a:xfrm>
          <a:prstGeom prst="rect">
            <a:avLst/>
          </a:prstGeom>
          <a:solidFill>
            <a:srgbClr val="125E93"/>
          </a:solidFill>
          <a:ln w="0">
            <a:noFill/>
          </a:ln>
        </p:spPr>
        <p:txBody>
          <a:bodyPr/>
          <a:lstStyle/>
          <a:p>
            <a:endParaRPr lang="en-SG"/>
          </a:p>
        </p:txBody>
      </p:sp>
      <p:sp>
        <p:nvSpPr>
          <p:cNvPr id="62" name="Rectangle 61">
            <a:extLst>
              <a:ext uri="{FF2B5EF4-FFF2-40B4-BE49-F238E27FC236}">
                <a16:creationId xmlns:a16="http://schemas.microsoft.com/office/drawing/2014/main" id="{61E9CA82-F92A-4BB9-883F-26B4239F65EF}"/>
              </a:ext>
            </a:extLst>
          </p:cNvPr>
          <p:cNvSpPr>
            <a:spLocks noGrp="1"/>
          </p:cNvSpPr>
          <p:nvPr/>
        </p:nvSpPr>
        <p:spPr>
          <a:xfrm>
            <a:off x="6116796" y="2819400"/>
            <a:ext cx="57150" cy="19050"/>
          </a:xfrm>
          <a:prstGeom prst="rect">
            <a:avLst/>
          </a:prstGeom>
          <a:solidFill>
            <a:srgbClr val="125E93"/>
          </a:solidFill>
          <a:ln w="0">
            <a:noFill/>
          </a:ln>
        </p:spPr>
        <p:txBody>
          <a:bodyPr/>
          <a:lstStyle/>
          <a:p>
            <a:endParaRPr lang="en-SG"/>
          </a:p>
        </p:txBody>
      </p:sp>
      <p:sp>
        <p:nvSpPr>
          <p:cNvPr id="63" name="Rectangle 62">
            <a:extLst>
              <a:ext uri="{FF2B5EF4-FFF2-40B4-BE49-F238E27FC236}">
                <a16:creationId xmlns:a16="http://schemas.microsoft.com/office/drawing/2014/main" id="{507B790B-59BB-4C7D-8DD1-6325F8120E05}"/>
              </a:ext>
            </a:extLst>
          </p:cNvPr>
          <p:cNvSpPr>
            <a:spLocks noGrp="1"/>
          </p:cNvSpPr>
          <p:nvPr/>
        </p:nvSpPr>
        <p:spPr>
          <a:xfrm>
            <a:off x="6221571" y="2819400"/>
            <a:ext cx="6658" cy="19050"/>
          </a:xfrm>
          <a:prstGeom prst="rect">
            <a:avLst/>
          </a:prstGeom>
          <a:solidFill>
            <a:srgbClr val="125E93"/>
          </a:solidFill>
          <a:ln w="0">
            <a:noFill/>
          </a:ln>
        </p:spPr>
        <p:txBody>
          <a:bodyPr/>
          <a:lstStyle/>
          <a:p>
            <a:endParaRPr lang="en-SG"/>
          </a:p>
        </p:txBody>
      </p:sp>
      <p:sp>
        <p:nvSpPr>
          <p:cNvPr id="64" name="Jan–Feb 27 announced contracts E | €120–150m commi">
            <a:extLst>
              <a:ext uri="{FF2B5EF4-FFF2-40B4-BE49-F238E27FC236}">
                <a16:creationId xmlns:a16="http://schemas.microsoft.com/office/drawing/2014/main" id="{83290599-92E1-442D-A91E-6894D708BF7B}"/>
              </a:ext>
            </a:extLst>
          </p:cNvPr>
          <p:cNvSpPr>
            <a:spLocks noGrp="1"/>
          </p:cNvSpPr>
          <p:nvPr/>
        </p:nvSpPr>
        <p:spPr>
          <a:xfrm>
            <a:off x="6191250" y="2905125"/>
            <a:ext cx="4667250" cy="285750"/>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Jan–Feb 27 announced contracts E | €120–150m commitment sensitivity</a:t>
            </a:r>
          </a:p>
          <a:p>
            <a:pPr>
              <a:buNone/>
              <a:defRPr sz="938" b="0">
                <a:solidFill>
                  <a:srgbClr val="125E93"/>
                </a:solidFill>
                <a:latin typeface="Calibri"/>
                <a:ea typeface="Calibri"/>
                <a:cs typeface="Calibri"/>
              </a:defRPr>
            </a:pPr>
            <a:r>
              <a:rPr sz="800" b="0">
                <a:solidFill>
                  <a:srgbClr val="125E93"/>
                </a:solidFill>
                <a:latin typeface="Calibri"/>
                <a:ea typeface="Calibri"/>
                <a:cs typeface="Calibri"/>
              </a:rPr>
              <a:t>Basis €150m × 80–100% take-up; not a MW award forecast.</a:t>
            </a:r>
          </a:p>
        </p:txBody>
      </p:sp>
      <p:pic>
        <p:nvPicPr>
          <p:cNvPr id="65" name="Graphic 64">
            <a:extLst>
              <a:ext uri="{FF2B5EF4-FFF2-40B4-BE49-F238E27FC236}">
                <a16:creationId xmlns:a16="http://schemas.microsoft.com/office/drawing/2014/main" id="{081EA18A-7737-406B-B3E3-599241521203}"/>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457200" y="3267075"/>
            <a:ext cx="247650" cy="185738"/>
          </a:xfrm>
          <a:prstGeom prst="rect">
            <a:avLst/>
          </a:prstGeom>
        </p:spPr>
      </p:pic>
      <p:sp>
        <p:nvSpPr>
          <p:cNvPr id="66" name="Bulgaria | RESTORE&#10;BG-RRP-4.032 / .036">
            <a:extLst>
              <a:ext uri="{FF2B5EF4-FFF2-40B4-BE49-F238E27FC236}">
                <a16:creationId xmlns:a16="http://schemas.microsoft.com/office/drawing/2014/main" id="{544F2A0D-784E-4A7E-85AF-3960176D1E80}"/>
              </a:ext>
            </a:extLst>
          </p:cNvPr>
          <p:cNvSpPr>
            <a:spLocks noGrp="1"/>
          </p:cNvSpPr>
          <p:nvPr/>
        </p:nvSpPr>
        <p:spPr>
          <a:xfrm>
            <a:off x="819150" y="322897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Bulgaria | RESTORE</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BG-RRP-4.032 / .036</a:t>
            </a:r>
          </a:p>
        </p:txBody>
      </p:sp>
      <p:sp>
        <p:nvSpPr>
          <p:cNvPr id="67" name="Rectangle 66">
            <a:extLst>
              <a:ext uri="{FF2B5EF4-FFF2-40B4-BE49-F238E27FC236}">
                <a16:creationId xmlns:a16="http://schemas.microsoft.com/office/drawing/2014/main" id="{35081B51-664C-4D62-8171-0316149489B5}"/>
              </a:ext>
            </a:extLst>
          </p:cNvPr>
          <p:cNvSpPr>
            <a:spLocks noGrp="1"/>
          </p:cNvSpPr>
          <p:nvPr/>
        </p:nvSpPr>
        <p:spPr>
          <a:xfrm>
            <a:off x="2362200" y="3228975"/>
            <a:ext cx="9372600" cy="9525"/>
          </a:xfrm>
          <a:prstGeom prst="rect">
            <a:avLst/>
          </a:prstGeom>
          <a:solidFill>
            <a:srgbClr val="D2D7DB"/>
          </a:solidFill>
          <a:ln w="0">
            <a:noFill/>
          </a:ln>
        </p:spPr>
        <p:txBody>
          <a:bodyPr/>
          <a:lstStyle/>
          <a:p>
            <a:endParaRPr lang="en-SG"/>
          </a:p>
        </p:txBody>
      </p:sp>
      <p:sp>
        <p:nvSpPr>
          <p:cNvPr id="68" name="Rectangle 67">
            <a:extLst>
              <a:ext uri="{FF2B5EF4-FFF2-40B4-BE49-F238E27FC236}">
                <a16:creationId xmlns:a16="http://schemas.microsoft.com/office/drawing/2014/main" id="{204BD5E5-CC76-484C-9CD6-1CE9B87CBFD0}"/>
              </a:ext>
            </a:extLst>
          </p:cNvPr>
          <p:cNvSpPr>
            <a:spLocks noGrp="1"/>
          </p:cNvSpPr>
          <p:nvPr/>
        </p:nvSpPr>
        <p:spPr>
          <a:xfrm>
            <a:off x="3889907" y="3190875"/>
            <a:ext cx="76200" cy="76200"/>
          </a:xfrm>
          <a:prstGeom prst="rect">
            <a:avLst/>
          </a:prstGeom>
          <a:solidFill>
            <a:srgbClr val="07163E"/>
          </a:solidFill>
          <a:ln w="12383">
            <a:solidFill>
              <a:srgbClr val="07163E"/>
            </a:solidFill>
          </a:ln>
        </p:spPr>
        <p:txBody>
          <a:bodyPr/>
          <a:lstStyle/>
          <a:p>
            <a:endParaRPr lang="en-SG"/>
          </a:p>
        </p:txBody>
      </p:sp>
      <p:sp>
        <p:nvSpPr>
          <p:cNvPr id="69" name="Apr 25: 82 projects selected&#10;9.713 GWh usable¹">
            <a:extLst>
              <a:ext uri="{FF2B5EF4-FFF2-40B4-BE49-F238E27FC236}">
                <a16:creationId xmlns:a16="http://schemas.microsoft.com/office/drawing/2014/main" id="{CF0D8558-D901-44EB-8AA6-BBEF1614A477}"/>
              </a:ext>
            </a:extLst>
          </p:cNvPr>
          <p:cNvSpPr>
            <a:spLocks noGrp="1"/>
          </p:cNvSpPr>
          <p:nvPr/>
        </p:nvSpPr>
        <p:spPr>
          <a:xfrm>
            <a:off x="3777333" y="3295650"/>
            <a:ext cx="1156617"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Apr 25: 82 projects selected</a:t>
            </a:r>
          </a:p>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9.713 GWh usable¹</a:t>
            </a:r>
          </a:p>
        </p:txBody>
      </p:sp>
      <p:sp>
        <p:nvSpPr>
          <p:cNvPr id="70" name="RESTORE2 (.036) exists; new award dates / quantiti">
            <a:extLst>
              <a:ext uri="{FF2B5EF4-FFF2-40B4-BE49-F238E27FC236}">
                <a16:creationId xmlns:a16="http://schemas.microsoft.com/office/drawing/2014/main" id="{ADAF4B2C-9364-45BA-98BE-9A2C90E0DEDE}"/>
              </a:ext>
            </a:extLst>
          </p:cNvPr>
          <p:cNvSpPr>
            <a:spLocks noGrp="1"/>
          </p:cNvSpPr>
          <p:nvPr/>
        </p:nvSpPr>
        <p:spPr>
          <a:xfrm>
            <a:off x="5210175" y="3305175"/>
            <a:ext cx="6419850" cy="285750"/>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800" b="0">
                <a:solidFill>
                  <a:srgbClr val="464646"/>
                </a:solidFill>
                <a:latin typeface="Calibri"/>
                <a:ea typeface="Calibri"/>
                <a:cs typeface="Calibri"/>
              </a:rPr>
              <a:t>RESTORE2 (.036) exists; new award dates / quantities U.</a:t>
            </a:r>
          </a:p>
          <a:p>
            <a:pPr>
              <a:buNone/>
              <a:defRPr sz="938" b="0">
                <a:solidFill>
                  <a:srgbClr val="464646"/>
                </a:solidFill>
                <a:latin typeface="Calibri"/>
                <a:ea typeface="Calibri"/>
                <a:cs typeface="Calibri"/>
              </a:defRPr>
            </a:pPr>
            <a:r>
              <a:rPr sz="800" b="0">
                <a:solidFill>
                  <a:srgbClr val="464646"/>
                </a:solidFill>
                <a:latin typeface="Calibri"/>
                <a:ea typeface="Calibri"/>
                <a:cs typeface="Calibri"/>
              </a:rPr>
              <a:t>Reconcile contracts, cancellations, technical acceptance and disbursement.</a:t>
            </a:r>
          </a:p>
        </p:txBody>
      </p:sp>
      <p:pic>
        <p:nvPicPr>
          <p:cNvPr id="71" name="Graphic 70">
            <a:extLst>
              <a:ext uri="{FF2B5EF4-FFF2-40B4-BE49-F238E27FC236}">
                <a16:creationId xmlns:a16="http://schemas.microsoft.com/office/drawing/2014/main" id="{8605E6FC-5B60-4212-A473-2F5789E0C6C0}"/>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57200" y="3667125"/>
            <a:ext cx="247650" cy="185738"/>
          </a:xfrm>
          <a:prstGeom prst="rect">
            <a:avLst/>
          </a:prstGeom>
        </p:spPr>
      </p:pic>
      <p:sp>
        <p:nvSpPr>
          <p:cNvPr id="72" name="Czechia | CEPS&#10;Lex OZE III / FCR">
            <a:extLst>
              <a:ext uri="{FF2B5EF4-FFF2-40B4-BE49-F238E27FC236}">
                <a16:creationId xmlns:a16="http://schemas.microsoft.com/office/drawing/2014/main" id="{0F851283-DD0B-49E8-8554-BDCD00F0DF74}"/>
              </a:ext>
            </a:extLst>
          </p:cNvPr>
          <p:cNvSpPr>
            <a:spLocks noGrp="1"/>
          </p:cNvSpPr>
          <p:nvPr/>
        </p:nvSpPr>
        <p:spPr>
          <a:xfrm>
            <a:off x="819150" y="362902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Czechia | CEPS</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Lex OZE III / FCR</a:t>
            </a:r>
          </a:p>
        </p:txBody>
      </p:sp>
      <p:sp>
        <p:nvSpPr>
          <p:cNvPr id="73" name="Rectangle 72">
            <a:extLst>
              <a:ext uri="{FF2B5EF4-FFF2-40B4-BE49-F238E27FC236}">
                <a16:creationId xmlns:a16="http://schemas.microsoft.com/office/drawing/2014/main" id="{0C08383D-D064-4FDA-930F-0D2E70B7A4F8}"/>
              </a:ext>
            </a:extLst>
          </p:cNvPr>
          <p:cNvSpPr>
            <a:spLocks noGrp="1"/>
          </p:cNvSpPr>
          <p:nvPr/>
        </p:nvSpPr>
        <p:spPr>
          <a:xfrm>
            <a:off x="2362200" y="3629025"/>
            <a:ext cx="9372600" cy="9525"/>
          </a:xfrm>
          <a:prstGeom prst="rect">
            <a:avLst/>
          </a:prstGeom>
          <a:solidFill>
            <a:srgbClr val="D2D7DB"/>
          </a:solidFill>
          <a:ln w="0">
            <a:noFill/>
          </a:ln>
        </p:spPr>
        <p:txBody>
          <a:bodyPr/>
          <a:lstStyle/>
          <a:p>
            <a:endParaRPr lang="en-SG"/>
          </a:p>
        </p:txBody>
      </p:sp>
      <p:sp>
        <p:nvSpPr>
          <p:cNvPr id="74" name="Rectangle 73">
            <a:extLst>
              <a:ext uri="{FF2B5EF4-FFF2-40B4-BE49-F238E27FC236}">
                <a16:creationId xmlns:a16="http://schemas.microsoft.com/office/drawing/2014/main" id="{D1135C4F-A704-4BE3-B6C7-B12DA4E654D1}"/>
              </a:ext>
            </a:extLst>
          </p:cNvPr>
          <p:cNvSpPr>
            <a:spLocks noGrp="1"/>
          </p:cNvSpPr>
          <p:nvPr/>
        </p:nvSpPr>
        <p:spPr>
          <a:xfrm>
            <a:off x="3729709" y="3619500"/>
            <a:ext cx="1232816" cy="28575"/>
          </a:xfrm>
          <a:prstGeom prst="rect">
            <a:avLst/>
          </a:prstGeom>
          <a:solidFill>
            <a:srgbClr val="07163E"/>
          </a:solidFill>
          <a:ln w="0">
            <a:noFill/>
          </a:ln>
        </p:spPr>
        <p:txBody>
          <a:bodyPr/>
          <a:lstStyle/>
          <a:p>
            <a:endParaRPr lang="en-SG"/>
          </a:p>
        </p:txBody>
      </p:sp>
      <p:sp>
        <p:nvSpPr>
          <p:cNvPr id="75" name="2025–26: storage access&#10;Legal enabler, not grant a">
            <a:extLst>
              <a:ext uri="{FF2B5EF4-FFF2-40B4-BE49-F238E27FC236}">
                <a16:creationId xmlns:a16="http://schemas.microsoft.com/office/drawing/2014/main" id="{E781A1CD-CFCA-415F-AFED-1DB7009F06B6}"/>
              </a:ext>
            </a:extLst>
          </p:cNvPr>
          <p:cNvSpPr>
            <a:spLocks noGrp="1"/>
          </p:cNvSpPr>
          <p:nvPr/>
        </p:nvSpPr>
        <p:spPr>
          <a:xfrm>
            <a:off x="2466975" y="3695700"/>
            <a:ext cx="2466975"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2025–26: storage access</a:t>
            </a:r>
          </a:p>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Legal enabler, not grant award</a:t>
            </a:r>
          </a:p>
        </p:txBody>
      </p:sp>
      <p:sp>
        <p:nvSpPr>
          <p:cNvPr id="76" name="Rectangle 75">
            <a:extLst>
              <a:ext uri="{FF2B5EF4-FFF2-40B4-BE49-F238E27FC236}">
                <a16:creationId xmlns:a16="http://schemas.microsoft.com/office/drawing/2014/main" id="{1255CDD0-1EE1-42AB-8D3B-5E7C2ACE7459}"/>
              </a:ext>
            </a:extLst>
          </p:cNvPr>
          <p:cNvSpPr>
            <a:spLocks noGrp="1"/>
          </p:cNvSpPr>
          <p:nvPr/>
        </p:nvSpPr>
        <p:spPr>
          <a:xfrm>
            <a:off x="5105400" y="3619500"/>
            <a:ext cx="6572250" cy="28575"/>
          </a:xfrm>
          <a:prstGeom prst="rect">
            <a:avLst/>
          </a:prstGeom>
          <a:solidFill>
            <a:srgbClr val="125E93"/>
          </a:solidFill>
          <a:ln w="0">
            <a:noFill/>
          </a:ln>
        </p:spPr>
        <p:txBody>
          <a:bodyPr/>
          <a:lstStyle/>
          <a:p>
            <a:endParaRPr lang="en-SG"/>
          </a:p>
        </p:txBody>
      </p:sp>
      <p:sp>
        <p:nvSpPr>
          <p:cNvPr id="77" name="Recurring service qualification / tenders O; a new">
            <a:extLst>
              <a:ext uri="{FF2B5EF4-FFF2-40B4-BE49-F238E27FC236}">
                <a16:creationId xmlns:a16="http://schemas.microsoft.com/office/drawing/2014/main" id="{0FC21447-134D-4240-91C3-11A2E31E8304}"/>
              </a:ext>
            </a:extLst>
          </p:cNvPr>
          <p:cNvSpPr>
            <a:spLocks noGrp="1"/>
          </p:cNvSpPr>
          <p:nvPr/>
        </p:nvSpPr>
        <p:spPr>
          <a:xfrm>
            <a:off x="5210175" y="3714750"/>
            <a:ext cx="6419850" cy="276225"/>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Recurring service qualification / tenders O; a new standalone capital-grant round U</a:t>
            </a:r>
          </a:p>
        </p:txBody>
      </p:sp>
      <p:pic>
        <p:nvPicPr>
          <p:cNvPr id="78" name="Graphic 77">
            <a:extLst>
              <a:ext uri="{FF2B5EF4-FFF2-40B4-BE49-F238E27FC236}">
                <a16:creationId xmlns:a16="http://schemas.microsoft.com/office/drawing/2014/main" id="{98045E56-870F-437C-90F1-62BB2B45B1AA}"/>
              </a:ext>
            </a:extLst>
          </p:cNvPr>
          <p:cNvPicPr>
            <a:picLocks noChangeAspect="1"/>
          </p:cNvPicPr>
          <p:nvPr/>
        </p:nvPicPr>
        <p:blipFill>
          <a:blip>
            <a:extLst>
              <a:ext uri="{96DAC541-7B7A-43D3-8B79-37D633B846F1}">
                <asvg:svgBlip xmlns:asvg="http://schemas.microsoft.com/office/drawing/2016/SVG/main" r:embed="rId7"/>
              </a:ext>
            </a:extLst>
          </a:blip>
          <a:stretch/>
        </p:blipFill>
        <p:spPr>
          <a:xfrm>
            <a:off x="457200" y="4067175"/>
            <a:ext cx="247650" cy="185738"/>
          </a:xfrm>
          <a:prstGeom prst="rect">
            <a:avLst/>
          </a:prstGeom>
        </p:spPr>
      </p:pic>
      <p:sp>
        <p:nvSpPr>
          <p:cNvPr id="79" name="Slovakia | SEPS&#10;Support-call ID U">
            <a:extLst>
              <a:ext uri="{FF2B5EF4-FFF2-40B4-BE49-F238E27FC236}">
                <a16:creationId xmlns:a16="http://schemas.microsoft.com/office/drawing/2014/main" id="{6FD5652E-8EC4-49BD-90D2-E3DE55094324}"/>
              </a:ext>
            </a:extLst>
          </p:cNvPr>
          <p:cNvSpPr>
            <a:spLocks noGrp="1"/>
          </p:cNvSpPr>
          <p:nvPr/>
        </p:nvSpPr>
        <p:spPr>
          <a:xfrm>
            <a:off x="819150" y="402907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Slovakia | SEPS</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Support-call ID U</a:t>
            </a:r>
          </a:p>
        </p:txBody>
      </p:sp>
      <p:sp>
        <p:nvSpPr>
          <p:cNvPr id="80" name="Rectangle 79">
            <a:extLst>
              <a:ext uri="{FF2B5EF4-FFF2-40B4-BE49-F238E27FC236}">
                <a16:creationId xmlns:a16="http://schemas.microsoft.com/office/drawing/2014/main" id="{FB4B62D2-798F-4625-A2D0-AA66367F4B05}"/>
              </a:ext>
            </a:extLst>
          </p:cNvPr>
          <p:cNvSpPr>
            <a:spLocks noGrp="1"/>
          </p:cNvSpPr>
          <p:nvPr/>
        </p:nvSpPr>
        <p:spPr>
          <a:xfrm>
            <a:off x="2362200" y="4029075"/>
            <a:ext cx="9372600" cy="9525"/>
          </a:xfrm>
          <a:prstGeom prst="rect">
            <a:avLst/>
          </a:prstGeom>
          <a:solidFill>
            <a:srgbClr val="D2D7DB"/>
          </a:solidFill>
          <a:ln w="0">
            <a:noFill/>
          </a:ln>
        </p:spPr>
        <p:txBody>
          <a:bodyPr/>
          <a:lstStyle/>
          <a:p>
            <a:endParaRPr lang="en-SG"/>
          </a:p>
        </p:txBody>
      </p:sp>
      <p:sp>
        <p:nvSpPr>
          <p:cNvPr id="81" name="Earlier calls identified&#10;Standalone award register">
            <a:extLst>
              <a:ext uri="{FF2B5EF4-FFF2-40B4-BE49-F238E27FC236}">
                <a16:creationId xmlns:a16="http://schemas.microsoft.com/office/drawing/2014/main" id="{9E1208E0-7762-48AA-BCC3-9F80D1844651}"/>
              </a:ext>
            </a:extLst>
          </p:cNvPr>
          <p:cNvSpPr>
            <a:spLocks noGrp="1"/>
          </p:cNvSpPr>
          <p:nvPr/>
        </p:nvSpPr>
        <p:spPr>
          <a:xfrm>
            <a:off x="2466975" y="4095750"/>
            <a:ext cx="2466975"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Earlier calls identified</a:t>
            </a:r>
          </a:p>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Standalone award register U</a:t>
            </a:r>
          </a:p>
        </p:txBody>
      </p:sp>
      <p:sp>
        <p:nvSpPr>
          <p:cNvPr id="82" name="New eligible standalone call / round date U; exact">
            <a:extLst>
              <a:ext uri="{FF2B5EF4-FFF2-40B4-BE49-F238E27FC236}">
                <a16:creationId xmlns:a16="http://schemas.microsoft.com/office/drawing/2014/main" id="{35CFE20D-6EF8-49F4-AAD3-0E2423892815}"/>
              </a:ext>
            </a:extLst>
          </p:cNvPr>
          <p:cNvSpPr>
            <a:spLocks noGrp="1"/>
          </p:cNvSpPr>
          <p:nvPr/>
        </p:nvSpPr>
        <p:spPr>
          <a:xfrm>
            <a:off x="5210175" y="4105275"/>
            <a:ext cx="6419850" cy="285750"/>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800" b="0">
                <a:solidFill>
                  <a:srgbClr val="464646"/>
                </a:solidFill>
                <a:latin typeface="Calibri"/>
                <a:ea typeface="Calibri"/>
                <a:cs typeface="Calibri"/>
              </a:rPr>
              <a:t>New eligible standalone call / round date U; exact original call and awards required.</a:t>
            </a:r>
          </a:p>
        </p:txBody>
      </p:sp>
      <p:pic>
        <p:nvPicPr>
          <p:cNvPr id="83" name="Graphic 82">
            <a:extLst>
              <a:ext uri="{FF2B5EF4-FFF2-40B4-BE49-F238E27FC236}">
                <a16:creationId xmlns:a16="http://schemas.microsoft.com/office/drawing/2014/main" id="{EC98CB23-B329-46BC-AF81-BFE54633224C}"/>
              </a:ext>
            </a:extLst>
          </p:cNvPr>
          <p:cNvPicPr>
            <a:picLocks noChangeAspect="1"/>
          </p:cNvPicPr>
          <p:nvPr/>
        </p:nvPicPr>
        <p:blipFill>
          <a:blip>
            <a:extLst>
              <a:ext uri="{96DAC541-7B7A-43D3-8B79-37D633B846F1}">
                <asvg:svgBlip xmlns:asvg="http://schemas.microsoft.com/office/drawing/2016/SVG/main" r:embed="rId8"/>
              </a:ext>
            </a:extLst>
          </a:blip>
          <a:stretch/>
        </p:blipFill>
        <p:spPr>
          <a:xfrm>
            <a:off x="457200" y="4467225"/>
            <a:ext cx="247650" cy="185738"/>
          </a:xfrm>
          <a:prstGeom prst="rect">
            <a:avLst/>
          </a:prstGeom>
        </p:spPr>
      </p:pic>
      <p:sp>
        <p:nvSpPr>
          <p:cNvPr id="84" name="Hungary | RRP&#10;C6.I4 grid storage">
            <a:extLst>
              <a:ext uri="{FF2B5EF4-FFF2-40B4-BE49-F238E27FC236}">
                <a16:creationId xmlns:a16="http://schemas.microsoft.com/office/drawing/2014/main" id="{E8D6CB4B-FBFD-4FF1-8255-15F33AC2C0F2}"/>
              </a:ext>
            </a:extLst>
          </p:cNvPr>
          <p:cNvSpPr>
            <a:spLocks noGrp="1"/>
          </p:cNvSpPr>
          <p:nvPr/>
        </p:nvSpPr>
        <p:spPr>
          <a:xfrm>
            <a:off x="819150" y="442912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Hungary | RRP</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C6.I4 grid storage</a:t>
            </a:r>
          </a:p>
        </p:txBody>
      </p:sp>
      <p:sp>
        <p:nvSpPr>
          <p:cNvPr id="85" name="Rectangle 84">
            <a:extLst>
              <a:ext uri="{FF2B5EF4-FFF2-40B4-BE49-F238E27FC236}">
                <a16:creationId xmlns:a16="http://schemas.microsoft.com/office/drawing/2014/main" id="{40A3CBEC-28FA-440C-85C4-CF76EE05FA91}"/>
              </a:ext>
            </a:extLst>
          </p:cNvPr>
          <p:cNvSpPr>
            <a:spLocks noGrp="1"/>
          </p:cNvSpPr>
          <p:nvPr/>
        </p:nvSpPr>
        <p:spPr>
          <a:xfrm>
            <a:off x="2362200" y="4429125"/>
            <a:ext cx="9372600" cy="9525"/>
          </a:xfrm>
          <a:prstGeom prst="rect">
            <a:avLst/>
          </a:prstGeom>
          <a:solidFill>
            <a:srgbClr val="D2D7DB"/>
          </a:solidFill>
          <a:ln w="0">
            <a:noFill/>
          </a:ln>
        </p:spPr>
        <p:txBody>
          <a:bodyPr/>
          <a:lstStyle/>
          <a:p>
            <a:endParaRPr lang="en-SG"/>
          </a:p>
        </p:txBody>
      </p:sp>
      <p:sp>
        <p:nvSpPr>
          <p:cNvPr id="86" name="Rectangle 85">
            <a:extLst>
              <a:ext uri="{FF2B5EF4-FFF2-40B4-BE49-F238E27FC236}">
                <a16:creationId xmlns:a16="http://schemas.microsoft.com/office/drawing/2014/main" id="{6576490E-1E87-4235-A044-4E1C41240245}"/>
              </a:ext>
            </a:extLst>
          </p:cNvPr>
          <p:cNvSpPr>
            <a:spLocks noGrp="1"/>
          </p:cNvSpPr>
          <p:nvPr/>
        </p:nvSpPr>
        <p:spPr>
          <a:xfrm>
            <a:off x="2930904" y="4419600"/>
            <a:ext cx="54251" cy="28575"/>
          </a:xfrm>
          <a:prstGeom prst="rect">
            <a:avLst/>
          </a:prstGeom>
          <a:solidFill>
            <a:srgbClr val="07163E"/>
          </a:solidFill>
          <a:ln w="0">
            <a:noFill/>
          </a:ln>
        </p:spPr>
        <p:txBody>
          <a:bodyPr/>
          <a:lstStyle/>
          <a:p>
            <a:endParaRPr lang="en-SG"/>
          </a:p>
        </p:txBody>
      </p:sp>
      <p:sp>
        <p:nvSpPr>
          <p:cNvPr id="87" name="2023 revised: 885 MWh&#10;Objective, not award">
            <a:extLst>
              <a:ext uri="{FF2B5EF4-FFF2-40B4-BE49-F238E27FC236}">
                <a16:creationId xmlns:a16="http://schemas.microsoft.com/office/drawing/2014/main" id="{81A09429-7EBC-4B8C-8D56-2647246F128A}"/>
              </a:ext>
            </a:extLst>
          </p:cNvPr>
          <p:cNvSpPr>
            <a:spLocks noGrp="1"/>
          </p:cNvSpPr>
          <p:nvPr/>
        </p:nvSpPr>
        <p:spPr>
          <a:xfrm>
            <a:off x="2909894" y="4495800"/>
            <a:ext cx="2024056"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2023 revised: 885 MWh</a:t>
            </a:r>
          </a:p>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Objective, not award</a:t>
            </a:r>
          </a:p>
        </p:txBody>
      </p:sp>
      <p:sp>
        <p:nvSpPr>
          <p:cNvPr id="88" name="Implementation milestone diligence; new utility-sc">
            <a:extLst>
              <a:ext uri="{FF2B5EF4-FFF2-40B4-BE49-F238E27FC236}">
                <a16:creationId xmlns:a16="http://schemas.microsoft.com/office/drawing/2014/main" id="{B589907C-2C71-46F2-BC61-FC770CD3D252}"/>
              </a:ext>
            </a:extLst>
          </p:cNvPr>
          <p:cNvSpPr>
            <a:spLocks noGrp="1"/>
          </p:cNvSpPr>
          <p:nvPr/>
        </p:nvSpPr>
        <p:spPr>
          <a:xfrm>
            <a:off x="5210175" y="4505325"/>
            <a:ext cx="6419850" cy="285750"/>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800" b="0">
                <a:solidFill>
                  <a:srgbClr val="464646"/>
                </a:solidFill>
                <a:latin typeface="Calibri"/>
                <a:ea typeface="Calibri"/>
                <a:cs typeface="Calibri"/>
              </a:rPr>
              <a:t>Implementation milestone diligence; new utility-scale award / reopening U.</a:t>
            </a:r>
          </a:p>
          <a:p>
            <a:pPr>
              <a:buNone/>
              <a:defRPr sz="938" b="0">
                <a:solidFill>
                  <a:srgbClr val="464646"/>
                </a:solidFill>
                <a:latin typeface="Calibri"/>
                <a:ea typeface="Calibri"/>
                <a:cs typeface="Calibri"/>
              </a:defRPr>
            </a:pPr>
            <a:r>
              <a:rPr sz="800" b="0">
                <a:solidFill>
                  <a:srgbClr val="464646"/>
                </a:solidFill>
                <a:latin typeface="Calibri"/>
                <a:ea typeface="Calibri"/>
                <a:cs typeface="Calibri"/>
              </a:rPr>
              <a:t>Jedlik self-use and residential schemes excluded.</a:t>
            </a:r>
          </a:p>
        </p:txBody>
      </p:sp>
      <p:pic>
        <p:nvPicPr>
          <p:cNvPr id="89" name="Graphic 88">
            <a:extLst>
              <a:ext uri="{FF2B5EF4-FFF2-40B4-BE49-F238E27FC236}">
                <a16:creationId xmlns:a16="http://schemas.microsoft.com/office/drawing/2014/main" id="{22C82ADB-F36B-481A-812A-507081DAEEA5}"/>
              </a:ext>
            </a:extLst>
          </p:cNvPr>
          <p:cNvPicPr>
            <a:picLocks noChangeAspect="1"/>
          </p:cNvPicPr>
          <p:nvPr/>
        </p:nvPicPr>
        <p:blipFill>
          <a:blip>
            <a:extLst>
              <a:ext uri="{96DAC541-7B7A-43D3-8B79-37D633B846F1}">
                <asvg:svgBlip xmlns:asvg="http://schemas.microsoft.com/office/drawing/2016/SVG/main" r:embed="rId9"/>
              </a:ext>
            </a:extLst>
          </a:blip>
          <a:stretch/>
        </p:blipFill>
        <p:spPr>
          <a:xfrm>
            <a:off x="457200" y="4867275"/>
            <a:ext cx="247650" cy="185738"/>
          </a:xfrm>
          <a:prstGeom prst="rect">
            <a:avLst/>
          </a:prstGeom>
        </p:spPr>
      </p:pic>
      <p:sp>
        <p:nvSpPr>
          <p:cNvPr id="90" name="Estonia | KIK pilots&#10;+ BBCM services">
            <a:extLst>
              <a:ext uri="{FF2B5EF4-FFF2-40B4-BE49-F238E27FC236}">
                <a16:creationId xmlns:a16="http://schemas.microsoft.com/office/drawing/2014/main" id="{D8B3657A-4390-4EFB-8576-2F428477B6C8}"/>
              </a:ext>
            </a:extLst>
          </p:cNvPr>
          <p:cNvSpPr>
            <a:spLocks noGrp="1"/>
          </p:cNvSpPr>
          <p:nvPr/>
        </p:nvSpPr>
        <p:spPr>
          <a:xfrm>
            <a:off x="819150" y="482917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Estonia | KIK pilots</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 BBCM services</a:t>
            </a:r>
          </a:p>
        </p:txBody>
      </p:sp>
      <p:sp>
        <p:nvSpPr>
          <p:cNvPr id="91" name="Rectangle 90">
            <a:extLst>
              <a:ext uri="{FF2B5EF4-FFF2-40B4-BE49-F238E27FC236}">
                <a16:creationId xmlns:a16="http://schemas.microsoft.com/office/drawing/2014/main" id="{F532196F-425D-4FE5-B51C-7E46A82C6F34}"/>
              </a:ext>
            </a:extLst>
          </p:cNvPr>
          <p:cNvSpPr>
            <a:spLocks noGrp="1"/>
          </p:cNvSpPr>
          <p:nvPr/>
        </p:nvSpPr>
        <p:spPr>
          <a:xfrm>
            <a:off x="2362200" y="4829175"/>
            <a:ext cx="9372600" cy="9525"/>
          </a:xfrm>
          <a:prstGeom prst="rect">
            <a:avLst/>
          </a:prstGeom>
          <a:solidFill>
            <a:srgbClr val="D2D7DB"/>
          </a:solidFill>
          <a:ln w="0">
            <a:noFill/>
          </a:ln>
        </p:spPr>
        <p:txBody>
          <a:bodyPr/>
          <a:lstStyle/>
          <a:p>
            <a:endParaRPr lang="en-SG"/>
          </a:p>
        </p:txBody>
      </p:sp>
      <p:sp>
        <p:nvSpPr>
          <p:cNvPr id="92" name="Earlier storage pilots&#10;No reconciled build MW">
            <a:extLst>
              <a:ext uri="{FF2B5EF4-FFF2-40B4-BE49-F238E27FC236}">
                <a16:creationId xmlns:a16="http://schemas.microsoft.com/office/drawing/2014/main" id="{2816C4E2-7BDC-4D70-AD72-C9EC480B195F}"/>
              </a:ext>
            </a:extLst>
          </p:cNvPr>
          <p:cNvSpPr>
            <a:spLocks noGrp="1"/>
          </p:cNvSpPr>
          <p:nvPr/>
        </p:nvSpPr>
        <p:spPr>
          <a:xfrm>
            <a:off x="2466975" y="4895850"/>
            <a:ext cx="2466975"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Earlier storage pilots</a:t>
            </a:r>
          </a:p>
          <a:p>
            <a:pPr algn="r">
              <a:buNone/>
              <a:defRPr sz="938" b="0">
                <a:solidFill>
                  <a:srgbClr val="07163E"/>
                </a:solidFill>
                <a:latin typeface="Calibri"/>
                <a:ea typeface="Calibri"/>
                <a:cs typeface="Calibri"/>
              </a:defRPr>
            </a:pPr>
            <a:r>
              <a:rPr sz="800" b="0" dirty="0">
                <a:solidFill>
                  <a:srgbClr val="07163E"/>
                </a:solidFill>
                <a:latin typeface="Calibri"/>
                <a:ea typeface="Calibri"/>
                <a:cs typeface="Calibri"/>
              </a:rPr>
              <a:t>No reconciled build MW</a:t>
            </a:r>
          </a:p>
        </p:txBody>
      </p:sp>
      <p:sp>
        <p:nvSpPr>
          <p:cNvPr id="93" name="Rectangle 92">
            <a:extLst>
              <a:ext uri="{FF2B5EF4-FFF2-40B4-BE49-F238E27FC236}">
                <a16:creationId xmlns:a16="http://schemas.microsoft.com/office/drawing/2014/main" id="{F6AD6252-FEC0-41BF-9676-C7FDD1C4F88E}"/>
              </a:ext>
            </a:extLst>
          </p:cNvPr>
          <p:cNvSpPr>
            <a:spLocks noGrp="1"/>
          </p:cNvSpPr>
          <p:nvPr/>
        </p:nvSpPr>
        <p:spPr>
          <a:xfrm>
            <a:off x="5105400" y="4819650"/>
            <a:ext cx="6572250" cy="28575"/>
          </a:xfrm>
          <a:prstGeom prst="rect">
            <a:avLst/>
          </a:prstGeom>
          <a:solidFill>
            <a:srgbClr val="125E93"/>
          </a:solidFill>
          <a:ln w="0">
            <a:noFill/>
          </a:ln>
        </p:spPr>
        <p:txBody>
          <a:bodyPr/>
          <a:lstStyle/>
          <a:p>
            <a:endParaRPr lang="en-SG"/>
          </a:p>
        </p:txBody>
      </p:sp>
      <p:sp>
        <p:nvSpPr>
          <p:cNvPr id="94" name="BBCM service access O; new KIK utility-scale grant">
            <a:extLst>
              <a:ext uri="{FF2B5EF4-FFF2-40B4-BE49-F238E27FC236}">
                <a16:creationId xmlns:a16="http://schemas.microsoft.com/office/drawing/2014/main" id="{BD330158-553D-46A5-B3BA-8FE22D7856CD}"/>
              </a:ext>
            </a:extLst>
          </p:cNvPr>
          <p:cNvSpPr>
            <a:spLocks noGrp="1"/>
          </p:cNvSpPr>
          <p:nvPr/>
        </p:nvSpPr>
        <p:spPr>
          <a:xfrm>
            <a:off x="5210175" y="4914900"/>
            <a:ext cx="6419850" cy="276225"/>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BBCM service access O; new KIK utility-scale grant round / date U</a:t>
            </a:r>
          </a:p>
        </p:txBody>
      </p:sp>
      <p:pic>
        <p:nvPicPr>
          <p:cNvPr id="95" name="Graphic 94">
            <a:extLst>
              <a:ext uri="{FF2B5EF4-FFF2-40B4-BE49-F238E27FC236}">
                <a16:creationId xmlns:a16="http://schemas.microsoft.com/office/drawing/2014/main" id="{6602552A-981E-4DAE-A22D-6B2863C54BA9}"/>
              </a:ext>
            </a:extLst>
          </p:cNvPr>
          <p:cNvPicPr>
            <a:picLocks noChangeAspect="1"/>
          </p:cNvPicPr>
          <p:nvPr/>
        </p:nvPicPr>
        <p:blipFill>
          <a:blip>
            <a:extLst>
              <a:ext uri="{96DAC541-7B7A-43D3-8B79-37D633B846F1}">
                <asvg:svgBlip xmlns:asvg="http://schemas.microsoft.com/office/drawing/2016/SVG/main" r:embed="rId10"/>
              </a:ext>
            </a:extLst>
          </a:blip>
          <a:stretch/>
        </p:blipFill>
        <p:spPr>
          <a:xfrm>
            <a:off x="457200" y="5267325"/>
            <a:ext cx="247650" cy="185738"/>
          </a:xfrm>
          <a:prstGeom prst="rect">
            <a:avLst/>
          </a:prstGeom>
        </p:spPr>
      </p:pic>
      <p:sp>
        <p:nvSpPr>
          <p:cNvPr id="96" name="Latvia | BBCM&#10;Balancing capacity">
            <a:extLst>
              <a:ext uri="{FF2B5EF4-FFF2-40B4-BE49-F238E27FC236}">
                <a16:creationId xmlns:a16="http://schemas.microsoft.com/office/drawing/2014/main" id="{43BC80FF-11D6-4C1A-B28C-653FCA111708}"/>
              </a:ext>
            </a:extLst>
          </p:cNvPr>
          <p:cNvSpPr>
            <a:spLocks noGrp="1"/>
          </p:cNvSpPr>
          <p:nvPr/>
        </p:nvSpPr>
        <p:spPr>
          <a:xfrm>
            <a:off x="819150" y="522922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Latvia | BBCM</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Balancing capacity</a:t>
            </a:r>
          </a:p>
        </p:txBody>
      </p:sp>
      <p:sp>
        <p:nvSpPr>
          <p:cNvPr id="97" name="Rectangle 96">
            <a:extLst>
              <a:ext uri="{FF2B5EF4-FFF2-40B4-BE49-F238E27FC236}">
                <a16:creationId xmlns:a16="http://schemas.microsoft.com/office/drawing/2014/main" id="{BC062D55-A9B7-4FB4-85CB-03DD42EFA2D8}"/>
              </a:ext>
            </a:extLst>
          </p:cNvPr>
          <p:cNvSpPr>
            <a:spLocks noGrp="1"/>
          </p:cNvSpPr>
          <p:nvPr/>
        </p:nvSpPr>
        <p:spPr>
          <a:xfrm>
            <a:off x="2362200" y="5229225"/>
            <a:ext cx="9372600" cy="9525"/>
          </a:xfrm>
          <a:prstGeom prst="rect">
            <a:avLst/>
          </a:prstGeom>
          <a:solidFill>
            <a:srgbClr val="D2D7DB"/>
          </a:solidFill>
          <a:ln w="0">
            <a:noFill/>
          </a:ln>
        </p:spPr>
        <p:txBody>
          <a:bodyPr/>
          <a:lstStyle/>
          <a:p>
            <a:endParaRPr lang="en-SG"/>
          </a:p>
        </p:txBody>
      </p:sp>
      <p:sp>
        <p:nvSpPr>
          <p:cNvPr id="98" name="Rectangle 97">
            <a:extLst>
              <a:ext uri="{FF2B5EF4-FFF2-40B4-BE49-F238E27FC236}">
                <a16:creationId xmlns:a16="http://schemas.microsoft.com/office/drawing/2014/main" id="{F9005007-5607-4A41-92FF-9651B5D73608}"/>
              </a:ext>
            </a:extLst>
          </p:cNvPr>
          <p:cNvSpPr>
            <a:spLocks noGrp="1"/>
          </p:cNvSpPr>
          <p:nvPr/>
        </p:nvSpPr>
        <p:spPr>
          <a:xfrm>
            <a:off x="3729709" y="5219700"/>
            <a:ext cx="680948" cy="28575"/>
          </a:xfrm>
          <a:prstGeom prst="rect">
            <a:avLst/>
          </a:prstGeom>
          <a:solidFill>
            <a:srgbClr val="07163E"/>
          </a:solidFill>
          <a:ln w="0">
            <a:noFill/>
          </a:ln>
        </p:spPr>
        <p:txBody>
          <a:bodyPr/>
          <a:lstStyle/>
          <a:p>
            <a:endParaRPr lang="en-SG"/>
          </a:p>
        </p:txBody>
      </p:sp>
      <p:sp>
        <p:nvSpPr>
          <p:cNvPr id="99" name="Since 2025: service access&#10;Not a construction awar">
            <a:extLst>
              <a:ext uri="{FF2B5EF4-FFF2-40B4-BE49-F238E27FC236}">
                <a16:creationId xmlns:a16="http://schemas.microsoft.com/office/drawing/2014/main" id="{E351EFF0-B8B9-454C-B661-AA805D68344F}"/>
              </a:ext>
            </a:extLst>
          </p:cNvPr>
          <p:cNvSpPr>
            <a:spLocks noGrp="1"/>
          </p:cNvSpPr>
          <p:nvPr/>
        </p:nvSpPr>
        <p:spPr>
          <a:xfrm>
            <a:off x="3727838" y="5295900"/>
            <a:ext cx="1206112"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Since 2025: service access</a:t>
            </a:r>
          </a:p>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Not a construction award</a:t>
            </a:r>
          </a:p>
        </p:txBody>
      </p:sp>
      <p:sp>
        <p:nvSpPr>
          <p:cNvPr id="100" name="Rectangle 99">
            <a:extLst>
              <a:ext uri="{FF2B5EF4-FFF2-40B4-BE49-F238E27FC236}">
                <a16:creationId xmlns:a16="http://schemas.microsoft.com/office/drawing/2014/main" id="{656DCFF8-28E0-4E19-AC43-90A256D0B8FD}"/>
              </a:ext>
            </a:extLst>
          </p:cNvPr>
          <p:cNvSpPr>
            <a:spLocks noGrp="1"/>
          </p:cNvSpPr>
          <p:nvPr/>
        </p:nvSpPr>
        <p:spPr>
          <a:xfrm>
            <a:off x="5105400" y="5219700"/>
            <a:ext cx="6572250" cy="28575"/>
          </a:xfrm>
          <a:prstGeom prst="rect">
            <a:avLst/>
          </a:prstGeom>
          <a:solidFill>
            <a:srgbClr val="125E93"/>
          </a:solidFill>
          <a:ln w="0">
            <a:noFill/>
          </a:ln>
        </p:spPr>
        <p:txBody>
          <a:bodyPr/>
          <a:lstStyle/>
          <a:p>
            <a:endParaRPr lang="en-SG"/>
          </a:p>
        </p:txBody>
      </p:sp>
      <p:sp>
        <p:nvSpPr>
          <p:cNvPr id="101" name="Recurring balancing procurement O; do not convert ">
            <a:extLst>
              <a:ext uri="{FF2B5EF4-FFF2-40B4-BE49-F238E27FC236}">
                <a16:creationId xmlns:a16="http://schemas.microsoft.com/office/drawing/2014/main" id="{5AC726AF-4C99-48A1-B250-757BD78624A3}"/>
              </a:ext>
            </a:extLst>
          </p:cNvPr>
          <p:cNvSpPr>
            <a:spLocks noGrp="1"/>
          </p:cNvSpPr>
          <p:nvPr/>
        </p:nvSpPr>
        <p:spPr>
          <a:xfrm>
            <a:off x="5210175" y="5314950"/>
            <a:ext cx="6419850" cy="276225"/>
          </a:xfrm>
          <a:prstGeom prst="rect">
            <a:avLst/>
          </a:prstGeom>
          <a:noFill/>
          <a:ln w="0">
            <a:noFill/>
          </a:ln>
        </p:spPr>
        <p:txBody>
          <a:bodyPr wrap="square" lIns="0" tIns="0" rIns="0" bIns="0" anchor="t">
            <a:noAutofit/>
          </a:bodyPr>
          <a:lstStyle>
            <a:defPPr>
              <a:defRPr sz="938" b="0">
                <a:solidFill>
                  <a:srgbClr val="125E93"/>
                </a:solidFill>
                <a:latin typeface="Calibri"/>
                <a:ea typeface="Calibri"/>
                <a:cs typeface="Calibri"/>
              </a:defRPr>
            </a:defPPr>
            <a:lvl1pPr>
              <a:buNone/>
              <a:defRPr sz="938" b="0">
                <a:solidFill>
                  <a:srgbClr val="125E93"/>
                </a:solidFill>
                <a:latin typeface="Calibri"/>
                <a:ea typeface="Calibri"/>
                <a:cs typeface="Calibri"/>
              </a:defRPr>
            </a:lvl1pPr>
            <a:lvl2pPr>
              <a:buNone/>
              <a:defRPr sz="938" b="0">
                <a:solidFill>
                  <a:srgbClr val="125E93"/>
                </a:solidFill>
                <a:latin typeface="Calibri"/>
                <a:ea typeface="Calibri"/>
                <a:cs typeface="Calibri"/>
              </a:defRPr>
            </a:lvl2pPr>
            <a:lvl3pPr>
              <a:buNone/>
              <a:defRPr sz="938" b="0">
                <a:solidFill>
                  <a:srgbClr val="125E93"/>
                </a:solidFill>
                <a:latin typeface="Calibri"/>
                <a:ea typeface="Calibri"/>
                <a:cs typeface="Calibri"/>
              </a:defRPr>
            </a:lvl3pPr>
            <a:lvl4pPr>
              <a:buNone/>
              <a:defRPr sz="938" b="0">
                <a:solidFill>
                  <a:srgbClr val="125E93"/>
                </a:solidFill>
                <a:latin typeface="Calibri"/>
                <a:ea typeface="Calibri"/>
                <a:cs typeface="Calibri"/>
              </a:defRPr>
            </a:lvl4pPr>
            <a:lvl5pPr>
              <a:buNone/>
              <a:defRPr sz="938" b="0">
                <a:solidFill>
                  <a:srgbClr val="125E93"/>
                </a:solidFill>
                <a:latin typeface="Calibri"/>
                <a:ea typeface="Calibri"/>
                <a:cs typeface="Calibri"/>
              </a:defRPr>
            </a:lvl5pPr>
            <a:lvl6pPr>
              <a:buNone/>
              <a:defRPr sz="938" b="0">
                <a:solidFill>
                  <a:srgbClr val="125E93"/>
                </a:solidFill>
                <a:latin typeface="Calibri"/>
                <a:ea typeface="Calibri"/>
                <a:cs typeface="Calibri"/>
              </a:defRPr>
            </a:lvl6pPr>
            <a:lvl7pPr>
              <a:buNone/>
              <a:defRPr sz="938" b="0">
                <a:solidFill>
                  <a:srgbClr val="125E93"/>
                </a:solidFill>
                <a:latin typeface="Calibri"/>
                <a:ea typeface="Calibri"/>
                <a:cs typeface="Calibri"/>
              </a:defRPr>
            </a:lvl7pPr>
            <a:lvl8pPr>
              <a:buNone/>
              <a:defRPr sz="938" b="0">
                <a:solidFill>
                  <a:srgbClr val="125E93"/>
                </a:solidFill>
                <a:latin typeface="Calibri"/>
                <a:ea typeface="Calibri"/>
                <a:cs typeface="Calibri"/>
              </a:defRPr>
            </a:lvl8pPr>
            <a:lvl9pPr>
              <a:buNone/>
              <a:defRPr sz="938" b="0">
                <a:solidFill>
                  <a:srgbClr val="125E93"/>
                </a:solidFill>
                <a:latin typeface="Calibri"/>
                <a:ea typeface="Calibri"/>
                <a:cs typeface="Calibri"/>
              </a:defRPr>
            </a:lvl9pPr>
          </a:lstStyle>
          <a:p>
            <a:pPr>
              <a:buNone/>
              <a:defRPr sz="938" b="0">
                <a:solidFill>
                  <a:srgbClr val="125E93"/>
                </a:solidFill>
                <a:latin typeface="Calibri"/>
                <a:ea typeface="Calibri"/>
                <a:cs typeface="Calibri"/>
              </a:defRPr>
            </a:pPr>
            <a:r>
              <a:rPr sz="800" b="0">
                <a:solidFill>
                  <a:srgbClr val="125E93"/>
                </a:solidFill>
                <a:latin typeface="Calibri"/>
                <a:ea typeface="Calibri"/>
                <a:cs typeface="Calibri"/>
              </a:rPr>
              <a:t>Recurring balancing procurement O; do not convert service MW to new-build MW</a:t>
            </a:r>
          </a:p>
        </p:txBody>
      </p:sp>
      <p:pic>
        <p:nvPicPr>
          <p:cNvPr id="102" name="Graphic 101">
            <a:extLst>
              <a:ext uri="{FF2B5EF4-FFF2-40B4-BE49-F238E27FC236}">
                <a16:creationId xmlns:a16="http://schemas.microsoft.com/office/drawing/2014/main" id="{14B3A2BF-B64F-47F7-92A2-A3019D6AA2C6}"/>
              </a:ext>
            </a:extLst>
          </p:cNvPr>
          <p:cNvPicPr>
            <a:picLocks noChangeAspect="1"/>
          </p:cNvPicPr>
          <p:nvPr/>
        </p:nvPicPr>
        <p:blipFill>
          <a:blip>
            <a:extLst>
              <a:ext uri="{96DAC541-7B7A-43D3-8B79-37D633B846F1}">
                <asvg:svgBlip xmlns:asvg="http://schemas.microsoft.com/office/drawing/2016/SVG/main" r:embed="rId11"/>
              </a:ext>
            </a:extLst>
          </a:blip>
          <a:stretch/>
        </p:blipFill>
        <p:spPr>
          <a:xfrm>
            <a:off x="457200" y="5667375"/>
            <a:ext cx="247650" cy="185738"/>
          </a:xfrm>
          <a:prstGeom prst="rect">
            <a:avLst/>
          </a:prstGeom>
        </p:spPr>
      </p:pic>
      <p:sp>
        <p:nvSpPr>
          <p:cNvPr id="103" name="Lithuania | Modernisation&#10;Fund storage grants">
            <a:extLst>
              <a:ext uri="{FF2B5EF4-FFF2-40B4-BE49-F238E27FC236}">
                <a16:creationId xmlns:a16="http://schemas.microsoft.com/office/drawing/2014/main" id="{262873ED-FDFC-4454-A37E-C342A63AE1D3}"/>
              </a:ext>
            </a:extLst>
          </p:cNvPr>
          <p:cNvSpPr>
            <a:spLocks noGrp="1"/>
          </p:cNvSpPr>
          <p:nvPr/>
        </p:nvSpPr>
        <p:spPr>
          <a:xfrm>
            <a:off x="819150" y="5629275"/>
            <a:ext cx="1381125" cy="352425"/>
          </a:xfrm>
          <a:prstGeom prst="rect">
            <a:avLst/>
          </a:prstGeom>
          <a:noFill/>
          <a:ln w="0">
            <a:noFill/>
          </a:ln>
        </p:spPr>
        <p:txBody>
          <a:bodyPr wrap="square" lIns="0" tIns="0" rIns="0" bIns="0" anchor="t">
            <a:noAutofit/>
          </a:bodyPr>
          <a:lstStyle>
            <a:defPPr>
              <a:defRPr sz="938" b="1">
                <a:solidFill>
                  <a:srgbClr val="07163E"/>
                </a:solidFill>
                <a:latin typeface="Calibri"/>
                <a:ea typeface="Calibri"/>
                <a:cs typeface="Calibri"/>
              </a:defRPr>
            </a:defPPr>
            <a:lvl1pPr>
              <a:buNone/>
              <a:defRPr sz="938" b="1">
                <a:solidFill>
                  <a:srgbClr val="07163E"/>
                </a:solidFill>
                <a:latin typeface="Calibri"/>
                <a:ea typeface="Calibri"/>
                <a:cs typeface="Calibri"/>
              </a:defRPr>
            </a:lvl1pPr>
            <a:lvl2pPr>
              <a:buNone/>
              <a:defRPr sz="938" b="1">
                <a:solidFill>
                  <a:srgbClr val="07163E"/>
                </a:solidFill>
                <a:latin typeface="Calibri"/>
                <a:ea typeface="Calibri"/>
                <a:cs typeface="Calibri"/>
              </a:defRPr>
            </a:lvl2pPr>
            <a:lvl3pPr>
              <a:buNone/>
              <a:defRPr sz="938" b="1">
                <a:solidFill>
                  <a:srgbClr val="07163E"/>
                </a:solidFill>
                <a:latin typeface="Calibri"/>
                <a:ea typeface="Calibri"/>
                <a:cs typeface="Calibri"/>
              </a:defRPr>
            </a:lvl3pPr>
            <a:lvl4pPr>
              <a:buNone/>
              <a:defRPr sz="938" b="1">
                <a:solidFill>
                  <a:srgbClr val="07163E"/>
                </a:solidFill>
                <a:latin typeface="Calibri"/>
                <a:ea typeface="Calibri"/>
                <a:cs typeface="Calibri"/>
              </a:defRPr>
            </a:lvl4pPr>
            <a:lvl5pPr>
              <a:buNone/>
              <a:defRPr sz="938" b="1">
                <a:solidFill>
                  <a:srgbClr val="07163E"/>
                </a:solidFill>
                <a:latin typeface="Calibri"/>
                <a:ea typeface="Calibri"/>
                <a:cs typeface="Calibri"/>
              </a:defRPr>
            </a:lvl5pPr>
            <a:lvl6pPr>
              <a:buNone/>
              <a:defRPr sz="938" b="1">
                <a:solidFill>
                  <a:srgbClr val="07163E"/>
                </a:solidFill>
                <a:latin typeface="Calibri"/>
                <a:ea typeface="Calibri"/>
                <a:cs typeface="Calibri"/>
              </a:defRPr>
            </a:lvl6pPr>
            <a:lvl7pPr>
              <a:buNone/>
              <a:defRPr sz="938" b="1">
                <a:solidFill>
                  <a:srgbClr val="07163E"/>
                </a:solidFill>
                <a:latin typeface="Calibri"/>
                <a:ea typeface="Calibri"/>
                <a:cs typeface="Calibri"/>
              </a:defRPr>
            </a:lvl7pPr>
            <a:lvl8pPr>
              <a:buNone/>
              <a:defRPr sz="938" b="1">
                <a:solidFill>
                  <a:srgbClr val="07163E"/>
                </a:solidFill>
                <a:latin typeface="Calibri"/>
                <a:ea typeface="Calibri"/>
                <a:cs typeface="Calibri"/>
              </a:defRPr>
            </a:lvl8pPr>
            <a:lvl9pPr>
              <a:buNone/>
              <a:defRPr sz="938" b="1">
                <a:solidFill>
                  <a:srgbClr val="07163E"/>
                </a:solidFill>
                <a:latin typeface="Calibri"/>
                <a:ea typeface="Calibri"/>
                <a:cs typeface="Calibri"/>
              </a:defRPr>
            </a:lvl9pPr>
          </a:lstStyle>
          <a:p>
            <a:pPr>
              <a:buNone/>
              <a:defRPr sz="938" b="1">
                <a:solidFill>
                  <a:srgbClr val="07163E"/>
                </a:solidFill>
                <a:latin typeface="Calibri"/>
                <a:ea typeface="Calibri"/>
                <a:cs typeface="Calibri"/>
              </a:defRPr>
            </a:pPr>
            <a:r>
              <a:rPr sz="938" b="1">
                <a:solidFill>
                  <a:srgbClr val="07163E"/>
                </a:solidFill>
                <a:latin typeface="Calibri"/>
                <a:ea typeface="Calibri"/>
                <a:cs typeface="Calibri"/>
              </a:rPr>
              <a:t>Lithuania | Modernisation</a:t>
            </a:r>
          </a:p>
          <a:p>
            <a:pPr>
              <a:buNone/>
              <a:defRPr sz="938" b="1">
                <a:solidFill>
                  <a:srgbClr val="07163E"/>
                </a:solidFill>
                <a:latin typeface="Calibri"/>
                <a:ea typeface="Calibri"/>
                <a:cs typeface="Calibri"/>
              </a:defRPr>
            </a:pPr>
            <a:r>
              <a:rPr sz="938" b="1">
                <a:solidFill>
                  <a:srgbClr val="07163E"/>
                </a:solidFill>
                <a:latin typeface="Calibri"/>
                <a:ea typeface="Calibri"/>
                <a:cs typeface="Calibri"/>
              </a:rPr>
              <a:t>Fund storage grants</a:t>
            </a:r>
          </a:p>
        </p:txBody>
      </p:sp>
      <p:sp>
        <p:nvSpPr>
          <p:cNvPr id="104" name="Rectangle 103">
            <a:extLst>
              <a:ext uri="{FF2B5EF4-FFF2-40B4-BE49-F238E27FC236}">
                <a16:creationId xmlns:a16="http://schemas.microsoft.com/office/drawing/2014/main" id="{5BAACD5E-6452-48A6-BB15-59B7C3AAAC8C}"/>
              </a:ext>
            </a:extLst>
          </p:cNvPr>
          <p:cNvSpPr>
            <a:spLocks noGrp="1"/>
          </p:cNvSpPr>
          <p:nvPr/>
        </p:nvSpPr>
        <p:spPr>
          <a:xfrm>
            <a:off x="2362200" y="5629275"/>
            <a:ext cx="9372600" cy="9525"/>
          </a:xfrm>
          <a:prstGeom prst="rect">
            <a:avLst/>
          </a:prstGeom>
          <a:solidFill>
            <a:srgbClr val="D2D7DB"/>
          </a:solidFill>
          <a:ln w="0">
            <a:noFill/>
          </a:ln>
        </p:spPr>
        <p:txBody>
          <a:bodyPr/>
          <a:lstStyle/>
          <a:p>
            <a:endParaRPr lang="en-SG"/>
          </a:p>
        </p:txBody>
      </p:sp>
      <p:sp>
        <p:nvSpPr>
          <p:cNvPr id="105" name="Rectangle 104">
            <a:extLst>
              <a:ext uri="{FF2B5EF4-FFF2-40B4-BE49-F238E27FC236}">
                <a16:creationId xmlns:a16="http://schemas.microsoft.com/office/drawing/2014/main" id="{32C76764-0CFB-4C54-B815-7D1C908765EF}"/>
              </a:ext>
            </a:extLst>
          </p:cNvPr>
          <p:cNvSpPr>
            <a:spLocks noGrp="1"/>
          </p:cNvSpPr>
          <p:nvPr/>
        </p:nvSpPr>
        <p:spPr>
          <a:xfrm>
            <a:off x="3729709" y="5619750"/>
            <a:ext cx="680948" cy="28575"/>
          </a:xfrm>
          <a:prstGeom prst="rect">
            <a:avLst/>
          </a:prstGeom>
          <a:solidFill>
            <a:srgbClr val="07163E"/>
          </a:solidFill>
          <a:ln w="0">
            <a:noFill/>
          </a:ln>
        </p:spPr>
        <p:txBody>
          <a:bodyPr/>
          <a:lstStyle/>
          <a:p>
            <a:endParaRPr lang="en-SG"/>
          </a:p>
        </p:txBody>
      </p:sp>
      <p:sp>
        <p:nvSpPr>
          <p:cNvPr id="106" name="Rectangle 105">
            <a:extLst>
              <a:ext uri="{FF2B5EF4-FFF2-40B4-BE49-F238E27FC236}">
                <a16:creationId xmlns:a16="http://schemas.microsoft.com/office/drawing/2014/main" id="{97DE55EB-3B51-4166-B9F8-CCAD6341F986}"/>
              </a:ext>
            </a:extLst>
          </p:cNvPr>
          <p:cNvSpPr>
            <a:spLocks noGrp="1"/>
          </p:cNvSpPr>
          <p:nvPr/>
        </p:nvSpPr>
        <p:spPr>
          <a:xfrm>
            <a:off x="4240420" y="5619750"/>
            <a:ext cx="170237" cy="28575"/>
          </a:xfrm>
          <a:prstGeom prst="rect">
            <a:avLst/>
          </a:prstGeom>
          <a:solidFill>
            <a:srgbClr val="07163E"/>
          </a:solidFill>
          <a:ln w="0">
            <a:noFill/>
          </a:ln>
        </p:spPr>
        <p:txBody>
          <a:bodyPr/>
          <a:lstStyle/>
          <a:p>
            <a:endParaRPr lang="en-SG"/>
          </a:p>
        </p:txBody>
      </p:sp>
      <p:sp>
        <p:nvSpPr>
          <p:cNvPr id="107" name="2025: €102m / 27 projects&#10;Q4 25 follow-up €44.7m">
            <a:extLst>
              <a:ext uri="{FF2B5EF4-FFF2-40B4-BE49-F238E27FC236}">
                <a16:creationId xmlns:a16="http://schemas.microsoft.com/office/drawing/2014/main" id="{3B2F46D2-6A25-4ECA-BACE-EBFD0227F858}"/>
              </a:ext>
            </a:extLst>
          </p:cNvPr>
          <p:cNvSpPr>
            <a:spLocks noGrp="1"/>
          </p:cNvSpPr>
          <p:nvPr/>
        </p:nvSpPr>
        <p:spPr>
          <a:xfrm>
            <a:off x="3734910" y="5695950"/>
            <a:ext cx="1199040" cy="285750"/>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2025: €102m / 27 projects</a:t>
            </a:r>
          </a:p>
          <a:p>
            <a:pPr>
              <a:buNone/>
              <a:defRPr sz="938" b="0">
                <a:solidFill>
                  <a:srgbClr val="07163E"/>
                </a:solidFill>
                <a:latin typeface="Calibri"/>
                <a:ea typeface="Calibri"/>
                <a:cs typeface="Calibri"/>
              </a:defRPr>
            </a:pPr>
            <a:r>
              <a:rPr sz="800" b="0" dirty="0">
                <a:solidFill>
                  <a:srgbClr val="07163E"/>
                </a:solidFill>
                <a:latin typeface="Calibri"/>
                <a:ea typeface="Calibri"/>
                <a:cs typeface="Calibri"/>
              </a:rPr>
              <a:t>Q4 25 follow-up €44.7m</a:t>
            </a:r>
          </a:p>
        </p:txBody>
      </p:sp>
      <p:sp>
        <p:nvSpPr>
          <p:cNvPr id="108" name="Award / execution reconciliation; new 2027 grant r">
            <a:extLst>
              <a:ext uri="{FF2B5EF4-FFF2-40B4-BE49-F238E27FC236}">
                <a16:creationId xmlns:a16="http://schemas.microsoft.com/office/drawing/2014/main" id="{12DD176C-CF5F-48E6-A4C5-4E07B63D72CE}"/>
              </a:ext>
            </a:extLst>
          </p:cNvPr>
          <p:cNvSpPr>
            <a:spLocks noGrp="1"/>
          </p:cNvSpPr>
          <p:nvPr/>
        </p:nvSpPr>
        <p:spPr>
          <a:xfrm>
            <a:off x="5210175" y="5705475"/>
            <a:ext cx="6419850" cy="285750"/>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800" b="0">
                <a:solidFill>
                  <a:srgbClr val="464646"/>
                </a:solidFill>
                <a:latin typeface="Calibri"/>
                <a:ea typeface="Calibri"/>
                <a:cs typeface="Calibri"/>
              </a:rPr>
              <a:t>Award / execution reconciliation; new 2027 grant round U.</a:t>
            </a:r>
          </a:p>
          <a:p>
            <a:pPr>
              <a:buNone/>
              <a:defRPr sz="938" b="0">
                <a:solidFill>
                  <a:srgbClr val="464646"/>
                </a:solidFill>
                <a:latin typeface="Calibri"/>
                <a:ea typeface="Calibri"/>
                <a:cs typeface="Calibri"/>
              </a:defRPr>
            </a:pPr>
            <a:r>
              <a:rPr sz="800" b="0">
                <a:solidFill>
                  <a:srgbClr val="464646"/>
                </a:solidFill>
                <a:latin typeface="Calibri"/>
                <a:ea typeface="Calibri"/>
                <a:cs typeface="Calibri"/>
              </a:rPr>
              <a:t>Direct-grid vs generation-linked subset not isolated; BBCM access continues.</a:t>
            </a:r>
          </a:p>
        </p:txBody>
      </p:sp>
      <p:sp>
        <p:nvSpPr>
          <p:cNvPr id="118" name="¹Original April 2025 cohort. Later implementation ">
            <a:extLst>
              <a:ext uri="{FF2B5EF4-FFF2-40B4-BE49-F238E27FC236}">
                <a16:creationId xmlns:a16="http://schemas.microsoft.com/office/drawing/2014/main" id="{85984D8C-36A6-47CE-AE3C-70E9A08A5D86}"/>
              </a:ext>
            </a:extLst>
          </p:cNvPr>
          <p:cNvSpPr>
            <a:spLocks noGrp="1"/>
          </p:cNvSpPr>
          <p:nvPr/>
        </p:nvSpPr>
        <p:spPr>
          <a:xfrm>
            <a:off x="457200" y="6296025"/>
            <a:ext cx="11277600" cy="180975"/>
          </a:xfrm>
          <a:prstGeom prst="rect">
            <a:avLst/>
          </a:prstGeom>
          <a:noFill/>
          <a:ln w="0">
            <a:noFill/>
          </a:ln>
        </p:spPr>
        <p:txBody>
          <a:bodyPr wrap="square" lIns="0" tIns="0" rIns="0" bIns="0" anchor="t">
            <a:noAutofit/>
          </a:bodyPr>
          <a:lstStyle>
            <a:defPPr>
              <a:defRPr sz="900" b="0">
                <a:solidFill>
                  <a:srgbClr val="464646"/>
                </a:solidFill>
                <a:latin typeface="Calibri"/>
                <a:ea typeface="Calibri"/>
                <a:cs typeface="Calibri"/>
              </a:defRPr>
            </a:defPPr>
            <a:lvl1pPr>
              <a:buNone/>
              <a:defRPr sz="900" b="0">
                <a:solidFill>
                  <a:srgbClr val="464646"/>
                </a:solidFill>
                <a:latin typeface="Calibri"/>
                <a:ea typeface="Calibri"/>
                <a:cs typeface="Calibri"/>
              </a:defRPr>
            </a:lvl1pPr>
            <a:lvl2pPr>
              <a:buNone/>
              <a:defRPr sz="900" b="0">
                <a:solidFill>
                  <a:srgbClr val="464646"/>
                </a:solidFill>
                <a:latin typeface="Calibri"/>
                <a:ea typeface="Calibri"/>
                <a:cs typeface="Calibri"/>
              </a:defRPr>
            </a:lvl2pPr>
            <a:lvl3pPr>
              <a:buNone/>
              <a:defRPr sz="900" b="0">
                <a:solidFill>
                  <a:srgbClr val="464646"/>
                </a:solidFill>
                <a:latin typeface="Calibri"/>
                <a:ea typeface="Calibri"/>
                <a:cs typeface="Calibri"/>
              </a:defRPr>
            </a:lvl3pPr>
            <a:lvl4pPr>
              <a:buNone/>
              <a:defRPr sz="900" b="0">
                <a:solidFill>
                  <a:srgbClr val="464646"/>
                </a:solidFill>
                <a:latin typeface="Calibri"/>
                <a:ea typeface="Calibri"/>
                <a:cs typeface="Calibri"/>
              </a:defRPr>
            </a:lvl4pPr>
            <a:lvl5pPr>
              <a:buNone/>
              <a:defRPr sz="900" b="0">
                <a:solidFill>
                  <a:srgbClr val="464646"/>
                </a:solidFill>
                <a:latin typeface="Calibri"/>
                <a:ea typeface="Calibri"/>
                <a:cs typeface="Calibri"/>
              </a:defRPr>
            </a:lvl5pPr>
            <a:lvl6pPr>
              <a:buNone/>
              <a:defRPr sz="900" b="0">
                <a:solidFill>
                  <a:srgbClr val="464646"/>
                </a:solidFill>
                <a:latin typeface="Calibri"/>
                <a:ea typeface="Calibri"/>
                <a:cs typeface="Calibri"/>
              </a:defRPr>
            </a:lvl6pPr>
            <a:lvl7pPr>
              <a:buNone/>
              <a:defRPr sz="900" b="0">
                <a:solidFill>
                  <a:srgbClr val="464646"/>
                </a:solidFill>
                <a:latin typeface="Calibri"/>
                <a:ea typeface="Calibri"/>
                <a:cs typeface="Calibri"/>
              </a:defRPr>
            </a:lvl7pPr>
            <a:lvl8pPr>
              <a:buNone/>
              <a:defRPr sz="900" b="0">
                <a:solidFill>
                  <a:srgbClr val="464646"/>
                </a:solidFill>
                <a:latin typeface="Calibri"/>
                <a:ea typeface="Calibri"/>
                <a:cs typeface="Calibri"/>
              </a:defRPr>
            </a:lvl8pPr>
            <a:lvl9pPr>
              <a:buNone/>
              <a:defRPr sz="900" b="0">
                <a:solidFill>
                  <a:srgbClr val="464646"/>
                </a:solidFill>
                <a:latin typeface="Calibri"/>
                <a:ea typeface="Calibri"/>
                <a:cs typeface="Calibri"/>
              </a:defRPr>
            </a:lvl9pPr>
          </a:lstStyle>
          <a:p>
            <a:pPr>
              <a:buNone/>
              <a:defRPr sz="900" b="0">
                <a:solidFill>
                  <a:srgbClr val="464646"/>
                </a:solidFill>
                <a:latin typeface="Calibri"/>
                <a:ea typeface="Calibri"/>
                <a:cs typeface="Calibri"/>
              </a:defRPr>
            </a:pPr>
            <a:r>
              <a:rPr sz="900" b="0">
                <a:solidFill>
                  <a:srgbClr val="464646"/>
                </a:solidFill>
                <a:latin typeface="Calibri"/>
                <a:ea typeface="Calibri"/>
                <a:cs typeface="Calibri"/>
              </a:rPr>
              <a:t>¹Original April 2025 cohort. Later implementation totals are a different dated population. Romanian calendar is announced, not a verified ministry guide.</a:t>
            </a:r>
          </a:p>
        </p:txBody>
      </p:sp>
      <p:pic>
        <p:nvPicPr>
          <p:cNvPr id="120" name="Graphic 119">
            <a:extLst>
              <a:ext uri="{FF2B5EF4-FFF2-40B4-BE49-F238E27FC236}">
                <a16:creationId xmlns:a16="http://schemas.microsoft.com/office/drawing/2014/main" id="{05CFF015-0BE0-414C-96D7-0745FA712822}"/>
              </a:ext>
            </a:extLst>
          </p:cNvPr>
          <p:cNvPicPr>
            <a:picLocks noChangeAspect="1"/>
          </p:cNvPicPr>
          <p:nvPr/>
        </p:nvPicPr>
        <p:blipFill>
          <a:blip>
            <a:extLst>
              <a:ext uri="{96DAC541-7B7A-43D3-8B79-37D633B846F1}">
                <asvg:svgBlip xmlns:asvg="http://schemas.microsoft.com/office/drawing/2016/SVG/main" r:embed="rId12"/>
              </a:ext>
            </a:extLst>
          </a:blip>
          <a:stretch/>
        </p:blipFill>
        <p:spPr>
          <a:xfrm>
            <a:off x="10210800" y="781050"/>
            <a:ext cx="1524000" cy="971550"/>
          </a:xfrm>
          <a:prstGeom prst="rect">
            <a:avLst/>
          </a:prstGeom>
        </p:spPr>
      </p:pic>
      <p:sp>
        <p:nvSpPr>
          <p:cNvPr id="122" name="Rectangle 121">
            <a:extLst>
              <a:ext uri="{FF2B5EF4-FFF2-40B4-BE49-F238E27FC236}">
                <a16:creationId xmlns:a16="http://schemas.microsoft.com/office/drawing/2014/main" id="{24AED7B9-68D4-F093-9943-964FE65FA8BA}"/>
              </a:ext>
            </a:extLst>
          </p:cNvPr>
          <p:cNvSpPr/>
          <p:nvPr/>
        </p:nvSpPr>
        <p:spPr>
          <a:xfrm>
            <a:off x="395767" y="2265557"/>
            <a:ext cx="1520478" cy="564093"/>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4" name="Rectangle 123">
            <a:extLst>
              <a:ext uri="{FF2B5EF4-FFF2-40B4-BE49-F238E27FC236}">
                <a16:creationId xmlns:a16="http://schemas.microsoft.com/office/drawing/2014/main" id="{ADE23611-5206-C057-1221-492934EB35F4}"/>
              </a:ext>
            </a:extLst>
          </p:cNvPr>
          <p:cNvSpPr>
            <a:spLocks noGrp="1"/>
          </p:cNvSpPr>
          <p:nvPr/>
        </p:nvSpPr>
        <p:spPr>
          <a:xfrm>
            <a:off x="466725" y="6076950"/>
            <a:ext cx="76200" cy="76200"/>
          </a:xfrm>
          <a:prstGeom prst="rect">
            <a:avLst/>
          </a:prstGeom>
          <a:solidFill>
            <a:srgbClr val="07163E"/>
          </a:solidFill>
          <a:ln w="12383">
            <a:solidFill>
              <a:srgbClr val="07163E"/>
            </a:solidFill>
          </a:ln>
        </p:spPr>
        <p:txBody>
          <a:bodyPr/>
          <a:lstStyle/>
          <a:p>
            <a:endParaRPr lang="en-SG"/>
          </a:p>
        </p:txBody>
      </p:sp>
      <p:sp>
        <p:nvSpPr>
          <p:cNvPr id="126" name="O | published date / target">
            <a:extLst>
              <a:ext uri="{FF2B5EF4-FFF2-40B4-BE49-F238E27FC236}">
                <a16:creationId xmlns:a16="http://schemas.microsoft.com/office/drawing/2014/main" id="{1894A3F8-DC3A-3A60-8F0C-AEF415D8339E}"/>
              </a:ext>
            </a:extLst>
          </p:cNvPr>
          <p:cNvSpPr>
            <a:spLocks noGrp="1"/>
          </p:cNvSpPr>
          <p:nvPr/>
        </p:nvSpPr>
        <p:spPr>
          <a:xfrm>
            <a:off x="619125" y="6048375"/>
            <a:ext cx="2238375"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a:solidFill>
                  <a:srgbClr val="07163E"/>
                </a:solidFill>
                <a:latin typeface="Calibri"/>
                <a:ea typeface="Calibri"/>
                <a:cs typeface="Calibri"/>
              </a:rPr>
              <a:t>O | published date / target</a:t>
            </a:r>
          </a:p>
        </p:txBody>
      </p:sp>
      <p:sp>
        <p:nvSpPr>
          <p:cNvPr id="128" name="Rectangle 127">
            <a:extLst>
              <a:ext uri="{FF2B5EF4-FFF2-40B4-BE49-F238E27FC236}">
                <a16:creationId xmlns:a16="http://schemas.microsoft.com/office/drawing/2014/main" id="{52D37578-E68A-4C68-F0EB-F36625275D64}"/>
              </a:ext>
            </a:extLst>
          </p:cNvPr>
          <p:cNvSpPr>
            <a:spLocks noGrp="1"/>
          </p:cNvSpPr>
          <p:nvPr/>
        </p:nvSpPr>
        <p:spPr>
          <a:xfrm>
            <a:off x="2654982" y="6076950"/>
            <a:ext cx="76200" cy="76200"/>
          </a:xfrm>
          <a:prstGeom prst="rect">
            <a:avLst/>
          </a:prstGeom>
          <a:solidFill>
            <a:srgbClr val="FFFFFF"/>
          </a:solidFill>
          <a:ln w="12383">
            <a:solidFill>
              <a:srgbClr val="07163E"/>
            </a:solidFill>
          </a:ln>
        </p:spPr>
        <p:txBody>
          <a:bodyPr/>
          <a:lstStyle/>
          <a:p>
            <a:endParaRPr lang="en-SG"/>
          </a:p>
        </p:txBody>
      </p:sp>
      <p:sp>
        <p:nvSpPr>
          <p:cNvPr id="130" name="E | expected / analyst timing">
            <a:extLst>
              <a:ext uri="{FF2B5EF4-FFF2-40B4-BE49-F238E27FC236}">
                <a16:creationId xmlns:a16="http://schemas.microsoft.com/office/drawing/2014/main" id="{9F0C1C71-F318-C4CE-AE5F-479F977B9576}"/>
              </a:ext>
            </a:extLst>
          </p:cNvPr>
          <p:cNvSpPr>
            <a:spLocks noGrp="1"/>
          </p:cNvSpPr>
          <p:nvPr/>
        </p:nvSpPr>
        <p:spPr>
          <a:xfrm>
            <a:off x="2804959" y="6048375"/>
            <a:ext cx="2305050"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dirty="0">
                <a:solidFill>
                  <a:srgbClr val="07163E"/>
                </a:solidFill>
                <a:latin typeface="Calibri"/>
                <a:ea typeface="Calibri"/>
                <a:cs typeface="Calibri"/>
              </a:rPr>
              <a:t>E | expected / analyst timing</a:t>
            </a:r>
          </a:p>
        </p:txBody>
      </p:sp>
      <p:sp>
        <p:nvSpPr>
          <p:cNvPr id="132" name="Rectangle 131">
            <a:extLst>
              <a:ext uri="{FF2B5EF4-FFF2-40B4-BE49-F238E27FC236}">
                <a16:creationId xmlns:a16="http://schemas.microsoft.com/office/drawing/2014/main" id="{F93BC3D6-65D4-25FA-7672-C90D2898E1FC}"/>
              </a:ext>
            </a:extLst>
          </p:cNvPr>
          <p:cNvSpPr>
            <a:spLocks noGrp="1"/>
          </p:cNvSpPr>
          <p:nvPr/>
        </p:nvSpPr>
        <p:spPr>
          <a:xfrm>
            <a:off x="4708763" y="6105525"/>
            <a:ext cx="57150" cy="19050"/>
          </a:xfrm>
          <a:prstGeom prst="rect">
            <a:avLst/>
          </a:prstGeom>
          <a:solidFill>
            <a:srgbClr val="125E93"/>
          </a:solidFill>
          <a:ln w="0">
            <a:noFill/>
          </a:ln>
        </p:spPr>
        <p:txBody>
          <a:bodyPr/>
          <a:lstStyle/>
          <a:p>
            <a:endParaRPr lang="en-SG"/>
          </a:p>
        </p:txBody>
      </p:sp>
      <p:sp>
        <p:nvSpPr>
          <p:cNvPr id="134" name="Rectangle 133">
            <a:extLst>
              <a:ext uri="{FF2B5EF4-FFF2-40B4-BE49-F238E27FC236}">
                <a16:creationId xmlns:a16="http://schemas.microsoft.com/office/drawing/2014/main" id="{11307DA1-4639-50FE-72EA-A85FE2BAD391}"/>
              </a:ext>
            </a:extLst>
          </p:cNvPr>
          <p:cNvSpPr>
            <a:spLocks noGrp="1"/>
          </p:cNvSpPr>
          <p:nvPr/>
        </p:nvSpPr>
        <p:spPr>
          <a:xfrm>
            <a:off x="4813538" y="6105525"/>
            <a:ext cx="57150" cy="19050"/>
          </a:xfrm>
          <a:prstGeom prst="rect">
            <a:avLst/>
          </a:prstGeom>
          <a:solidFill>
            <a:srgbClr val="125E93"/>
          </a:solidFill>
          <a:ln w="0">
            <a:noFill/>
          </a:ln>
        </p:spPr>
        <p:txBody>
          <a:bodyPr/>
          <a:lstStyle/>
          <a:p>
            <a:endParaRPr lang="en-SG"/>
          </a:p>
        </p:txBody>
      </p:sp>
      <p:sp>
        <p:nvSpPr>
          <p:cNvPr id="136" name="Rectangle 135">
            <a:extLst>
              <a:ext uri="{FF2B5EF4-FFF2-40B4-BE49-F238E27FC236}">
                <a16:creationId xmlns:a16="http://schemas.microsoft.com/office/drawing/2014/main" id="{C6B0777D-25BA-5CDB-F9B7-6CA1A7887FF8}"/>
              </a:ext>
            </a:extLst>
          </p:cNvPr>
          <p:cNvSpPr>
            <a:spLocks noGrp="1"/>
          </p:cNvSpPr>
          <p:nvPr/>
        </p:nvSpPr>
        <p:spPr>
          <a:xfrm>
            <a:off x="4918313" y="6105525"/>
            <a:ext cx="57150" cy="19050"/>
          </a:xfrm>
          <a:prstGeom prst="rect">
            <a:avLst/>
          </a:prstGeom>
          <a:solidFill>
            <a:srgbClr val="125E93"/>
          </a:solidFill>
          <a:ln w="0">
            <a:noFill/>
          </a:ln>
        </p:spPr>
        <p:txBody>
          <a:bodyPr/>
          <a:lstStyle/>
          <a:p>
            <a:endParaRPr lang="en-SG"/>
          </a:p>
        </p:txBody>
      </p:sp>
      <p:sp>
        <p:nvSpPr>
          <p:cNvPr id="138" name="Uncertain timing range">
            <a:extLst>
              <a:ext uri="{FF2B5EF4-FFF2-40B4-BE49-F238E27FC236}">
                <a16:creationId xmlns:a16="http://schemas.microsoft.com/office/drawing/2014/main" id="{132F186A-AF19-890F-ED49-82856383E8F6}"/>
              </a:ext>
            </a:extLst>
          </p:cNvPr>
          <p:cNvSpPr>
            <a:spLocks noGrp="1"/>
          </p:cNvSpPr>
          <p:nvPr/>
        </p:nvSpPr>
        <p:spPr>
          <a:xfrm>
            <a:off x="5057468" y="6048375"/>
            <a:ext cx="2000250" cy="200025"/>
          </a:xfrm>
          <a:prstGeom prst="rect">
            <a:avLst/>
          </a:prstGeom>
          <a:noFill/>
          <a:ln w="0">
            <a:noFill/>
          </a:ln>
        </p:spPr>
        <p:txBody>
          <a:bodyPr wrap="square" lIns="0" tIns="0" rIns="0" bIns="0" anchor="t">
            <a:noAutofit/>
          </a:bodyPr>
          <a:lstStyle>
            <a:defPPr>
              <a:defRPr sz="938" b="0">
                <a:solidFill>
                  <a:srgbClr val="07163E"/>
                </a:solidFill>
                <a:latin typeface="Calibri"/>
                <a:ea typeface="Calibri"/>
                <a:cs typeface="Calibri"/>
              </a:defRPr>
            </a:defPPr>
            <a:lvl1pPr>
              <a:buNone/>
              <a:defRPr sz="938" b="0">
                <a:solidFill>
                  <a:srgbClr val="07163E"/>
                </a:solidFill>
                <a:latin typeface="Calibri"/>
                <a:ea typeface="Calibri"/>
                <a:cs typeface="Calibri"/>
              </a:defRPr>
            </a:lvl1pPr>
            <a:lvl2pPr>
              <a:buNone/>
              <a:defRPr sz="938" b="0">
                <a:solidFill>
                  <a:srgbClr val="07163E"/>
                </a:solidFill>
                <a:latin typeface="Calibri"/>
                <a:ea typeface="Calibri"/>
                <a:cs typeface="Calibri"/>
              </a:defRPr>
            </a:lvl2pPr>
            <a:lvl3pPr>
              <a:buNone/>
              <a:defRPr sz="938" b="0">
                <a:solidFill>
                  <a:srgbClr val="07163E"/>
                </a:solidFill>
                <a:latin typeface="Calibri"/>
                <a:ea typeface="Calibri"/>
                <a:cs typeface="Calibri"/>
              </a:defRPr>
            </a:lvl3pPr>
            <a:lvl4pPr>
              <a:buNone/>
              <a:defRPr sz="938" b="0">
                <a:solidFill>
                  <a:srgbClr val="07163E"/>
                </a:solidFill>
                <a:latin typeface="Calibri"/>
                <a:ea typeface="Calibri"/>
                <a:cs typeface="Calibri"/>
              </a:defRPr>
            </a:lvl4pPr>
            <a:lvl5pPr>
              <a:buNone/>
              <a:defRPr sz="938" b="0">
                <a:solidFill>
                  <a:srgbClr val="07163E"/>
                </a:solidFill>
                <a:latin typeface="Calibri"/>
                <a:ea typeface="Calibri"/>
                <a:cs typeface="Calibri"/>
              </a:defRPr>
            </a:lvl5pPr>
            <a:lvl6pPr>
              <a:buNone/>
              <a:defRPr sz="938" b="0">
                <a:solidFill>
                  <a:srgbClr val="07163E"/>
                </a:solidFill>
                <a:latin typeface="Calibri"/>
                <a:ea typeface="Calibri"/>
                <a:cs typeface="Calibri"/>
              </a:defRPr>
            </a:lvl6pPr>
            <a:lvl7pPr>
              <a:buNone/>
              <a:defRPr sz="938" b="0">
                <a:solidFill>
                  <a:srgbClr val="07163E"/>
                </a:solidFill>
                <a:latin typeface="Calibri"/>
                <a:ea typeface="Calibri"/>
                <a:cs typeface="Calibri"/>
              </a:defRPr>
            </a:lvl7pPr>
            <a:lvl8pPr>
              <a:buNone/>
              <a:defRPr sz="938" b="0">
                <a:solidFill>
                  <a:srgbClr val="07163E"/>
                </a:solidFill>
                <a:latin typeface="Calibri"/>
                <a:ea typeface="Calibri"/>
                <a:cs typeface="Calibri"/>
              </a:defRPr>
            </a:lvl8pPr>
            <a:lvl9pPr>
              <a:buNone/>
              <a:defRPr sz="938" b="0">
                <a:solidFill>
                  <a:srgbClr val="07163E"/>
                </a:solidFill>
                <a:latin typeface="Calibri"/>
                <a:ea typeface="Calibri"/>
                <a:cs typeface="Calibri"/>
              </a:defRPr>
            </a:lvl9pPr>
          </a:lstStyle>
          <a:p>
            <a:pPr>
              <a:buNone/>
              <a:defRPr sz="938" b="0">
                <a:solidFill>
                  <a:srgbClr val="07163E"/>
                </a:solidFill>
                <a:latin typeface="Calibri"/>
                <a:ea typeface="Calibri"/>
                <a:cs typeface="Calibri"/>
              </a:defRPr>
            </a:pPr>
            <a:r>
              <a:rPr sz="938" b="0">
                <a:solidFill>
                  <a:srgbClr val="07163E"/>
                </a:solidFill>
                <a:latin typeface="Calibri"/>
                <a:ea typeface="Calibri"/>
                <a:cs typeface="Calibri"/>
              </a:rPr>
              <a:t>Uncertain timing range</a:t>
            </a:r>
          </a:p>
        </p:txBody>
      </p:sp>
      <p:sp>
        <p:nvSpPr>
          <p:cNvPr id="140" name="U | no verified date / allocation">
            <a:extLst>
              <a:ext uri="{FF2B5EF4-FFF2-40B4-BE49-F238E27FC236}">
                <a16:creationId xmlns:a16="http://schemas.microsoft.com/office/drawing/2014/main" id="{9E377F4B-E7CE-60D4-34E6-DB600E02177F}"/>
              </a:ext>
            </a:extLst>
          </p:cNvPr>
          <p:cNvSpPr>
            <a:spLocks noGrp="1"/>
          </p:cNvSpPr>
          <p:nvPr/>
        </p:nvSpPr>
        <p:spPr>
          <a:xfrm>
            <a:off x="7005177" y="6048375"/>
            <a:ext cx="3362325" cy="200025"/>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sz="938" b="0" dirty="0">
                <a:solidFill>
                  <a:srgbClr val="464646"/>
                </a:solidFill>
                <a:latin typeface="Calibri"/>
                <a:ea typeface="Calibri"/>
                <a:cs typeface="Calibri"/>
              </a:rPr>
              <a:t>U | no verified date / allocation</a:t>
            </a:r>
          </a:p>
        </p:txBody>
      </p:sp>
      <p:sp>
        <p:nvSpPr>
          <p:cNvPr id="142" name="Rectangle 141">
            <a:extLst>
              <a:ext uri="{FF2B5EF4-FFF2-40B4-BE49-F238E27FC236}">
                <a16:creationId xmlns:a16="http://schemas.microsoft.com/office/drawing/2014/main" id="{D4E9706A-A54A-23FC-3838-9F37C355E09C}"/>
              </a:ext>
            </a:extLst>
          </p:cNvPr>
          <p:cNvSpPr/>
          <p:nvPr/>
        </p:nvSpPr>
        <p:spPr>
          <a:xfrm>
            <a:off x="9835400" y="5984345"/>
            <a:ext cx="412414" cy="245005"/>
          </a:xfrm>
          <a:prstGeom prst="rect">
            <a:avLst/>
          </a:prstGeom>
          <a:noFill/>
          <a:ln w="127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4" name="U | no verified date / allocation">
            <a:extLst>
              <a:ext uri="{FF2B5EF4-FFF2-40B4-BE49-F238E27FC236}">
                <a16:creationId xmlns:a16="http://schemas.microsoft.com/office/drawing/2014/main" id="{EA2657FF-05EA-B069-3D7D-ABF814B85989}"/>
              </a:ext>
            </a:extLst>
          </p:cNvPr>
          <p:cNvSpPr>
            <a:spLocks noGrp="1"/>
          </p:cNvSpPr>
          <p:nvPr/>
        </p:nvSpPr>
        <p:spPr>
          <a:xfrm>
            <a:off x="10314963" y="6053137"/>
            <a:ext cx="1560943" cy="161925"/>
          </a:xfrm>
          <a:prstGeom prst="rect">
            <a:avLst/>
          </a:prstGeom>
          <a:noFill/>
          <a:ln w="0">
            <a:noFill/>
          </a:ln>
        </p:spPr>
        <p:txBody>
          <a:bodyPr wrap="square" lIns="0" tIns="0" rIns="0" bIns="0" anchor="t">
            <a:noAutofit/>
          </a:bodyPr>
          <a:lstStyle>
            <a:defPPr>
              <a:defRPr sz="938" b="0">
                <a:solidFill>
                  <a:srgbClr val="464646"/>
                </a:solidFill>
                <a:latin typeface="Calibri"/>
                <a:ea typeface="Calibri"/>
                <a:cs typeface="Calibri"/>
              </a:defRPr>
            </a:defPPr>
            <a:lvl1pPr>
              <a:buNone/>
              <a:defRPr sz="938" b="0">
                <a:solidFill>
                  <a:srgbClr val="464646"/>
                </a:solidFill>
                <a:latin typeface="Calibri"/>
                <a:ea typeface="Calibri"/>
                <a:cs typeface="Calibri"/>
              </a:defRPr>
            </a:lvl1pPr>
            <a:lvl2pPr>
              <a:buNone/>
              <a:defRPr sz="938" b="0">
                <a:solidFill>
                  <a:srgbClr val="464646"/>
                </a:solidFill>
                <a:latin typeface="Calibri"/>
                <a:ea typeface="Calibri"/>
                <a:cs typeface="Calibri"/>
              </a:defRPr>
            </a:lvl2pPr>
            <a:lvl3pPr>
              <a:buNone/>
              <a:defRPr sz="938" b="0">
                <a:solidFill>
                  <a:srgbClr val="464646"/>
                </a:solidFill>
                <a:latin typeface="Calibri"/>
                <a:ea typeface="Calibri"/>
                <a:cs typeface="Calibri"/>
              </a:defRPr>
            </a:lvl3pPr>
            <a:lvl4pPr>
              <a:buNone/>
              <a:defRPr sz="938" b="0">
                <a:solidFill>
                  <a:srgbClr val="464646"/>
                </a:solidFill>
                <a:latin typeface="Calibri"/>
                <a:ea typeface="Calibri"/>
                <a:cs typeface="Calibri"/>
              </a:defRPr>
            </a:lvl4pPr>
            <a:lvl5pPr>
              <a:buNone/>
              <a:defRPr sz="938" b="0">
                <a:solidFill>
                  <a:srgbClr val="464646"/>
                </a:solidFill>
                <a:latin typeface="Calibri"/>
                <a:ea typeface="Calibri"/>
                <a:cs typeface="Calibri"/>
              </a:defRPr>
            </a:lvl5pPr>
            <a:lvl6pPr>
              <a:buNone/>
              <a:defRPr sz="938" b="0">
                <a:solidFill>
                  <a:srgbClr val="464646"/>
                </a:solidFill>
                <a:latin typeface="Calibri"/>
                <a:ea typeface="Calibri"/>
                <a:cs typeface="Calibri"/>
              </a:defRPr>
            </a:lvl6pPr>
            <a:lvl7pPr>
              <a:buNone/>
              <a:defRPr sz="938" b="0">
                <a:solidFill>
                  <a:srgbClr val="464646"/>
                </a:solidFill>
                <a:latin typeface="Calibri"/>
                <a:ea typeface="Calibri"/>
                <a:cs typeface="Calibri"/>
              </a:defRPr>
            </a:lvl7pPr>
            <a:lvl8pPr>
              <a:buNone/>
              <a:defRPr sz="938" b="0">
                <a:solidFill>
                  <a:srgbClr val="464646"/>
                </a:solidFill>
                <a:latin typeface="Calibri"/>
                <a:ea typeface="Calibri"/>
                <a:cs typeface="Calibri"/>
              </a:defRPr>
            </a:lvl8pPr>
            <a:lvl9pPr>
              <a:buNone/>
              <a:defRPr sz="938" b="0">
                <a:solidFill>
                  <a:srgbClr val="464646"/>
                </a:solidFill>
                <a:latin typeface="Calibri"/>
                <a:ea typeface="Calibri"/>
                <a:cs typeface="Calibri"/>
              </a:defRPr>
            </a:lvl9pPr>
          </a:lstStyle>
          <a:p>
            <a:pPr>
              <a:buNone/>
              <a:defRPr sz="938" b="0">
                <a:solidFill>
                  <a:srgbClr val="464646"/>
                </a:solidFill>
                <a:latin typeface="Calibri"/>
                <a:ea typeface="Calibri"/>
                <a:cs typeface="Calibri"/>
              </a:defRPr>
            </a:pPr>
            <a:r>
              <a:rPr lang="en-SG" sz="938" b="0" dirty="0">
                <a:solidFill>
                  <a:srgbClr val="464646"/>
                </a:solidFill>
                <a:latin typeface="Calibri"/>
                <a:ea typeface="Calibri"/>
                <a:cs typeface="Calibri"/>
              </a:rPr>
              <a:t>L</a:t>
            </a:r>
            <a:r>
              <a:rPr lang="en-US" altLang="zh-CN" sz="938" b="0" dirty="0" err="1">
                <a:solidFill>
                  <a:srgbClr val="464646"/>
                </a:solidFill>
                <a:latin typeface="Calibri"/>
                <a:ea typeface="Calibri"/>
                <a:cs typeface="Calibri"/>
              </a:rPr>
              <a:t>ong</a:t>
            </a:r>
            <a:r>
              <a:rPr lang="en-US" altLang="zh-CN" sz="938" b="0" dirty="0">
                <a:solidFill>
                  <a:srgbClr val="464646"/>
                </a:solidFill>
                <a:latin typeface="Calibri"/>
                <a:ea typeface="Calibri"/>
                <a:cs typeface="Calibri"/>
              </a:rPr>
              <a:t> term fix contract program</a:t>
            </a:r>
            <a:endParaRPr sz="938" b="0" dirty="0">
              <a:solidFill>
                <a:srgbClr val="464646"/>
              </a:solidFill>
              <a:latin typeface="Calibri"/>
              <a:ea typeface="Calibri"/>
              <a:cs typeface="Calibri"/>
            </a:endParaRPr>
          </a:p>
        </p:txBody>
      </p:sp>
    </p:spTree>
    <p:extLst>
      <p:ext uri="{BB962C8B-B14F-4D97-AF65-F5344CB8AC3E}">
        <p14:creationId xmlns:p14="http://schemas.microsoft.com/office/powerpoint/2010/main" val="1229590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7 / SOUTHERN EUROPE — ITALY DEEP DIVE">
            <a:extLst>
              <a:ext uri="{FF2B5EF4-FFF2-40B4-BE49-F238E27FC236}">
                <a16:creationId xmlns:a16="http://schemas.microsoft.com/office/drawing/2014/main" id="{F48E248D-D4C8-4C24-98C8-2525CB2A6EE2}"/>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07 / SOUTHERN EUROPE — ITALY: MACSE AND CM 2028</a:t>
            </a:r>
          </a:p>
        </p:txBody>
      </p:sp>
      <p:sp>
        <p:nvSpPr>
          <p:cNvPr id="3" name="Rectangle 2">
            <a:extLst>
              <a:ext uri="{FF2B5EF4-FFF2-40B4-BE49-F238E27FC236}">
                <a16:creationId xmlns:a16="http://schemas.microsoft.com/office/drawing/2014/main" id="{B2BA8E2F-066A-411E-BE62-6F0B7830A730}"/>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MACSE’s immediate bid window concerns already admi">
            <a:extLst>
              <a:ext uri="{FF2B5EF4-FFF2-40B4-BE49-F238E27FC236}">
                <a16:creationId xmlns:a16="http://schemas.microsoft.com/office/drawing/2014/main" id="{F457BF48-C839-4114-988A-676052407FA5}"/>
              </a:ext>
            </a:extLst>
          </p:cNvPr>
          <p:cNvSpPr>
            <a:spLocks noGrp="1"/>
          </p:cNvSpPr>
          <p:nvPr/>
        </p:nvSpPr>
        <p:spPr>
          <a:xfrm>
            <a:off x="457200" y="838200"/>
            <a:ext cx="11239500" cy="447675"/>
          </a:xfrm>
          <a:prstGeom prst="rect">
            <a:avLst/>
          </a:prstGeom>
          <a:noFill/>
          <a:ln w="0">
            <a:noFill/>
          </a:ln>
        </p:spPr>
        <p:txBody>
          <a:bodyPr wrap="square" lIns="0" tIns="0" rIns="0" bIns="0" anchor="t">
            <a:noAutofit/>
          </a:bodyPr>
          <a:lstStyle>
            <a:defPPr>
              <a:defRPr sz="2175"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75" b="1">
                <a:solidFill>
                  <a:srgbClr val="07163E"/>
                </a:solidFill>
                <a:latin typeface="Calibri"/>
                <a:ea typeface="Calibri"/>
                <a:cs typeface="Calibri"/>
              </a:defRPr>
            </a:pPr>
            <a:r>
              <a:rPr sz="2175" b="1">
                <a:solidFill>
                  <a:srgbClr val="07163E"/>
                </a:solidFill>
                <a:latin typeface="Calibri"/>
                <a:ea typeface="Calibri"/>
                <a:cs typeface="Calibri"/>
              </a:rPr>
              <a:t>Italy offers two 15-year routes with different payment units and obligations</a:t>
            </a:r>
          </a:p>
        </p:txBody>
      </p:sp>
      <p:sp>
        <p:nvSpPr>
          <p:cNvPr id="5" name="Procurement in November 2026 targets 2029 delivery">
            <a:extLst>
              <a:ext uri="{FF2B5EF4-FFF2-40B4-BE49-F238E27FC236}">
                <a16:creationId xmlns:a16="http://schemas.microsoft.com/office/drawing/2014/main" id="{3B98568C-EF0E-4028-BF46-17E00BF8E86A}"/>
              </a:ext>
            </a:extLst>
          </p:cNvPr>
          <p:cNvSpPr>
            <a:spLocks noGrp="1"/>
          </p:cNvSpPr>
          <p:nvPr/>
        </p:nvSpPr>
        <p:spPr>
          <a:xfrm>
            <a:off x="457200" y="1352550"/>
            <a:ext cx="112395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MACSE procures qualified MWh for 2029. CM pays accredited CDP for 2028. Resolve the asset’s revenue route before bidding.</a:t>
            </a:r>
          </a:p>
        </p:txBody>
      </p:sp>
      <p:sp>
        <p:nvSpPr>
          <p:cNvPr id="6" name="Rectangle 5">
            <a:extLst>
              <a:ext uri="{FF2B5EF4-FFF2-40B4-BE49-F238E27FC236}">
                <a16:creationId xmlns:a16="http://schemas.microsoft.com/office/drawing/2014/main" id="{607BBD18-253E-4689-AD70-268BAF14D466}"/>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12A4990C-1C4B-4416-BC76-78505C3FEFFA}"/>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23 October 2026</a:t>
            </a:r>
          </a:p>
        </p:txBody>
      </p:sp>
      <p:sp>
        <p:nvSpPr>
          <p:cNvPr id="8" name="07">
            <a:extLst>
              <a:ext uri="{FF2B5EF4-FFF2-40B4-BE49-F238E27FC236}">
                <a16:creationId xmlns:a16="http://schemas.microsoft.com/office/drawing/2014/main" id="{E64A6182-EA7F-4FA7-A44C-C51200C43F53}"/>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07</a:t>
            </a:r>
          </a:p>
        </p:txBody>
      </p:sp>
      <p:pic>
        <p:nvPicPr>
          <p:cNvPr id="35" name="Graphic 34">
            <a:extLst>
              <a:ext uri="{FF2B5EF4-FFF2-40B4-BE49-F238E27FC236}">
                <a16:creationId xmlns:a16="http://schemas.microsoft.com/office/drawing/2014/main" id="{C73AA101-6A9F-4394-902E-711C8EE6731F}"/>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457200" y="1885950"/>
            <a:ext cx="285750" cy="209550"/>
          </a:xfrm>
          <a:prstGeom prst="rect">
            <a:avLst/>
          </a:prstGeom>
        </p:spPr>
      </p:pic>
      <p:sp>
        <p:nvSpPr>
          <p:cNvPr id="36" name="ITALY">
            <a:extLst>
              <a:ext uri="{FF2B5EF4-FFF2-40B4-BE49-F238E27FC236}">
                <a16:creationId xmlns:a16="http://schemas.microsoft.com/office/drawing/2014/main" id="{1B0AB1D2-BC15-4319-911E-CEC7F501F41E}"/>
              </a:ext>
            </a:extLst>
          </p:cNvPr>
          <p:cNvSpPr>
            <a:spLocks noGrp="1"/>
          </p:cNvSpPr>
          <p:nvPr/>
        </p:nvSpPr>
        <p:spPr>
          <a:xfrm>
            <a:off x="838200" y="1885950"/>
            <a:ext cx="1047750" cy="228600"/>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defRPr sz="1350" b="1">
                <a:solidFill>
                  <a:srgbClr val="125E93"/>
                </a:solidFill>
                <a:latin typeface="Calibri"/>
                <a:ea typeface="Calibri"/>
                <a:cs typeface="Calibri"/>
              </a:defRPr>
            </a:lvl1pPr>
            <a:lvl2pPr>
              <a:defRPr sz="1350" b="1">
                <a:solidFill>
                  <a:srgbClr val="125E93"/>
                </a:solidFill>
                <a:latin typeface="Calibri"/>
                <a:ea typeface="Calibri"/>
                <a:cs typeface="Calibri"/>
              </a:defRPr>
            </a:lvl2pPr>
            <a:lvl3pPr>
              <a:defRPr sz="1350" b="1">
                <a:solidFill>
                  <a:srgbClr val="125E93"/>
                </a:solidFill>
                <a:latin typeface="Calibri"/>
                <a:ea typeface="Calibri"/>
                <a:cs typeface="Calibri"/>
              </a:defRPr>
            </a:lvl3pPr>
            <a:lvl4pPr>
              <a:defRPr sz="1350" b="1">
                <a:solidFill>
                  <a:srgbClr val="125E93"/>
                </a:solidFill>
                <a:latin typeface="Calibri"/>
                <a:ea typeface="Calibri"/>
                <a:cs typeface="Calibri"/>
              </a:defRPr>
            </a:lvl4pPr>
            <a:lvl5pPr>
              <a:defRPr sz="1350" b="1">
                <a:solidFill>
                  <a:srgbClr val="125E93"/>
                </a:solidFill>
                <a:latin typeface="Calibri"/>
                <a:ea typeface="Calibri"/>
                <a:cs typeface="Calibri"/>
              </a:defRPr>
            </a:lvl5pPr>
            <a:lvl6pPr>
              <a:defRPr sz="1350" b="1">
                <a:solidFill>
                  <a:srgbClr val="125E93"/>
                </a:solidFill>
                <a:latin typeface="Calibri"/>
                <a:ea typeface="Calibri"/>
                <a:cs typeface="Calibri"/>
              </a:defRPr>
            </a:lvl6pPr>
            <a:lvl7pPr>
              <a:defRPr sz="1350" b="1">
                <a:solidFill>
                  <a:srgbClr val="125E93"/>
                </a:solidFill>
                <a:latin typeface="Calibri"/>
                <a:ea typeface="Calibri"/>
                <a:cs typeface="Calibri"/>
              </a:defRPr>
            </a:lvl7pPr>
            <a:lvl8pPr>
              <a:defRPr sz="1350" b="1">
                <a:solidFill>
                  <a:srgbClr val="125E93"/>
                </a:solidFill>
                <a:latin typeface="Calibri"/>
                <a:ea typeface="Calibri"/>
                <a:cs typeface="Calibri"/>
              </a:defRPr>
            </a:lvl8pPr>
            <a:lvl9pPr>
              <a:defRPr sz="1350" b="1">
                <a:solidFill>
                  <a:srgbClr val="125E93"/>
                </a:solidFill>
                <a:latin typeface="Calibri"/>
                <a:ea typeface="Calibri"/>
                <a:cs typeface="Calibri"/>
              </a:defRPr>
            </a:lvl9pPr>
          </a:lstStyle>
          <a:p>
            <a:pPr>
              <a:defRPr sz="1350" b="1">
                <a:solidFill>
                  <a:srgbClr val="125E93"/>
                </a:solidFill>
                <a:latin typeface="Calibri"/>
                <a:ea typeface="Calibri"/>
                <a:cs typeface="Calibri"/>
              </a:defRPr>
            </a:pPr>
            <a:r>
              <a:rPr sz="1350" b="1">
                <a:solidFill>
                  <a:srgbClr val="125E93"/>
                </a:solidFill>
                <a:latin typeface="Calibri"/>
                <a:ea typeface="Calibri"/>
                <a:cs typeface="Calibri"/>
              </a:rPr>
              <a:t>ITALY</a:t>
            </a:r>
          </a:p>
        </p:txBody>
      </p:sp>
      <p:pic>
        <p:nvPicPr>
          <p:cNvPr id="37" name="Picture 36">
            <a:extLst>
              <a:ext uri="{FF2B5EF4-FFF2-40B4-BE49-F238E27FC236}">
                <a16:creationId xmlns:a16="http://schemas.microsoft.com/office/drawing/2014/main" id="{DA29D83C-5908-4547-8087-74806B4B43EE}"/>
              </a:ext>
            </a:extLst>
          </p:cNvPr>
          <p:cNvPicPr>
            <a:picLocks noChangeAspect="1"/>
          </p:cNvPicPr>
          <p:nvPr/>
        </p:nvPicPr>
        <p:blipFill>
          <a:blip r:embed="rId4"/>
          <a:stretch/>
        </p:blipFill>
        <p:spPr>
          <a:xfrm>
            <a:off x="457200" y="2409103"/>
            <a:ext cx="1419225" cy="1849293"/>
          </a:xfrm>
          <a:prstGeom prst="rect">
            <a:avLst/>
          </a:prstGeom>
        </p:spPr>
      </p:pic>
      <p:sp>
        <p:nvSpPr>
          <p:cNvPr id="38" name="Seven energy-market zones.&#10;CM uses eight areas, splitting&#10;Sardini">
            <a:extLst>
              <a:ext uri="{FF2B5EF4-FFF2-40B4-BE49-F238E27FC236}">
                <a16:creationId xmlns:a16="http://schemas.microsoft.com/office/drawing/2014/main" id="{F1A1F92C-6B74-4970-A977-0B33B01EF691}"/>
              </a:ext>
            </a:extLst>
          </p:cNvPr>
          <p:cNvSpPr>
            <a:spLocks noGrp="1"/>
          </p:cNvSpPr>
          <p:nvPr/>
        </p:nvSpPr>
        <p:spPr>
          <a:xfrm>
            <a:off x="457200" y="4524375"/>
            <a:ext cx="1438275" cy="609600"/>
          </a:xfrm>
          <a:prstGeom prst="rect">
            <a:avLst/>
          </a:prstGeom>
          <a:noFill/>
          <a:ln w="0">
            <a:noFill/>
          </a:ln>
        </p:spPr>
        <p:txBody>
          <a:bodyPr wrap="square" lIns="0" tIns="0" rIns="0" bIns="0" anchor="t">
            <a:noAutofit/>
          </a:bodyPr>
          <a:lstStyle>
            <a:defPPr>
              <a:defRPr sz="960" b="0">
                <a:solidFill>
                  <a:srgbClr val="464646"/>
                </a:solidFill>
                <a:latin typeface="Calibri"/>
                <a:ea typeface="Calibri"/>
                <a:cs typeface="Calibri"/>
              </a:defRPr>
            </a:defPPr>
            <a:lvl1pPr>
              <a:defRPr sz="960" b="0">
                <a:solidFill>
                  <a:srgbClr val="464646"/>
                </a:solidFill>
                <a:latin typeface="Calibri"/>
                <a:ea typeface="Calibri"/>
                <a:cs typeface="Calibri"/>
              </a:defRPr>
            </a:lvl1pPr>
            <a:lvl2pPr>
              <a:defRPr sz="960" b="0">
                <a:solidFill>
                  <a:srgbClr val="464646"/>
                </a:solidFill>
                <a:latin typeface="Calibri"/>
                <a:ea typeface="Calibri"/>
                <a:cs typeface="Calibri"/>
              </a:defRPr>
            </a:lvl2pPr>
            <a:lvl3pPr>
              <a:defRPr sz="960" b="0">
                <a:solidFill>
                  <a:srgbClr val="464646"/>
                </a:solidFill>
                <a:latin typeface="Calibri"/>
                <a:ea typeface="Calibri"/>
                <a:cs typeface="Calibri"/>
              </a:defRPr>
            </a:lvl3pPr>
            <a:lvl4pPr>
              <a:defRPr sz="960" b="0">
                <a:solidFill>
                  <a:srgbClr val="464646"/>
                </a:solidFill>
                <a:latin typeface="Calibri"/>
                <a:ea typeface="Calibri"/>
                <a:cs typeface="Calibri"/>
              </a:defRPr>
            </a:lvl4pPr>
            <a:lvl5pPr>
              <a:defRPr sz="960" b="0">
                <a:solidFill>
                  <a:srgbClr val="464646"/>
                </a:solidFill>
                <a:latin typeface="Calibri"/>
                <a:ea typeface="Calibri"/>
                <a:cs typeface="Calibri"/>
              </a:defRPr>
            </a:lvl5pPr>
            <a:lvl6pPr>
              <a:defRPr sz="960" b="0">
                <a:solidFill>
                  <a:srgbClr val="464646"/>
                </a:solidFill>
                <a:latin typeface="Calibri"/>
                <a:ea typeface="Calibri"/>
                <a:cs typeface="Calibri"/>
              </a:defRPr>
            </a:lvl6pPr>
            <a:lvl7pPr>
              <a:defRPr sz="960" b="0">
                <a:solidFill>
                  <a:srgbClr val="464646"/>
                </a:solidFill>
                <a:latin typeface="Calibri"/>
                <a:ea typeface="Calibri"/>
                <a:cs typeface="Calibri"/>
              </a:defRPr>
            </a:lvl7pPr>
            <a:lvl8pPr>
              <a:defRPr sz="960" b="0">
                <a:solidFill>
                  <a:srgbClr val="464646"/>
                </a:solidFill>
                <a:latin typeface="Calibri"/>
                <a:ea typeface="Calibri"/>
                <a:cs typeface="Calibri"/>
              </a:defRPr>
            </a:lvl8pPr>
            <a:lvl9pPr>
              <a:defRPr sz="960" b="0">
                <a:solidFill>
                  <a:srgbClr val="464646"/>
                </a:solidFill>
                <a:latin typeface="Calibri"/>
                <a:ea typeface="Calibri"/>
                <a:cs typeface="Calibri"/>
              </a:defRPr>
            </a:lvl9pPr>
          </a:lstStyle>
          <a:p>
            <a:pPr>
              <a:defRPr sz="960" b="0">
                <a:solidFill>
                  <a:srgbClr val="464646"/>
                </a:solidFill>
                <a:latin typeface="Calibri"/>
                <a:ea typeface="Calibri"/>
                <a:cs typeface="Calibri"/>
              </a:defRPr>
            </a:pPr>
            <a:r>
              <a:rPr sz="960" b="0">
                <a:solidFill>
                  <a:srgbClr val="464646"/>
                </a:solidFill>
                <a:latin typeface="Calibri"/>
                <a:ea typeface="Calibri"/>
                <a:cs typeface="Calibri"/>
              </a:rPr>
              <a:t>Seven energy-market zones.</a:t>
            </a:r>
          </a:p>
          <a:p>
            <a:pPr>
              <a:defRPr sz="960" b="0">
                <a:solidFill>
                  <a:srgbClr val="464646"/>
                </a:solidFill>
                <a:latin typeface="Calibri"/>
                <a:ea typeface="Calibri"/>
                <a:cs typeface="Calibri"/>
              </a:defRPr>
            </a:pPr>
            <a:r>
              <a:rPr sz="960" b="0">
                <a:solidFill>
                  <a:srgbClr val="464646"/>
                </a:solidFill>
                <a:latin typeface="Calibri"/>
                <a:ea typeface="Calibri"/>
                <a:cs typeface="Calibri"/>
              </a:rPr>
              <a:t>CM uses eight areas, splitting</a:t>
            </a:r>
          </a:p>
          <a:p>
            <a:pPr>
              <a:defRPr sz="960" b="0">
                <a:solidFill>
                  <a:srgbClr val="464646"/>
                </a:solidFill>
                <a:latin typeface="Calibri"/>
                <a:ea typeface="Calibri"/>
                <a:cs typeface="Calibri"/>
              </a:defRPr>
            </a:pPr>
            <a:r>
              <a:rPr sz="960" b="0">
                <a:solidFill>
                  <a:srgbClr val="464646"/>
                </a:solidFill>
                <a:latin typeface="Calibri"/>
                <a:ea typeface="Calibri"/>
                <a:cs typeface="Calibri"/>
              </a:rPr>
              <a:t>Sardinia North / South.</a:t>
            </a:r>
          </a:p>
        </p:txBody>
      </p:sp>
      <p:sp>
        <p:nvSpPr>
          <p:cNvPr id="39" name="NORD / CNOR">
            <a:extLst>
              <a:ext uri="{FF2B5EF4-FFF2-40B4-BE49-F238E27FC236}">
                <a16:creationId xmlns:a16="http://schemas.microsoft.com/office/drawing/2014/main" id="{27A044A8-0C26-455C-95BB-89B699A5BA63}"/>
              </a:ext>
            </a:extLst>
          </p:cNvPr>
          <p:cNvSpPr>
            <a:spLocks noGrp="1"/>
          </p:cNvSpPr>
          <p:nvPr/>
        </p:nvSpPr>
        <p:spPr>
          <a:xfrm>
            <a:off x="457200" y="5286375"/>
            <a:ext cx="1438275" cy="228600"/>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NORD / CNOR</a:t>
            </a:r>
          </a:p>
        </p:txBody>
      </p:sp>
      <p:sp>
        <p:nvSpPr>
          <p:cNvPr id="40" name="Zero MACSE 2029 volume.&#10;CM eligibility and credit&#10;follow separate">
            <a:extLst>
              <a:ext uri="{FF2B5EF4-FFF2-40B4-BE49-F238E27FC236}">
                <a16:creationId xmlns:a16="http://schemas.microsoft.com/office/drawing/2014/main" id="{81E9523F-93DB-4C64-9C9A-BB42D8A49609}"/>
              </a:ext>
            </a:extLst>
          </p:cNvPr>
          <p:cNvSpPr>
            <a:spLocks noGrp="1"/>
          </p:cNvSpPr>
          <p:nvPr/>
        </p:nvSpPr>
        <p:spPr>
          <a:xfrm>
            <a:off x="457200" y="5543550"/>
            <a:ext cx="1438275" cy="666750"/>
          </a:xfrm>
          <a:prstGeom prst="rect">
            <a:avLst/>
          </a:prstGeom>
          <a:noFill/>
          <a:ln w="0">
            <a:noFill/>
          </a:ln>
        </p:spPr>
        <p:txBody>
          <a:bodyPr wrap="square" lIns="0" tIns="0" rIns="0" bIns="0" anchor="t">
            <a:noAutofit/>
          </a:bodyPr>
          <a:lstStyle>
            <a:defPPr>
              <a:defRPr sz="990" b="0">
                <a:solidFill>
                  <a:srgbClr val="07163E"/>
                </a:solidFill>
                <a:latin typeface="Calibri"/>
                <a:ea typeface="Calibri"/>
                <a:cs typeface="Calibri"/>
              </a:defRPr>
            </a:defPPr>
            <a:lvl1pPr>
              <a:defRPr sz="990" b="0">
                <a:solidFill>
                  <a:srgbClr val="07163E"/>
                </a:solidFill>
                <a:latin typeface="Calibri"/>
                <a:ea typeface="Calibri"/>
                <a:cs typeface="Calibri"/>
              </a:defRPr>
            </a:lvl1pPr>
            <a:lvl2pPr>
              <a:defRPr sz="990" b="0">
                <a:solidFill>
                  <a:srgbClr val="07163E"/>
                </a:solidFill>
                <a:latin typeface="Calibri"/>
                <a:ea typeface="Calibri"/>
                <a:cs typeface="Calibri"/>
              </a:defRPr>
            </a:lvl2pPr>
            <a:lvl3pPr>
              <a:defRPr sz="990" b="0">
                <a:solidFill>
                  <a:srgbClr val="07163E"/>
                </a:solidFill>
                <a:latin typeface="Calibri"/>
                <a:ea typeface="Calibri"/>
                <a:cs typeface="Calibri"/>
              </a:defRPr>
            </a:lvl3pPr>
            <a:lvl4pPr>
              <a:defRPr sz="990" b="0">
                <a:solidFill>
                  <a:srgbClr val="07163E"/>
                </a:solidFill>
                <a:latin typeface="Calibri"/>
                <a:ea typeface="Calibri"/>
                <a:cs typeface="Calibri"/>
              </a:defRPr>
            </a:lvl4pPr>
            <a:lvl5pPr>
              <a:defRPr sz="990" b="0">
                <a:solidFill>
                  <a:srgbClr val="07163E"/>
                </a:solidFill>
                <a:latin typeface="Calibri"/>
                <a:ea typeface="Calibri"/>
                <a:cs typeface="Calibri"/>
              </a:defRPr>
            </a:lvl5pPr>
            <a:lvl6pPr>
              <a:defRPr sz="990" b="0">
                <a:solidFill>
                  <a:srgbClr val="07163E"/>
                </a:solidFill>
                <a:latin typeface="Calibri"/>
                <a:ea typeface="Calibri"/>
                <a:cs typeface="Calibri"/>
              </a:defRPr>
            </a:lvl6pPr>
            <a:lvl7pPr>
              <a:defRPr sz="990" b="0">
                <a:solidFill>
                  <a:srgbClr val="07163E"/>
                </a:solidFill>
                <a:latin typeface="Calibri"/>
                <a:ea typeface="Calibri"/>
                <a:cs typeface="Calibri"/>
              </a:defRPr>
            </a:lvl7pPr>
            <a:lvl8pPr>
              <a:defRPr sz="990" b="0">
                <a:solidFill>
                  <a:srgbClr val="07163E"/>
                </a:solidFill>
                <a:latin typeface="Calibri"/>
                <a:ea typeface="Calibri"/>
                <a:cs typeface="Calibri"/>
              </a:defRPr>
            </a:lvl8pPr>
            <a:lvl9pPr>
              <a:defRPr sz="990" b="0">
                <a:solidFill>
                  <a:srgbClr val="07163E"/>
                </a:solidFill>
                <a:latin typeface="Calibri"/>
                <a:ea typeface="Calibri"/>
                <a:cs typeface="Calibri"/>
              </a:defRPr>
            </a:lvl9pPr>
          </a:lstStyle>
          <a:p>
            <a:pPr>
              <a:defRPr sz="990" b="0">
                <a:solidFill>
                  <a:srgbClr val="07163E"/>
                </a:solidFill>
                <a:latin typeface="Calibri"/>
                <a:ea typeface="Calibri"/>
                <a:cs typeface="Calibri"/>
              </a:defRPr>
            </a:pPr>
            <a:r>
              <a:rPr sz="990" b="0">
                <a:solidFill>
                  <a:srgbClr val="07163E"/>
                </a:solidFill>
                <a:latin typeface="Calibri"/>
                <a:ea typeface="Calibri"/>
                <a:cs typeface="Calibri"/>
              </a:rPr>
              <a:t>Zero MACSE 2029 volume.</a:t>
            </a:r>
          </a:p>
          <a:p>
            <a:pPr>
              <a:defRPr sz="990" b="0">
                <a:solidFill>
                  <a:srgbClr val="07163E"/>
                </a:solidFill>
                <a:latin typeface="Calibri"/>
                <a:ea typeface="Calibri"/>
                <a:cs typeface="Calibri"/>
              </a:defRPr>
            </a:pPr>
            <a:r>
              <a:rPr sz="990" b="0">
                <a:solidFill>
                  <a:srgbClr val="07163E"/>
                </a:solidFill>
                <a:latin typeface="Calibri"/>
                <a:ea typeface="Calibri"/>
                <a:cs typeface="Calibri"/>
              </a:rPr>
              <a:t>CM eligibility and credit</a:t>
            </a:r>
          </a:p>
          <a:p>
            <a:pPr>
              <a:defRPr sz="990" b="0">
                <a:solidFill>
                  <a:srgbClr val="07163E"/>
                </a:solidFill>
                <a:latin typeface="Calibri"/>
                <a:ea typeface="Calibri"/>
                <a:cs typeface="Calibri"/>
              </a:defRPr>
            </a:pPr>
            <a:r>
              <a:rPr sz="990" b="0">
                <a:solidFill>
                  <a:srgbClr val="07163E"/>
                </a:solidFill>
                <a:latin typeface="Calibri"/>
                <a:ea typeface="Calibri"/>
                <a:cs typeface="Calibri"/>
              </a:rPr>
              <a:t>follow separate final rules.</a:t>
            </a:r>
          </a:p>
        </p:txBody>
      </p:sp>
      <p:sp>
        <p:nvSpPr>
          <p:cNvPr id="41" name="Rectangle 40">
            <a:extLst>
              <a:ext uri="{FF2B5EF4-FFF2-40B4-BE49-F238E27FC236}">
                <a16:creationId xmlns:a16="http://schemas.microsoft.com/office/drawing/2014/main" id="{8E016A81-5A3E-4D33-8734-E47C71274DE8}"/>
              </a:ext>
            </a:extLst>
          </p:cNvPr>
          <p:cNvSpPr>
            <a:spLocks noGrp="1"/>
          </p:cNvSpPr>
          <p:nvPr/>
        </p:nvSpPr>
        <p:spPr>
          <a:xfrm>
            <a:off x="2000250" y="1885950"/>
            <a:ext cx="9525" cy="4286250"/>
          </a:xfrm>
          <a:prstGeom prst="rect">
            <a:avLst/>
          </a:prstGeom>
          <a:solidFill>
            <a:srgbClr val="D2D7DB"/>
          </a:solidFill>
          <a:ln w="0">
            <a:noFill/>
          </a:ln>
        </p:spPr>
        <p:txBody>
          <a:bodyPr/>
          <a:lstStyle/>
          <a:p>
            <a:endParaRPr lang="en-SG"/>
          </a:p>
        </p:txBody>
      </p:sp>
      <p:sp>
        <p:nvSpPr>
          <p:cNvPr id="42" name="Rectangle 41">
            <a:extLst>
              <a:ext uri="{FF2B5EF4-FFF2-40B4-BE49-F238E27FC236}">
                <a16:creationId xmlns:a16="http://schemas.microsoft.com/office/drawing/2014/main" id="{AB616715-1994-47FC-84AA-39E3AD8642B2}"/>
              </a:ext>
            </a:extLst>
          </p:cNvPr>
          <p:cNvSpPr>
            <a:spLocks noGrp="1"/>
          </p:cNvSpPr>
          <p:nvPr/>
        </p:nvSpPr>
        <p:spPr>
          <a:xfrm>
            <a:off x="6419850" y="1885950"/>
            <a:ext cx="9525" cy="4286250"/>
          </a:xfrm>
          <a:prstGeom prst="rect">
            <a:avLst/>
          </a:prstGeom>
          <a:solidFill>
            <a:srgbClr val="D2D7DB"/>
          </a:solidFill>
          <a:ln w="0">
            <a:noFill/>
          </a:ln>
        </p:spPr>
        <p:txBody>
          <a:bodyPr/>
          <a:lstStyle/>
          <a:p>
            <a:endParaRPr lang="en-SG"/>
          </a:p>
        </p:txBody>
      </p:sp>
      <p:sp>
        <p:nvSpPr>
          <p:cNvPr id="43" name="MACSE | 24 NOV 2026 → 2029">
            <a:extLst>
              <a:ext uri="{FF2B5EF4-FFF2-40B4-BE49-F238E27FC236}">
                <a16:creationId xmlns:a16="http://schemas.microsoft.com/office/drawing/2014/main" id="{FEE7F76B-6C74-49FD-9826-0E800EAAA27E}"/>
              </a:ext>
            </a:extLst>
          </p:cNvPr>
          <p:cNvSpPr>
            <a:spLocks noGrp="1"/>
          </p:cNvSpPr>
          <p:nvPr/>
        </p:nvSpPr>
        <p:spPr>
          <a:xfrm>
            <a:off x="2200275" y="1885950"/>
            <a:ext cx="4000500" cy="257175"/>
          </a:xfrm>
          <a:prstGeom prst="rect">
            <a:avLst/>
          </a:prstGeom>
          <a:noFill/>
          <a:ln w="0">
            <a:noFill/>
          </a:ln>
        </p:spPr>
        <p:txBody>
          <a:bodyPr wrap="square" lIns="0" tIns="0" rIns="0" bIns="0" anchor="t">
            <a:noAutofit/>
          </a:bodyPr>
          <a:lstStyle>
            <a:defPPr>
              <a:defRPr sz="1500" b="1">
                <a:solidFill>
                  <a:srgbClr val="125E93"/>
                </a:solidFill>
                <a:latin typeface="Calibri"/>
                <a:ea typeface="Calibri"/>
                <a:cs typeface="Calibri"/>
              </a:defRPr>
            </a:defPPr>
            <a:lvl1pPr>
              <a:defRPr sz="1500" b="1">
                <a:solidFill>
                  <a:srgbClr val="125E93"/>
                </a:solidFill>
                <a:latin typeface="Calibri"/>
                <a:ea typeface="Calibri"/>
                <a:cs typeface="Calibri"/>
              </a:defRPr>
            </a:lvl1pPr>
            <a:lvl2pPr>
              <a:defRPr sz="1500" b="1">
                <a:solidFill>
                  <a:srgbClr val="125E93"/>
                </a:solidFill>
                <a:latin typeface="Calibri"/>
                <a:ea typeface="Calibri"/>
                <a:cs typeface="Calibri"/>
              </a:defRPr>
            </a:lvl2pPr>
            <a:lvl3pPr>
              <a:defRPr sz="1500" b="1">
                <a:solidFill>
                  <a:srgbClr val="125E93"/>
                </a:solidFill>
                <a:latin typeface="Calibri"/>
                <a:ea typeface="Calibri"/>
                <a:cs typeface="Calibri"/>
              </a:defRPr>
            </a:lvl3pPr>
            <a:lvl4pPr>
              <a:defRPr sz="1500" b="1">
                <a:solidFill>
                  <a:srgbClr val="125E93"/>
                </a:solidFill>
                <a:latin typeface="Calibri"/>
                <a:ea typeface="Calibri"/>
                <a:cs typeface="Calibri"/>
              </a:defRPr>
            </a:lvl4pPr>
            <a:lvl5pPr>
              <a:defRPr sz="1500" b="1">
                <a:solidFill>
                  <a:srgbClr val="125E93"/>
                </a:solidFill>
                <a:latin typeface="Calibri"/>
                <a:ea typeface="Calibri"/>
                <a:cs typeface="Calibri"/>
              </a:defRPr>
            </a:lvl5pPr>
            <a:lvl6pPr>
              <a:defRPr sz="1500" b="1">
                <a:solidFill>
                  <a:srgbClr val="125E93"/>
                </a:solidFill>
                <a:latin typeface="Calibri"/>
                <a:ea typeface="Calibri"/>
                <a:cs typeface="Calibri"/>
              </a:defRPr>
            </a:lvl6pPr>
            <a:lvl7pPr>
              <a:defRPr sz="1500" b="1">
                <a:solidFill>
                  <a:srgbClr val="125E93"/>
                </a:solidFill>
                <a:latin typeface="Calibri"/>
                <a:ea typeface="Calibri"/>
                <a:cs typeface="Calibri"/>
              </a:defRPr>
            </a:lvl7pPr>
            <a:lvl8pPr>
              <a:defRPr sz="1500" b="1">
                <a:solidFill>
                  <a:srgbClr val="125E93"/>
                </a:solidFill>
                <a:latin typeface="Calibri"/>
                <a:ea typeface="Calibri"/>
                <a:cs typeface="Calibri"/>
              </a:defRPr>
            </a:lvl8pPr>
            <a:lvl9pPr>
              <a:defRPr sz="1500" b="1">
                <a:solidFill>
                  <a:srgbClr val="125E93"/>
                </a:solidFill>
                <a:latin typeface="Calibri"/>
                <a:ea typeface="Calibri"/>
                <a:cs typeface="Calibri"/>
              </a:defRPr>
            </a:lvl9pPr>
          </a:lstStyle>
          <a:p>
            <a:pPr>
              <a:defRPr sz="1500" b="1">
                <a:solidFill>
                  <a:srgbClr val="125E93"/>
                </a:solidFill>
                <a:latin typeface="Calibri"/>
                <a:ea typeface="Calibri"/>
                <a:cs typeface="Calibri"/>
              </a:defRPr>
            </a:pPr>
            <a:r>
              <a:rPr sz="1500" b="1">
                <a:solidFill>
                  <a:srgbClr val="125E93"/>
                </a:solidFill>
                <a:latin typeface="Calibri"/>
                <a:ea typeface="Calibri"/>
                <a:cs typeface="Calibri"/>
              </a:rPr>
              <a:t>MACSE | 24 NOV 2026 → 2029</a:t>
            </a:r>
          </a:p>
        </p:txBody>
      </p:sp>
      <p:sp>
        <p:nvSpPr>
          <p:cNvPr id="44" name="15-year fixed storage premium">
            <a:extLst>
              <a:ext uri="{FF2B5EF4-FFF2-40B4-BE49-F238E27FC236}">
                <a16:creationId xmlns:a16="http://schemas.microsoft.com/office/drawing/2014/main" id="{88C5080A-26B4-4AFA-BD94-3C2088B5D413}"/>
              </a:ext>
            </a:extLst>
          </p:cNvPr>
          <p:cNvSpPr>
            <a:spLocks noGrp="1"/>
          </p:cNvSpPr>
          <p:nvPr/>
        </p:nvSpPr>
        <p:spPr>
          <a:xfrm>
            <a:off x="2200275" y="2257425"/>
            <a:ext cx="4000500" cy="257175"/>
          </a:xfrm>
          <a:prstGeom prst="rect">
            <a:avLst/>
          </a:prstGeom>
          <a:noFill/>
          <a:ln w="0">
            <a:noFill/>
          </a:ln>
        </p:spPr>
        <p:txBody>
          <a:bodyPr wrap="square" lIns="0" tIns="0" rIns="0" bIns="0" anchor="t">
            <a:noAutofit/>
          </a:bodyPr>
          <a:lstStyle>
            <a:defPPr>
              <a:defRPr sz="1425" b="1">
                <a:solidFill>
                  <a:srgbClr val="125E93"/>
                </a:solidFill>
                <a:latin typeface="Calibri"/>
                <a:ea typeface="Calibri"/>
                <a:cs typeface="Calibri"/>
              </a:defRPr>
            </a:defPPr>
            <a:lvl1pPr>
              <a:defRPr sz="1425" b="1">
                <a:solidFill>
                  <a:srgbClr val="125E93"/>
                </a:solidFill>
                <a:latin typeface="Calibri"/>
                <a:ea typeface="Calibri"/>
                <a:cs typeface="Calibri"/>
              </a:defRPr>
            </a:lvl1pPr>
            <a:lvl2pPr>
              <a:defRPr sz="1425" b="1">
                <a:solidFill>
                  <a:srgbClr val="125E93"/>
                </a:solidFill>
                <a:latin typeface="Calibri"/>
                <a:ea typeface="Calibri"/>
                <a:cs typeface="Calibri"/>
              </a:defRPr>
            </a:lvl2pPr>
            <a:lvl3pPr>
              <a:defRPr sz="1425" b="1">
                <a:solidFill>
                  <a:srgbClr val="125E93"/>
                </a:solidFill>
                <a:latin typeface="Calibri"/>
                <a:ea typeface="Calibri"/>
                <a:cs typeface="Calibri"/>
              </a:defRPr>
            </a:lvl3pPr>
            <a:lvl4pPr>
              <a:defRPr sz="1425" b="1">
                <a:solidFill>
                  <a:srgbClr val="125E93"/>
                </a:solidFill>
                <a:latin typeface="Calibri"/>
                <a:ea typeface="Calibri"/>
                <a:cs typeface="Calibri"/>
              </a:defRPr>
            </a:lvl4pPr>
            <a:lvl5pPr>
              <a:defRPr sz="1425" b="1">
                <a:solidFill>
                  <a:srgbClr val="125E93"/>
                </a:solidFill>
                <a:latin typeface="Calibri"/>
                <a:ea typeface="Calibri"/>
                <a:cs typeface="Calibri"/>
              </a:defRPr>
            </a:lvl5pPr>
            <a:lvl6pPr>
              <a:defRPr sz="1425" b="1">
                <a:solidFill>
                  <a:srgbClr val="125E93"/>
                </a:solidFill>
                <a:latin typeface="Calibri"/>
                <a:ea typeface="Calibri"/>
                <a:cs typeface="Calibri"/>
              </a:defRPr>
            </a:lvl6pPr>
            <a:lvl7pPr>
              <a:defRPr sz="1425" b="1">
                <a:solidFill>
                  <a:srgbClr val="125E93"/>
                </a:solidFill>
                <a:latin typeface="Calibri"/>
                <a:ea typeface="Calibri"/>
                <a:cs typeface="Calibri"/>
              </a:defRPr>
            </a:lvl7pPr>
            <a:lvl8pPr>
              <a:defRPr sz="1425" b="1">
                <a:solidFill>
                  <a:srgbClr val="125E93"/>
                </a:solidFill>
                <a:latin typeface="Calibri"/>
                <a:ea typeface="Calibri"/>
                <a:cs typeface="Calibri"/>
              </a:defRPr>
            </a:lvl8pPr>
            <a:lvl9pPr>
              <a:defRPr sz="1425" b="1">
                <a:solidFill>
                  <a:srgbClr val="125E93"/>
                </a:solidFill>
                <a:latin typeface="Calibri"/>
                <a:ea typeface="Calibri"/>
                <a:cs typeface="Calibri"/>
              </a:defRPr>
            </a:lvl9pPr>
          </a:lstStyle>
          <a:p>
            <a:pPr>
              <a:defRPr sz="1425" b="1">
                <a:solidFill>
                  <a:srgbClr val="125E93"/>
                </a:solidFill>
                <a:latin typeface="Calibri"/>
                <a:ea typeface="Calibri"/>
                <a:cs typeface="Calibri"/>
              </a:defRPr>
            </a:pPr>
            <a:r>
              <a:rPr sz="1425" b="1">
                <a:solidFill>
                  <a:srgbClr val="125E93"/>
                </a:solidFill>
                <a:latin typeface="Calibri"/>
                <a:ea typeface="Calibri"/>
                <a:cs typeface="Calibri"/>
              </a:rPr>
              <a:t>15-year fixed storage premium</a:t>
            </a:r>
          </a:p>
        </p:txBody>
      </p:sp>
      <p:sp>
        <p:nvSpPr>
          <p:cNvPr id="45" name="€/qualified MWh-year | TSO dispatch rights">
            <a:extLst>
              <a:ext uri="{FF2B5EF4-FFF2-40B4-BE49-F238E27FC236}">
                <a16:creationId xmlns:a16="http://schemas.microsoft.com/office/drawing/2014/main" id="{CDEAFEC6-44A4-4F41-A5FD-0123D49B60ED}"/>
              </a:ext>
            </a:extLst>
          </p:cNvPr>
          <p:cNvSpPr>
            <a:spLocks noGrp="1"/>
          </p:cNvSpPr>
          <p:nvPr/>
        </p:nvSpPr>
        <p:spPr>
          <a:xfrm>
            <a:off x="2200275" y="2552700"/>
            <a:ext cx="4000500" cy="228600"/>
          </a:xfrm>
          <a:prstGeom prst="rect">
            <a:avLst/>
          </a:prstGeom>
          <a:noFill/>
          <a:ln w="0">
            <a:noFill/>
          </a:ln>
        </p:spPr>
        <p:txBody>
          <a:bodyPr wrap="square" lIns="0" tIns="0" rIns="0" bIns="0" anchor="t">
            <a:noAutofit/>
          </a:bodyPr>
          <a:lstStyle>
            <a:defPPr>
              <a:defRPr sz="1163" b="0">
                <a:solidFill>
                  <a:srgbClr val="07163E"/>
                </a:solidFill>
                <a:latin typeface="Calibri"/>
                <a:ea typeface="Calibri"/>
                <a:cs typeface="Calibri"/>
              </a:defRPr>
            </a:defPPr>
            <a:lvl1pPr>
              <a:defRPr sz="1163" b="0">
                <a:solidFill>
                  <a:srgbClr val="07163E"/>
                </a:solidFill>
                <a:latin typeface="Calibri"/>
                <a:ea typeface="Calibri"/>
                <a:cs typeface="Calibri"/>
              </a:defRPr>
            </a:lvl1pPr>
            <a:lvl2pPr>
              <a:defRPr sz="1163" b="0">
                <a:solidFill>
                  <a:srgbClr val="07163E"/>
                </a:solidFill>
                <a:latin typeface="Calibri"/>
                <a:ea typeface="Calibri"/>
                <a:cs typeface="Calibri"/>
              </a:defRPr>
            </a:lvl2pPr>
            <a:lvl3pPr>
              <a:defRPr sz="1163" b="0">
                <a:solidFill>
                  <a:srgbClr val="07163E"/>
                </a:solidFill>
                <a:latin typeface="Calibri"/>
                <a:ea typeface="Calibri"/>
                <a:cs typeface="Calibri"/>
              </a:defRPr>
            </a:lvl3pPr>
            <a:lvl4pPr>
              <a:defRPr sz="1163" b="0">
                <a:solidFill>
                  <a:srgbClr val="07163E"/>
                </a:solidFill>
                <a:latin typeface="Calibri"/>
                <a:ea typeface="Calibri"/>
                <a:cs typeface="Calibri"/>
              </a:defRPr>
            </a:lvl4pPr>
            <a:lvl5pPr>
              <a:defRPr sz="1163" b="0">
                <a:solidFill>
                  <a:srgbClr val="07163E"/>
                </a:solidFill>
                <a:latin typeface="Calibri"/>
                <a:ea typeface="Calibri"/>
                <a:cs typeface="Calibri"/>
              </a:defRPr>
            </a:lvl5pPr>
            <a:lvl6pPr>
              <a:defRPr sz="1163" b="0">
                <a:solidFill>
                  <a:srgbClr val="07163E"/>
                </a:solidFill>
                <a:latin typeface="Calibri"/>
                <a:ea typeface="Calibri"/>
                <a:cs typeface="Calibri"/>
              </a:defRPr>
            </a:lvl6pPr>
            <a:lvl7pPr>
              <a:defRPr sz="1163" b="0">
                <a:solidFill>
                  <a:srgbClr val="07163E"/>
                </a:solidFill>
                <a:latin typeface="Calibri"/>
                <a:ea typeface="Calibri"/>
                <a:cs typeface="Calibri"/>
              </a:defRPr>
            </a:lvl7pPr>
            <a:lvl8pPr>
              <a:defRPr sz="1163" b="0">
                <a:solidFill>
                  <a:srgbClr val="07163E"/>
                </a:solidFill>
                <a:latin typeface="Calibri"/>
                <a:ea typeface="Calibri"/>
                <a:cs typeface="Calibri"/>
              </a:defRPr>
            </a:lvl8pPr>
            <a:lvl9pPr>
              <a:defRPr sz="1163" b="0">
                <a:solidFill>
                  <a:srgbClr val="07163E"/>
                </a:solidFill>
                <a:latin typeface="Calibri"/>
                <a:ea typeface="Calibri"/>
                <a:cs typeface="Calibri"/>
              </a:defRPr>
            </a:lvl9pPr>
          </a:lstStyle>
          <a:p>
            <a:pPr>
              <a:defRPr sz="1163" b="0">
                <a:solidFill>
                  <a:srgbClr val="07163E"/>
                </a:solidFill>
                <a:latin typeface="Calibri"/>
                <a:ea typeface="Calibri"/>
                <a:cs typeface="Calibri"/>
              </a:defRPr>
            </a:pPr>
            <a:r>
              <a:rPr sz="1163" b="0">
                <a:solidFill>
                  <a:srgbClr val="07163E"/>
                </a:solidFill>
                <a:latin typeface="Calibri"/>
                <a:ea typeface="Calibri"/>
                <a:cs typeface="Calibri"/>
              </a:rPr>
              <a:t>€/qualified MWh-year | TSO dispatch rights</a:t>
            </a:r>
          </a:p>
        </p:txBody>
      </p:sp>
      <p:sp>
        <p:nvSpPr>
          <p:cNvPr id="46" name="2025 award → 2028 delivery">
            <a:extLst>
              <a:ext uri="{FF2B5EF4-FFF2-40B4-BE49-F238E27FC236}">
                <a16:creationId xmlns:a16="http://schemas.microsoft.com/office/drawing/2014/main" id="{EB89DEF6-832B-49E6-87C4-CF3EBF47A85D}"/>
              </a:ext>
            </a:extLst>
          </p:cNvPr>
          <p:cNvSpPr>
            <a:spLocks noGrp="1"/>
          </p:cNvSpPr>
          <p:nvPr/>
        </p:nvSpPr>
        <p:spPr>
          <a:xfrm>
            <a:off x="2200275" y="2895600"/>
            <a:ext cx="4000500" cy="209550"/>
          </a:xfrm>
          <a:prstGeom prst="rect">
            <a:avLst/>
          </a:prstGeom>
          <a:noFill/>
          <a:ln w="0">
            <a:noFill/>
          </a:ln>
        </p:spPr>
        <p:txBody>
          <a:bodyPr wrap="square" lIns="0" tIns="0" rIns="0" bIns="0" anchor="t">
            <a:noAutofit/>
          </a:bodyPr>
          <a:lstStyle>
            <a:defPPr>
              <a:defRPr sz="1125" b="1">
                <a:solidFill>
                  <a:srgbClr val="07163E"/>
                </a:solidFill>
                <a:latin typeface="Calibri"/>
                <a:ea typeface="Calibri"/>
                <a:cs typeface="Calibri"/>
              </a:defRPr>
            </a:defPPr>
            <a:lvl1pPr>
              <a:defRPr sz="1125" b="1">
                <a:solidFill>
                  <a:srgbClr val="07163E"/>
                </a:solidFill>
                <a:latin typeface="Calibri"/>
                <a:ea typeface="Calibri"/>
                <a:cs typeface="Calibri"/>
              </a:defRPr>
            </a:lvl1pPr>
            <a:lvl2pPr>
              <a:defRPr sz="1125" b="1">
                <a:solidFill>
                  <a:srgbClr val="07163E"/>
                </a:solidFill>
                <a:latin typeface="Calibri"/>
                <a:ea typeface="Calibri"/>
                <a:cs typeface="Calibri"/>
              </a:defRPr>
            </a:lvl2pPr>
            <a:lvl3pPr>
              <a:defRPr sz="1125" b="1">
                <a:solidFill>
                  <a:srgbClr val="07163E"/>
                </a:solidFill>
                <a:latin typeface="Calibri"/>
                <a:ea typeface="Calibri"/>
                <a:cs typeface="Calibri"/>
              </a:defRPr>
            </a:lvl3pPr>
            <a:lvl4pPr>
              <a:defRPr sz="1125" b="1">
                <a:solidFill>
                  <a:srgbClr val="07163E"/>
                </a:solidFill>
                <a:latin typeface="Calibri"/>
                <a:ea typeface="Calibri"/>
                <a:cs typeface="Calibri"/>
              </a:defRPr>
            </a:lvl4pPr>
            <a:lvl5pPr>
              <a:defRPr sz="1125" b="1">
                <a:solidFill>
                  <a:srgbClr val="07163E"/>
                </a:solidFill>
                <a:latin typeface="Calibri"/>
                <a:ea typeface="Calibri"/>
                <a:cs typeface="Calibri"/>
              </a:defRPr>
            </a:lvl5pPr>
            <a:lvl6pPr>
              <a:defRPr sz="1125" b="1">
                <a:solidFill>
                  <a:srgbClr val="07163E"/>
                </a:solidFill>
                <a:latin typeface="Calibri"/>
                <a:ea typeface="Calibri"/>
                <a:cs typeface="Calibri"/>
              </a:defRPr>
            </a:lvl6pPr>
            <a:lvl7pPr>
              <a:defRPr sz="1125" b="1">
                <a:solidFill>
                  <a:srgbClr val="07163E"/>
                </a:solidFill>
                <a:latin typeface="Calibri"/>
                <a:ea typeface="Calibri"/>
                <a:cs typeface="Calibri"/>
              </a:defRPr>
            </a:lvl7pPr>
            <a:lvl8pPr>
              <a:defRPr sz="1125" b="1">
                <a:solidFill>
                  <a:srgbClr val="07163E"/>
                </a:solidFill>
                <a:latin typeface="Calibri"/>
                <a:ea typeface="Calibri"/>
                <a:cs typeface="Calibri"/>
              </a:defRPr>
            </a:lvl8pPr>
            <a:lvl9pPr>
              <a:defRPr sz="1125" b="1">
                <a:solidFill>
                  <a:srgbClr val="07163E"/>
                </a:solidFill>
                <a:latin typeface="Calibri"/>
                <a:ea typeface="Calibri"/>
                <a:cs typeface="Calibri"/>
              </a:defRPr>
            </a:lvl9pPr>
          </a:lstStyle>
          <a:p>
            <a:pPr>
              <a:defRPr sz="1125" b="1">
                <a:solidFill>
                  <a:srgbClr val="07163E"/>
                </a:solidFill>
                <a:latin typeface="Calibri"/>
                <a:ea typeface="Calibri"/>
                <a:cs typeface="Calibri"/>
              </a:defRPr>
            </a:pPr>
            <a:r>
              <a:rPr sz="1125" b="1">
                <a:solidFill>
                  <a:srgbClr val="07163E"/>
                </a:solidFill>
                <a:latin typeface="Calibri"/>
                <a:ea typeface="Calibri"/>
                <a:cs typeface="Calibri"/>
              </a:rPr>
              <a:t>2025 award → 2028 delivery</a:t>
            </a:r>
          </a:p>
        </p:txBody>
      </p:sp>
      <p:sp>
        <p:nvSpPr>
          <p:cNvPr id="47" name="10 GWh | €12,959/MWh-y weighted">
            <a:extLst>
              <a:ext uri="{FF2B5EF4-FFF2-40B4-BE49-F238E27FC236}">
                <a16:creationId xmlns:a16="http://schemas.microsoft.com/office/drawing/2014/main" id="{5976C44A-E4AC-49BB-A53F-5823B37D33EE}"/>
              </a:ext>
            </a:extLst>
          </p:cNvPr>
          <p:cNvSpPr>
            <a:spLocks noGrp="1"/>
          </p:cNvSpPr>
          <p:nvPr/>
        </p:nvSpPr>
        <p:spPr>
          <a:xfrm>
            <a:off x="2200275" y="3152775"/>
            <a:ext cx="4000500" cy="238125"/>
          </a:xfrm>
          <a:prstGeom prst="rect">
            <a:avLst/>
          </a:prstGeom>
          <a:noFill/>
          <a:ln w="0">
            <a:noFill/>
          </a:ln>
        </p:spPr>
        <p:txBody>
          <a:bodyPr wrap="square" lIns="0" tIns="0" rIns="0" bIns="0" anchor="t">
            <a:noAutofit/>
          </a:bodyPr>
          <a:lstStyle>
            <a:defPPr>
              <a:defRPr sz="1275" b="1">
                <a:solidFill>
                  <a:srgbClr val="07163E"/>
                </a:solidFill>
                <a:latin typeface="Calibri"/>
                <a:ea typeface="Calibri"/>
                <a:cs typeface="Calibri"/>
              </a:defRPr>
            </a:defPPr>
            <a:lvl1pPr>
              <a:defRPr sz="1275" b="1">
                <a:solidFill>
                  <a:srgbClr val="07163E"/>
                </a:solidFill>
                <a:latin typeface="Calibri"/>
                <a:ea typeface="Calibri"/>
                <a:cs typeface="Calibri"/>
              </a:defRPr>
            </a:lvl1pPr>
            <a:lvl2pPr>
              <a:defRPr sz="1275" b="1">
                <a:solidFill>
                  <a:srgbClr val="07163E"/>
                </a:solidFill>
                <a:latin typeface="Calibri"/>
                <a:ea typeface="Calibri"/>
                <a:cs typeface="Calibri"/>
              </a:defRPr>
            </a:lvl2pPr>
            <a:lvl3pPr>
              <a:defRPr sz="1275" b="1">
                <a:solidFill>
                  <a:srgbClr val="07163E"/>
                </a:solidFill>
                <a:latin typeface="Calibri"/>
                <a:ea typeface="Calibri"/>
                <a:cs typeface="Calibri"/>
              </a:defRPr>
            </a:lvl3pPr>
            <a:lvl4pPr>
              <a:defRPr sz="1275" b="1">
                <a:solidFill>
                  <a:srgbClr val="07163E"/>
                </a:solidFill>
                <a:latin typeface="Calibri"/>
                <a:ea typeface="Calibri"/>
                <a:cs typeface="Calibri"/>
              </a:defRPr>
            </a:lvl4pPr>
            <a:lvl5pPr>
              <a:defRPr sz="1275" b="1">
                <a:solidFill>
                  <a:srgbClr val="07163E"/>
                </a:solidFill>
                <a:latin typeface="Calibri"/>
                <a:ea typeface="Calibri"/>
                <a:cs typeface="Calibri"/>
              </a:defRPr>
            </a:lvl5pPr>
            <a:lvl6pPr>
              <a:defRPr sz="1275" b="1">
                <a:solidFill>
                  <a:srgbClr val="07163E"/>
                </a:solidFill>
                <a:latin typeface="Calibri"/>
                <a:ea typeface="Calibri"/>
                <a:cs typeface="Calibri"/>
              </a:defRPr>
            </a:lvl6pPr>
            <a:lvl7pPr>
              <a:defRPr sz="1275" b="1">
                <a:solidFill>
                  <a:srgbClr val="07163E"/>
                </a:solidFill>
                <a:latin typeface="Calibri"/>
                <a:ea typeface="Calibri"/>
                <a:cs typeface="Calibri"/>
              </a:defRPr>
            </a:lvl7pPr>
            <a:lvl8pPr>
              <a:defRPr sz="1275" b="1">
                <a:solidFill>
                  <a:srgbClr val="07163E"/>
                </a:solidFill>
                <a:latin typeface="Calibri"/>
                <a:ea typeface="Calibri"/>
                <a:cs typeface="Calibri"/>
              </a:defRPr>
            </a:lvl8pPr>
            <a:lvl9pPr>
              <a:defRPr sz="1275" b="1">
                <a:solidFill>
                  <a:srgbClr val="07163E"/>
                </a:solidFill>
                <a:latin typeface="Calibri"/>
                <a:ea typeface="Calibri"/>
                <a:cs typeface="Calibri"/>
              </a:defRPr>
            </a:lvl9pPr>
          </a:lstStyle>
          <a:p>
            <a:pPr>
              <a:defRPr sz="1275" b="1">
                <a:solidFill>
                  <a:srgbClr val="07163E"/>
                </a:solidFill>
                <a:latin typeface="Calibri"/>
                <a:ea typeface="Calibri"/>
                <a:cs typeface="Calibri"/>
              </a:defRPr>
            </a:pPr>
            <a:r>
              <a:rPr sz="1275" b="1">
                <a:solidFill>
                  <a:srgbClr val="07163E"/>
                </a:solidFill>
                <a:latin typeface="Calibri"/>
                <a:ea typeface="Calibri"/>
                <a:cs typeface="Calibri"/>
              </a:rPr>
              <a:t>10 GWh | €12,959/MWh-y weighted</a:t>
            </a:r>
          </a:p>
        </p:txBody>
      </p:sp>
      <p:sp>
        <p:nvSpPr>
          <p:cNvPr id="48" name="2026 bid: 16 GWh | cap €27,000/MWh-y">
            <a:extLst>
              <a:ext uri="{FF2B5EF4-FFF2-40B4-BE49-F238E27FC236}">
                <a16:creationId xmlns:a16="http://schemas.microsoft.com/office/drawing/2014/main" id="{EE304F7A-671E-429B-957D-ED9439C55A95}"/>
              </a:ext>
            </a:extLst>
          </p:cNvPr>
          <p:cNvSpPr>
            <a:spLocks noGrp="1"/>
          </p:cNvSpPr>
          <p:nvPr/>
        </p:nvSpPr>
        <p:spPr>
          <a:xfrm>
            <a:off x="2200275" y="3476625"/>
            <a:ext cx="4000500" cy="247650"/>
          </a:xfrm>
          <a:prstGeom prst="rect">
            <a:avLst/>
          </a:prstGeom>
          <a:noFill/>
          <a:ln w="0">
            <a:noFill/>
          </a:ln>
        </p:spPr>
        <p:txBody>
          <a:bodyPr wrap="square" lIns="0" tIns="0" rIns="0" bIns="0" anchor="t">
            <a:noAutofit/>
          </a:bodyPr>
          <a:lstStyle>
            <a:defPPr>
              <a:defRPr sz="1275" b="1">
                <a:solidFill>
                  <a:srgbClr val="125E93"/>
                </a:solidFill>
                <a:latin typeface="Calibri"/>
                <a:ea typeface="Calibri"/>
                <a:cs typeface="Calibri"/>
              </a:defRPr>
            </a:defPPr>
            <a:lvl1pPr>
              <a:defRPr sz="1275" b="1">
                <a:solidFill>
                  <a:srgbClr val="125E93"/>
                </a:solidFill>
                <a:latin typeface="Calibri"/>
                <a:ea typeface="Calibri"/>
                <a:cs typeface="Calibri"/>
              </a:defRPr>
            </a:lvl1pPr>
            <a:lvl2pPr>
              <a:defRPr sz="1275" b="1">
                <a:solidFill>
                  <a:srgbClr val="125E93"/>
                </a:solidFill>
                <a:latin typeface="Calibri"/>
                <a:ea typeface="Calibri"/>
                <a:cs typeface="Calibri"/>
              </a:defRPr>
            </a:lvl2pPr>
            <a:lvl3pPr>
              <a:defRPr sz="1275" b="1">
                <a:solidFill>
                  <a:srgbClr val="125E93"/>
                </a:solidFill>
                <a:latin typeface="Calibri"/>
                <a:ea typeface="Calibri"/>
                <a:cs typeface="Calibri"/>
              </a:defRPr>
            </a:lvl3pPr>
            <a:lvl4pPr>
              <a:defRPr sz="1275" b="1">
                <a:solidFill>
                  <a:srgbClr val="125E93"/>
                </a:solidFill>
                <a:latin typeface="Calibri"/>
                <a:ea typeface="Calibri"/>
                <a:cs typeface="Calibri"/>
              </a:defRPr>
            </a:lvl4pPr>
            <a:lvl5pPr>
              <a:defRPr sz="1275" b="1">
                <a:solidFill>
                  <a:srgbClr val="125E93"/>
                </a:solidFill>
                <a:latin typeface="Calibri"/>
                <a:ea typeface="Calibri"/>
                <a:cs typeface="Calibri"/>
              </a:defRPr>
            </a:lvl5pPr>
            <a:lvl6pPr>
              <a:defRPr sz="1275" b="1">
                <a:solidFill>
                  <a:srgbClr val="125E93"/>
                </a:solidFill>
                <a:latin typeface="Calibri"/>
                <a:ea typeface="Calibri"/>
                <a:cs typeface="Calibri"/>
              </a:defRPr>
            </a:lvl6pPr>
            <a:lvl7pPr>
              <a:defRPr sz="1275" b="1">
                <a:solidFill>
                  <a:srgbClr val="125E93"/>
                </a:solidFill>
                <a:latin typeface="Calibri"/>
                <a:ea typeface="Calibri"/>
                <a:cs typeface="Calibri"/>
              </a:defRPr>
            </a:lvl7pPr>
            <a:lvl8pPr>
              <a:defRPr sz="1275" b="1">
                <a:solidFill>
                  <a:srgbClr val="125E93"/>
                </a:solidFill>
                <a:latin typeface="Calibri"/>
                <a:ea typeface="Calibri"/>
                <a:cs typeface="Calibri"/>
              </a:defRPr>
            </a:lvl8pPr>
            <a:lvl9pPr>
              <a:defRPr sz="1275" b="1">
                <a:solidFill>
                  <a:srgbClr val="125E93"/>
                </a:solidFill>
                <a:latin typeface="Calibri"/>
                <a:ea typeface="Calibri"/>
                <a:cs typeface="Calibri"/>
              </a:defRPr>
            </a:lvl9pPr>
          </a:lstStyle>
          <a:p>
            <a:pPr>
              <a:defRPr sz="1275" b="1">
                <a:solidFill>
                  <a:srgbClr val="125E93"/>
                </a:solidFill>
                <a:latin typeface="Calibri"/>
                <a:ea typeface="Calibri"/>
                <a:cs typeface="Calibri"/>
              </a:defRPr>
            </a:pPr>
            <a:r>
              <a:rPr sz="1275" b="1" dirty="0">
                <a:solidFill>
                  <a:srgbClr val="125E93"/>
                </a:solidFill>
                <a:latin typeface="Calibri"/>
                <a:ea typeface="Calibri"/>
                <a:cs typeface="Calibri"/>
              </a:rPr>
              <a:t>2026 bid: 16 GWh | cap €27,000/MWh-y</a:t>
            </a:r>
          </a:p>
        </p:txBody>
      </p:sp>
      <p:graphicFrame>
        <p:nvGraphicFramePr>
          <p:cNvPr id="49" name="Table 48">
            <a:extLst>
              <a:ext uri="{FF2B5EF4-FFF2-40B4-BE49-F238E27FC236}">
                <a16:creationId xmlns:a16="http://schemas.microsoft.com/office/drawing/2014/main" id="{B65CFA2B-5E64-4DA1-9C68-C0195F9950BE}"/>
              </a:ext>
            </a:extLst>
          </p:cNvPr>
          <p:cNvGraphicFramePr/>
          <p:nvPr/>
        </p:nvGraphicFramePr>
        <p:xfrm>
          <a:off x="2200275" y="3838575"/>
          <a:ext cx="4000500" cy="1381125"/>
        </p:xfrm>
        <a:graphic>
          <a:graphicData uri="http://schemas.openxmlformats.org/drawingml/2006/table">
            <a:tbl>
              <a:tblPr/>
              <a:tblGrid>
                <a:gridCol w="1381125">
                  <a:extLst>
                    <a:ext uri="{9D8B030D-6E8A-4147-A177-3AD203B41FA5}">
                      <a16:colId xmlns:a16="http://schemas.microsoft.com/office/drawing/2014/main" val="20000"/>
                    </a:ext>
                  </a:extLst>
                </a:gridCol>
                <a:gridCol w="2619375">
                  <a:extLst>
                    <a:ext uri="{9D8B030D-6E8A-4147-A177-3AD203B41FA5}">
                      <a16:colId xmlns:a16="http://schemas.microsoft.com/office/drawing/2014/main" val="20001"/>
                    </a:ext>
                  </a:extLst>
                </a:gridCol>
              </a:tblGrid>
              <a:tr h="276225">
                <a:tc>
                  <a:txBody>
                    <a:bodyPr/>
                    <a:lstStyle/>
                    <a:p>
                      <a:r>
                        <a:rPr sz="1065" b="1">
                          <a:solidFill>
                            <a:srgbClr val="07163E"/>
                          </a:solidFill>
                          <a:latin typeface="Calibri"/>
                          <a:ea typeface="Calibri"/>
                          <a:cs typeface="Calibri"/>
                        </a:rPr>
                        <a:t>2029 zone</a:t>
                      </a:r>
                    </a:p>
                  </a:txBody>
                  <a:tcPr anchor="ctr">
                    <a:lnL w="4763">
                      <a:solidFill>
                        <a:srgbClr val="D2D7DB"/>
                      </a:solidFill>
                      <a:prstDash val="soli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065" b="1">
                          <a:solidFill>
                            <a:srgbClr val="07163E"/>
                          </a:solidFill>
                          <a:latin typeface="Calibri"/>
                          <a:ea typeface="Calibri"/>
                          <a:cs typeface="Calibri"/>
                        </a:rPr>
                        <a:t>Minimum / maximum GWh</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extLst>
                  <a:ext uri="{0D108BD9-81ED-4DB2-BD59-A6C34878D82A}">
                    <a16:rowId xmlns:a16="http://schemas.microsoft.com/office/drawing/2014/main" val="10000"/>
                  </a:ext>
                </a:extLst>
              </a:tr>
              <a:tr h="276225">
                <a:tc>
                  <a:txBody>
                    <a:bodyPr/>
                    <a:lstStyle/>
                    <a:p>
                      <a:r>
                        <a:rPr sz="1065" b="0">
                          <a:solidFill>
                            <a:srgbClr val="07163E"/>
                          </a:solidFill>
                          <a:latin typeface="Calibri"/>
                          <a:ea typeface="Calibri"/>
                          <a:cs typeface="Calibri"/>
                        </a:rPr>
                        <a:t>CSUD</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65" b="0">
                          <a:solidFill>
                            <a:srgbClr val="07163E"/>
                          </a:solidFill>
                          <a:latin typeface="Calibri"/>
                          <a:ea typeface="Calibri"/>
                          <a:cs typeface="Calibri"/>
                        </a:rPr>
                        <a:t>1 / 3</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1"/>
                  </a:ext>
                </a:extLst>
              </a:tr>
              <a:tr h="276225">
                <a:tc>
                  <a:txBody>
                    <a:bodyPr/>
                    <a:lstStyle/>
                    <a:p>
                      <a:r>
                        <a:rPr sz="1065" b="0">
                          <a:solidFill>
                            <a:srgbClr val="07163E"/>
                          </a:solidFill>
                          <a:latin typeface="Calibri"/>
                          <a:ea typeface="Calibri"/>
                          <a:cs typeface="Calibri"/>
                        </a:rPr>
                        <a:t>SUD + CALA</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65" b="0">
                          <a:solidFill>
                            <a:srgbClr val="07163E"/>
                          </a:solidFill>
                          <a:latin typeface="Calibri"/>
                          <a:ea typeface="Calibri"/>
                          <a:cs typeface="Calibri"/>
                        </a:rPr>
                        <a:t>3 / 11.5</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2"/>
                  </a:ext>
                </a:extLst>
              </a:tr>
              <a:tr h="276225">
                <a:tc>
                  <a:txBody>
                    <a:bodyPr/>
                    <a:lstStyle/>
                    <a:p>
                      <a:r>
                        <a:rPr sz="1065" b="0">
                          <a:solidFill>
                            <a:srgbClr val="07163E"/>
                          </a:solidFill>
                          <a:latin typeface="Calibri"/>
                          <a:ea typeface="Calibri"/>
                          <a:cs typeface="Calibri"/>
                        </a:rPr>
                        <a:t>SICI</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65" b="0">
                          <a:solidFill>
                            <a:srgbClr val="07163E"/>
                          </a:solidFill>
                          <a:latin typeface="Calibri"/>
                          <a:ea typeface="Calibri"/>
                          <a:cs typeface="Calibri"/>
                        </a:rPr>
                        <a:t>1 / 6</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3"/>
                  </a:ext>
                </a:extLst>
              </a:tr>
              <a:tr h="276225">
                <a:tc>
                  <a:txBody>
                    <a:bodyPr/>
                    <a:lstStyle/>
                    <a:p>
                      <a:r>
                        <a:rPr sz="1065" b="0">
                          <a:solidFill>
                            <a:srgbClr val="07163E"/>
                          </a:solidFill>
                          <a:latin typeface="Calibri"/>
                          <a:ea typeface="Calibri"/>
                          <a:cs typeface="Calibri"/>
                        </a:rPr>
                        <a:t>SARD</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65" b="0">
                          <a:solidFill>
                            <a:srgbClr val="07163E"/>
                          </a:solidFill>
                          <a:latin typeface="Calibri"/>
                          <a:ea typeface="Calibri"/>
                          <a:cs typeface="Calibri"/>
                        </a:rPr>
                        <a:t>0.5 / 3</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4"/>
                  </a:ext>
                </a:extLst>
              </a:tr>
            </a:tbl>
          </a:graphicData>
        </a:graphic>
      </p:graphicFrame>
      <p:sp>
        <p:nvSpPr>
          <p:cNvPr id="50" name="Zonal maxima are not additive. Qualified energy differs&#10;from inst">
            <a:extLst>
              <a:ext uri="{FF2B5EF4-FFF2-40B4-BE49-F238E27FC236}">
                <a16:creationId xmlns:a16="http://schemas.microsoft.com/office/drawing/2014/main" id="{362748A3-2A32-444C-A791-4F954E7FF136}"/>
              </a:ext>
            </a:extLst>
          </p:cNvPr>
          <p:cNvSpPr>
            <a:spLocks noGrp="1"/>
          </p:cNvSpPr>
          <p:nvPr/>
        </p:nvSpPr>
        <p:spPr>
          <a:xfrm>
            <a:off x="2200275" y="5314950"/>
            <a:ext cx="4000500" cy="342900"/>
          </a:xfrm>
          <a:prstGeom prst="rect">
            <a:avLst/>
          </a:prstGeom>
          <a:noFill/>
          <a:ln w="0">
            <a:noFill/>
          </a:ln>
        </p:spPr>
        <p:txBody>
          <a:bodyPr wrap="square" lIns="0" tIns="0" rIns="0" bIns="0" anchor="t">
            <a:noAutofit/>
          </a:bodyPr>
          <a:lstStyle>
            <a:defPPr>
              <a:defRPr sz="990" b="0">
                <a:solidFill>
                  <a:srgbClr val="464646"/>
                </a:solidFill>
                <a:latin typeface="Calibri"/>
                <a:ea typeface="Calibri"/>
                <a:cs typeface="Calibri"/>
              </a:defRPr>
            </a:defPPr>
            <a:lvl1pPr>
              <a:defRPr sz="990" b="0">
                <a:solidFill>
                  <a:srgbClr val="464646"/>
                </a:solidFill>
                <a:latin typeface="Calibri"/>
                <a:ea typeface="Calibri"/>
                <a:cs typeface="Calibri"/>
              </a:defRPr>
            </a:lvl1pPr>
            <a:lvl2pPr>
              <a:defRPr sz="990" b="0">
                <a:solidFill>
                  <a:srgbClr val="464646"/>
                </a:solidFill>
                <a:latin typeface="Calibri"/>
                <a:ea typeface="Calibri"/>
                <a:cs typeface="Calibri"/>
              </a:defRPr>
            </a:lvl2pPr>
            <a:lvl3pPr>
              <a:defRPr sz="990" b="0">
                <a:solidFill>
                  <a:srgbClr val="464646"/>
                </a:solidFill>
                <a:latin typeface="Calibri"/>
                <a:ea typeface="Calibri"/>
                <a:cs typeface="Calibri"/>
              </a:defRPr>
            </a:lvl3pPr>
            <a:lvl4pPr>
              <a:defRPr sz="990" b="0">
                <a:solidFill>
                  <a:srgbClr val="464646"/>
                </a:solidFill>
                <a:latin typeface="Calibri"/>
                <a:ea typeface="Calibri"/>
                <a:cs typeface="Calibri"/>
              </a:defRPr>
            </a:lvl4pPr>
            <a:lvl5pPr>
              <a:defRPr sz="990" b="0">
                <a:solidFill>
                  <a:srgbClr val="464646"/>
                </a:solidFill>
                <a:latin typeface="Calibri"/>
                <a:ea typeface="Calibri"/>
                <a:cs typeface="Calibri"/>
              </a:defRPr>
            </a:lvl5pPr>
            <a:lvl6pPr>
              <a:defRPr sz="990" b="0">
                <a:solidFill>
                  <a:srgbClr val="464646"/>
                </a:solidFill>
                <a:latin typeface="Calibri"/>
                <a:ea typeface="Calibri"/>
                <a:cs typeface="Calibri"/>
              </a:defRPr>
            </a:lvl6pPr>
            <a:lvl7pPr>
              <a:defRPr sz="990" b="0">
                <a:solidFill>
                  <a:srgbClr val="464646"/>
                </a:solidFill>
                <a:latin typeface="Calibri"/>
                <a:ea typeface="Calibri"/>
                <a:cs typeface="Calibri"/>
              </a:defRPr>
            </a:lvl7pPr>
            <a:lvl8pPr>
              <a:defRPr sz="990" b="0">
                <a:solidFill>
                  <a:srgbClr val="464646"/>
                </a:solidFill>
                <a:latin typeface="Calibri"/>
                <a:ea typeface="Calibri"/>
                <a:cs typeface="Calibri"/>
              </a:defRPr>
            </a:lvl8pPr>
            <a:lvl9pPr>
              <a:defRPr sz="990" b="0">
                <a:solidFill>
                  <a:srgbClr val="464646"/>
                </a:solidFill>
                <a:latin typeface="Calibri"/>
                <a:ea typeface="Calibri"/>
                <a:cs typeface="Calibri"/>
              </a:defRPr>
            </a:lvl9pPr>
          </a:lstStyle>
          <a:p>
            <a:pPr>
              <a:defRPr sz="990" b="0">
                <a:solidFill>
                  <a:srgbClr val="464646"/>
                </a:solidFill>
                <a:latin typeface="Calibri"/>
                <a:ea typeface="Calibri"/>
                <a:cs typeface="Calibri"/>
              </a:defRPr>
            </a:pPr>
            <a:r>
              <a:rPr sz="990" b="0">
                <a:solidFill>
                  <a:srgbClr val="464646"/>
                </a:solidFill>
                <a:latin typeface="Calibri"/>
                <a:ea typeface="Calibri"/>
                <a:cs typeface="Calibri"/>
              </a:rPr>
              <a:t>Zonal maxima are not additive. Qualified energy differs</a:t>
            </a:r>
          </a:p>
          <a:p>
            <a:pPr>
              <a:defRPr sz="990" b="0">
                <a:solidFill>
                  <a:srgbClr val="464646"/>
                </a:solidFill>
                <a:latin typeface="Calibri"/>
                <a:ea typeface="Calibri"/>
                <a:cs typeface="Calibri"/>
              </a:defRPr>
            </a:pPr>
            <a:r>
              <a:rPr sz="990" b="0">
                <a:solidFill>
                  <a:srgbClr val="464646"/>
                </a:solidFill>
                <a:latin typeface="Calibri"/>
                <a:ea typeface="Calibri"/>
                <a:cs typeface="Calibri"/>
              </a:rPr>
              <a:t>from installed / construction MWh.</a:t>
            </a:r>
          </a:p>
        </p:txBody>
      </p:sp>
      <p:sp>
        <p:nvSpPr>
          <p:cNvPr id="52" name="CM 2028 | 21 DEC 2026 → 2028">
            <a:extLst>
              <a:ext uri="{FF2B5EF4-FFF2-40B4-BE49-F238E27FC236}">
                <a16:creationId xmlns:a16="http://schemas.microsoft.com/office/drawing/2014/main" id="{70509F13-24D7-4B45-89A8-B38B4A76A545}"/>
              </a:ext>
            </a:extLst>
          </p:cNvPr>
          <p:cNvSpPr>
            <a:spLocks noGrp="1"/>
          </p:cNvSpPr>
          <p:nvPr/>
        </p:nvSpPr>
        <p:spPr>
          <a:xfrm>
            <a:off x="6638925" y="1885950"/>
            <a:ext cx="5095875" cy="257175"/>
          </a:xfrm>
          <a:prstGeom prst="rect">
            <a:avLst/>
          </a:prstGeom>
          <a:noFill/>
          <a:ln w="0">
            <a:noFill/>
          </a:ln>
        </p:spPr>
        <p:txBody>
          <a:bodyPr wrap="square" lIns="0" tIns="0" rIns="0" bIns="0" anchor="t">
            <a:noAutofit/>
          </a:bodyPr>
          <a:lstStyle>
            <a:defPPr>
              <a:defRPr sz="1500" b="1">
                <a:solidFill>
                  <a:srgbClr val="125E93"/>
                </a:solidFill>
                <a:latin typeface="Calibri"/>
                <a:ea typeface="Calibri"/>
                <a:cs typeface="Calibri"/>
              </a:defRPr>
            </a:defPPr>
            <a:lvl1pPr>
              <a:defRPr sz="1500" b="1">
                <a:solidFill>
                  <a:srgbClr val="125E93"/>
                </a:solidFill>
                <a:latin typeface="Calibri"/>
                <a:ea typeface="Calibri"/>
                <a:cs typeface="Calibri"/>
              </a:defRPr>
            </a:lvl1pPr>
            <a:lvl2pPr>
              <a:defRPr sz="1500" b="1">
                <a:solidFill>
                  <a:srgbClr val="125E93"/>
                </a:solidFill>
                <a:latin typeface="Calibri"/>
                <a:ea typeface="Calibri"/>
                <a:cs typeface="Calibri"/>
              </a:defRPr>
            </a:lvl2pPr>
            <a:lvl3pPr>
              <a:defRPr sz="1500" b="1">
                <a:solidFill>
                  <a:srgbClr val="125E93"/>
                </a:solidFill>
                <a:latin typeface="Calibri"/>
                <a:ea typeface="Calibri"/>
                <a:cs typeface="Calibri"/>
              </a:defRPr>
            </a:lvl3pPr>
            <a:lvl4pPr>
              <a:defRPr sz="1500" b="1">
                <a:solidFill>
                  <a:srgbClr val="125E93"/>
                </a:solidFill>
                <a:latin typeface="Calibri"/>
                <a:ea typeface="Calibri"/>
                <a:cs typeface="Calibri"/>
              </a:defRPr>
            </a:lvl4pPr>
            <a:lvl5pPr>
              <a:defRPr sz="1500" b="1">
                <a:solidFill>
                  <a:srgbClr val="125E93"/>
                </a:solidFill>
                <a:latin typeface="Calibri"/>
                <a:ea typeface="Calibri"/>
                <a:cs typeface="Calibri"/>
              </a:defRPr>
            </a:lvl5pPr>
            <a:lvl6pPr>
              <a:defRPr sz="1500" b="1">
                <a:solidFill>
                  <a:srgbClr val="125E93"/>
                </a:solidFill>
                <a:latin typeface="Calibri"/>
                <a:ea typeface="Calibri"/>
                <a:cs typeface="Calibri"/>
              </a:defRPr>
            </a:lvl6pPr>
            <a:lvl7pPr>
              <a:defRPr sz="1500" b="1">
                <a:solidFill>
                  <a:srgbClr val="125E93"/>
                </a:solidFill>
                <a:latin typeface="Calibri"/>
                <a:ea typeface="Calibri"/>
                <a:cs typeface="Calibri"/>
              </a:defRPr>
            </a:lvl7pPr>
            <a:lvl8pPr>
              <a:defRPr sz="1500" b="1">
                <a:solidFill>
                  <a:srgbClr val="125E93"/>
                </a:solidFill>
                <a:latin typeface="Calibri"/>
                <a:ea typeface="Calibri"/>
                <a:cs typeface="Calibri"/>
              </a:defRPr>
            </a:lvl8pPr>
            <a:lvl9pPr>
              <a:defRPr sz="1500" b="1">
                <a:solidFill>
                  <a:srgbClr val="125E93"/>
                </a:solidFill>
                <a:latin typeface="Calibri"/>
                <a:ea typeface="Calibri"/>
                <a:cs typeface="Calibri"/>
              </a:defRPr>
            </a:lvl9pPr>
          </a:lstStyle>
          <a:p>
            <a:pPr>
              <a:defRPr sz="1500" b="1">
                <a:solidFill>
                  <a:srgbClr val="125E93"/>
                </a:solidFill>
                <a:latin typeface="Calibri"/>
                <a:ea typeface="Calibri"/>
                <a:cs typeface="Calibri"/>
              </a:defRPr>
            </a:pPr>
            <a:r>
              <a:rPr sz="1500" b="1">
                <a:solidFill>
                  <a:srgbClr val="125E93"/>
                </a:solidFill>
                <a:latin typeface="Calibri"/>
                <a:ea typeface="Calibri"/>
                <a:cs typeface="Calibri"/>
              </a:rPr>
              <a:t>CM 2028 | 21 DEC 2026 → 2028</a:t>
            </a:r>
          </a:p>
        </p:txBody>
      </p:sp>
      <p:sp>
        <p:nvSpPr>
          <p:cNvPr id="53" name="15 years eligible new | 1 year existing">
            <a:extLst>
              <a:ext uri="{FF2B5EF4-FFF2-40B4-BE49-F238E27FC236}">
                <a16:creationId xmlns:a16="http://schemas.microsoft.com/office/drawing/2014/main" id="{A51A7F04-7DEB-45CB-8F03-FAE9249B98EC}"/>
              </a:ext>
            </a:extLst>
          </p:cNvPr>
          <p:cNvSpPr>
            <a:spLocks noGrp="1"/>
          </p:cNvSpPr>
          <p:nvPr/>
        </p:nvSpPr>
        <p:spPr>
          <a:xfrm>
            <a:off x="6638925" y="2257425"/>
            <a:ext cx="5095875" cy="257175"/>
          </a:xfrm>
          <a:prstGeom prst="rect">
            <a:avLst/>
          </a:prstGeom>
          <a:noFill/>
          <a:ln w="0">
            <a:noFill/>
          </a:ln>
        </p:spPr>
        <p:txBody>
          <a:bodyPr wrap="square" lIns="0" tIns="0" rIns="0" bIns="0" anchor="t">
            <a:noAutofit/>
          </a:bodyPr>
          <a:lstStyle>
            <a:defPPr>
              <a:defRPr sz="1425" b="1">
                <a:solidFill>
                  <a:srgbClr val="125E93"/>
                </a:solidFill>
                <a:latin typeface="Calibri"/>
                <a:ea typeface="Calibri"/>
                <a:cs typeface="Calibri"/>
              </a:defRPr>
            </a:defPPr>
            <a:lvl1pPr>
              <a:defRPr sz="1425" b="1">
                <a:solidFill>
                  <a:srgbClr val="125E93"/>
                </a:solidFill>
                <a:latin typeface="Calibri"/>
                <a:ea typeface="Calibri"/>
                <a:cs typeface="Calibri"/>
              </a:defRPr>
            </a:lvl1pPr>
            <a:lvl2pPr>
              <a:defRPr sz="1425" b="1">
                <a:solidFill>
                  <a:srgbClr val="125E93"/>
                </a:solidFill>
                <a:latin typeface="Calibri"/>
                <a:ea typeface="Calibri"/>
                <a:cs typeface="Calibri"/>
              </a:defRPr>
            </a:lvl2pPr>
            <a:lvl3pPr>
              <a:defRPr sz="1425" b="1">
                <a:solidFill>
                  <a:srgbClr val="125E93"/>
                </a:solidFill>
                <a:latin typeface="Calibri"/>
                <a:ea typeface="Calibri"/>
                <a:cs typeface="Calibri"/>
              </a:defRPr>
            </a:lvl3pPr>
            <a:lvl4pPr>
              <a:defRPr sz="1425" b="1">
                <a:solidFill>
                  <a:srgbClr val="125E93"/>
                </a:solidFill>
                <a:latin typeface="Calibri"/>
                <a:ea typeface="Calibri"/>
                <a:cs typeface="Calibri"/>
              </a:defRPr>
            </a:lvl4pPr>
            <a:lvl5pPr>
              <a:defRPr sz="1425" b="1">
                <a:solidFill>
                  <a:srgbClr val="125E93"/>
                </a:solidFill>
                <a:latin typeface="Calibri"/>
                <a:ea typeface="Calibri"/>
                <a:cs typeface="Calibri"/>
              </a:defRPr>
            </a:lvl5pPr>
            <a:lvl6pPr>
              <a:defRPr sz="1425" b="1">
                <a:solidFill>
                  <a:srgbClr val="125E93"/>
                </a:solidFill>
                <a:latin typeface="Calibri"/>
                <a:ea typeface="Calibri"/>
                <a:cs typeface="Calibri"/>
              </a:defRPr>
            </a:lvl6pPr>
            <a:lvl7pPr>
              <a:defRPr sz="1425" b="1">
                <a:solidFill>
                  <a:srgbClr val="125E93"/>
                </a:solidFill>
                <a:latin typeface="Calibri"/>
                <a:ea typeface="Calibri"/>
                <a:cs typeface="Calibri"/>
              </a:defRPr>
            </a:lvl7pPr>
            <a:lvl8pPr>
              <a:defRPr sz="1425" b="1">
                <a:solidFill>
                  <a:srgbClr val="125E93"/>
                </a:solidFill>
                <a:latin typeface="Calibri"/>
                <a:ea typeface="Calibri"/>
                <a:cs typeface="Calibri"/>
              </a:defRPr>
            </a:lvl8pPr>
            <a:lvl9pPr>
              <a:defRPr sz="1425" b="1">
                <a:solidFill>
                  <a:srgbClr val="125E93"/>
                </a:solidFill>
                <a:latin typeface="Calibri"/>
                <a:ea typeface="Calibri"/>
                <a:cs typeface="Calibri"/>
              </a:defRPr>
            </a:lvl9pPr>
          </a:lstStyle>
          <a:p>
            <a:pPr>
              <a:defRPr sz="1425" b="1">
                <a:solidFill>
                  <a:srgbClr val="125E93"/>
                </a:solidFill>
                <a:latin typeface="Calibri"/>
                <a:ea typeface="Calibri"/>
                <a:cs typeface="Calibri"/>
              </a:defRPr>
            </a:pPr>
            <a:r>
              <a:rPr sz="1425" b="1">
                <a:solidFill>
                  <a:srgbClr val="125E93"/>
                </a:solidFill>
                <a:latin typeface="Calibri"/>
                <a:ea typeface="Calibri"/>
                <a:cs typeface="Calibri"/>
              </a:rPr>
              <a:t>15 years eligible new | 1 year existing</a:t>
            </a:r>
          </a:p>
        </p:txBody>
      </p:sp>
      <p:sp>
        <p:nvSpPr>
          <p:cNvPr id="54" name="€/MW CDP-year | fixed premium + reliability option">
            <a:extLst>
              <a:ext uri="{FF2B5EF4-FFF2-40B4-BE49-F238E27FC236}">
                <a16:creationId xmlns:a16="http://schemas.microsoft.com/office/drawing/2014/main" id="{DB6948CA-B289-4F39-9487-93301D1B76E5}"/>
              </a:ext>
            </a:extLst>
          </p:cNvPr>
          <p:cNvSpPr>
            <a:spLocks noGrp="1"/>
          </p:cNvSpPr>
          <p:nvPr/>
        </p:nvSpPr>
        <p:spPr>
          <a:xfrm>
            <a:off x="6638925" y="2552700"/>
            <a:ext cx="5095875" cy="228600"/>
          </a:xfrm>
          <a:prstGeom prst="rect">
            <a:avLst/>
          </a:prstGeom>
          <a:noFill/>
          <a:ln w="0">
            <a:noFill/>
          </a:ln>
        </p:spPr>
        <p:txBody>
          <a:bodyPr wrap="square" lIns="0" tIns="0" rIns="0" bIns="0" anchor="t">
            <a:noAutofit/>
          </a:bodyPr>
          <a:lstStyle>
            <a:defPPr>
              <a:defRPr sz="1163" b="0">
                <a:solidFill>
                  <a:srgbClr val="07163E"/>
                </a:solidFill>
                <a:latin typeface="Calibri"/>
                <a:ea typeface="Calibri"/>
                <a:cs typeface="Calibri"/>
              </a:defRPr>
            </a:defPPr>
            <a:lvl1pPr>
              <a:defRPr sz="1163" b="0">
                <a:solidFill>
                  <a:srgbClr val="07163E"/>
                </a:solidFill>
                <a:latin typeface="Calibri"/>
                <a:ea typeface="Calibri"/>
                <a:cs typeface="Calibri"/>
              </a:defRPr>
            </a:lvl1pPr>
            <a:lvl2pPr>
              <a:defRPr sz="1163" b="0">
                <a:solidFill>
                  <a:srgbClr val="07163E"/>
                </a:solidFill>
                <a:latin typeface="Calibri"/>
                <a:ea typeface="Calibri"/>
                <a:cs typeface="Calibri"/>
              </a:defRPr>
            </a:lvl2pPr>
            <a:lvl3pPr>
              <a:defRPr sz="1163" b="0">
                <a:solidFill>
                  <a:srgbClr val="07163E"/>
                </a:solidFill>
                <a:latin typeface="Calibri"/>
                <a:ea typeface="Calibri"/>
                <a:cs typeface="Calibri"/>
              </a:defRPr>
            </a:lvl3pPr>
            <a:lvl4pPr>
              <a:defRPr sz="1163" b="0">
                <a:solidFill>
                  <a:srgbClr val="07163E"/>
                </a:solidFill>
                <a:latin typeface="Calibri"/>
                <a:ea typeface="Calibri"/>
                <a:cs typeface="Calibri"/>
              </a:defRPr>
            </a:lvl4pPr>
            <a:lvl5pPr>
              <a:defRPr sz="1163" b="0">
                <a:solidFill>
                  <a:srgbClr val="07163E"/>
                </a:solidFill>
                <a:latin typeface="Calibri"/>
                <a:ea typeface="Calibri"/>
                <a:cs typeface="Calibri"/>
              </a:defRPr>
            </a:lvl5pPr>
            <a:lvl6pPr>
              <a:defRPr sz="1163" b="0">
                <a:solidFill>
                  <a:srgbClr val="07163E"/>
                </a:solidFill>
                <a:latin typeface="Calibri"/>
                <a:ea typeface="Calibri"/>
                <a:cs typeface="Calibri"/>
              </a:defRPr>
            </a:lvl6pPr>
            <a:lvl7pPr>
              <a:defRPr sz="1163" b="0">
                <a:solidFill>
                  <a:srgbClr val="07163E"/>
                </a:solidFill>
                <a:latin typeface="Calibri"/>
                <a:ea typeface="Calibri"/>
                <a:cs typeface="Calibri"/>
              </a:defRPr>
            </a:lvl7pPr>
            <a:lvl8pPr>
              <a:defRPr sz="1163" b="0">
                <a:solidFill>
                  <a:srgbClr val="07163E"/>
                </a:solidFill>
                <a:latin typeface="Calibri"/>
                <a:ea typeface="Calibri"/>
                <a:cs typeface="Calibri"/>
              </a:defRPr>
            </a:lvl8pPr>
            <a:lvl9pPr>
              <a:defRPr sz="1163" b="0">
                <a:solidFill>
                  <a:srgbClr val="07163E"/>
                </a:solidFill>
                <a:latin typeface="Calibri"/>
                <a:ea typeface="Calibri"/>
                <a:cs typeface="Calibri"/>
              </a:defRPr>
            </a:lvl9pPr>
          </a:lstStyle>
          <a:p>
            <a:pPr>
              <a:defRPr sz="1163" b="0">
                <a:solidFill>
                  <a:srgbClr val="07163E"/>
                </a:solidFill>
                <a:latin typeface="Calibri"/>
                <a:ea typeface="Calibri"/>
                <a:cs typeface="Calibri"/>
              </a:defRPr>
            </a:pPr>
            <a:r>
              <a:rPr sz="1163" b="0">
                <a:solidFill>
                  <a:srgbClr val="07163E"/>
                </a:solidFill>
                <a:latin typeface="Calibri"/>
                <a:ea typeface="Calibri"/>
                <a:cs typeface="Calibri"/>
              </a:rPr>
              <a:t>€/MW CDP-year | fixed premium + reliability option</a:t>
            </a:r>
          </a:p>
        </p:txBody>
      </p:sp>
      <p:sp>
        <p:nvSpPr>
          <p:cNvPr id="55" name="CY2025">
            <a:extLst>
              <a:ext uri="{FF2B5EF4-FFF2-40B4-BE49-F238E27FC236}">
                <a16:creationId xmlns:a16="http://schemas.microsoft.com/office/drawing/2014/main" id="{1A461F3B-E8DC-4BCB-AD58-9BBF9E1D917C}"/>
              </a:ext>
            </a:extLst>
          </p:cNvPr>
          <p:cNvSpPr>
            <a:spLocks noGrp="1"/>
          </p:cNvSpPr>
          <p:nvPr/>
        </p:nvSpPr>
        <p:spPr>
          <a:xfrm>
            <a:off x="6638925" y="2895600"/>
            <a:ext cx="1571625" cy="190500"/>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CY2025</a:t>
            </a:r>
          </a:p>
        </p:txBody>
      </p:sp>
      <p:sp>
        <p:nvSpPr>
          <p:cNvPr id="56" name="89 MW CDP">
            <a:extLst>
              <a:ext uri="{FF2B5EF4-FFF2-40B4-BE49-F238E27FC236}">
                <a16:creationId xmlns:a16="http://schemas.microsoft.com/office/drawing/2014/main" id="{1082B395-38AB-4A57-9E11-70F64E2DC303}"/>
              </a:ext>
            </a:extLst>
          </p:cNvPr>
          <p:cNvSpPr>
            <a:spLocks noGrp="1"/>
          </p:cNvSpPr>
          <p:nvPr/>
        </p:nvSpPr>
        <p:spPr>
          <a:xfrm>
            <a:off x="6638925" y="3133725"/>
            <a:ext cx="1571625" cy="219075"/>
          </a:xfrm>
          <a:prstGeom prst="rect">
            <a:avLst/>
          </a:prstGeom>
          <a:noFill/>
          <a:ln w="0">
            <a:noFill/>
          </a:ln>
        </p:spPr>
        <p:txBody>
          <a:bodyPr wrap="square" lIns="0" tIns="0" rIns="0" bIns="0" anchor="t">
            <a:noAutofit/>
          </a:bodyPr>
          <a:lstStyle>
            <a:defPPr>
              <a:defRPr sz="1148" b="1">
                <a:solidFill>
                  <a:srgbClr val="07163E"/>
                </a:solidFill>
                <a:latin typeface="Calibri"/>
                <a:ea typeface="Calibri"/>
                <a:cs typeface="Calibri"/>
              </a:defRPr>
            </a:defPPr>
            <a:lvl1pPr>
              <a:defRPr sz="1148" b="1">
                <a:solidFill>
                  <a:srgbClr val="07163E"/>
                </a:solidFill>
                <a:latin typeface="Calibri"/>
                <a:ea typeface="Calibri"/>
                <a:cs typeface="Calibri"/>
              </a:defRPr>
            </a:lvl1pPr>
            <a:lvl2pPr>
              <a:defRPr sz="1148" b="1">
                <a:solidFill>
                  <a:srgbClr val="07163E"/>
                </a:solidFill>
                <a:latin typeface="Calibri"/>
                <a:ea typeface="Calibri"/>
                <a:cs typeface="Calibri"/>
              </a:defRPr>
            </a:lvl2pPr>
            <a:lvl3pPr>
              <a:defRPr sz="1148" b="1">
                <a:solidFill>
                  <a:srgbClr val="07163E"/>
                </a:solidFill>
                <a:latin typeface="Calibri"/>
                <a:ea typeface="Calibri"/>
                <a:cs typeface="Calibri"/>
              </a:defRPr>
            </a:lvl3pPr>
            <a:lvl4pPr>
              <a:defRPr sz="1148" b="1">
                <a:solidFill>
                  <a:srgbClr val="07163E"/>
                </a:solidFill>
                <a:latin typeface="Calibri"/>
                <a:ea typeface="Calibri"/>
                <a:cs typeface="Calibri"/>
              </a:defRPr>
            </a:lvl4pPr>
            <a:lvl5pPr>
              <a:defRPr sz="1148" b="1">
                <a:solidFill>
                  <a:srgbClr val="07163E"/>
                </a:solidFill>
                <a:latin typeface="Calibri"/>
                <a:ea typeface="Calibri"/>
                <a:cs typeface="Calibri"/>
              </a:defRPr>
            </a:lvl5pPr>
            <a:lvl6pPr>
              <a:defRPr sz="1148" b="1">
                <a:solidFill>
                  <a:srgbClr val="07163E"/>
                </a:solidFill>
                <a:latin typeface="Calibri"/>
                <a:ea typeface="Calibri"/>
                <a:cs typeface="Calibri"/>
              </a:defRPr>
            </a:lvl6pPr>
            <a:lvl7pPr>
              <a:defRPr sz="1148" b="1">
                <a:solidFill>
                  <a:srgbClr val="07163E"/>
                </a:solidFill>
                <a:latin typeface="Calibri"/>
                <a:ea typeface="Calibri"/>
                <a:cs typeface="Calibri"/>
              </a:defRPr>
            </a:lvl7pPr>
            <a:lvl8pPr>
              <a:defRPr sz="1148" b="1">
                <a:solidFill>
                  <a:srgbClr val="07163E"/>
                </a:solidFill>
                <a:latin typeface="Calibri"/>
                <a:ea typeface="Calibri"/>
                <a:cs typeface="Calibri"/>
              </a:defRPr>
            </a:lvl8pPr>
            <a:lvl9pPr>
              <a:defRPr sz="1148" b="1">
                <a:solidFill>
                  <a:srgbClr val="07163E"/>
                </a:solidFill>
                <a:latin typeface="Calibri"/>
                <a:ea typeface="Calibri"/>
                <a:cs typeface="Calibri"/>
              </a:defRPr>
            </a:lvl9pPr>
          </a:lstStyle>
          <a:p>
            <a:pPr>
              <a:defRPr sz="1148" b="1">
                <a:solidFill>
                  <a:srgbClr val="07163E"/>
                </a:solidFill>
                <a:latin typeface="Calibri"/>
                <a:ea typeface="Calibri"/>
                <a:cs typeface="Calibri"/>
              </a:defRPr>
            </a:pPr>
            <a:r>
              <a:rPr sz="1148" b="1">
                <a:solidFill>
                  <a:srgbClr val="07163E"/>
                </a:solidFill>
                <a:latin typeface="Calibri"/>
                <a:ea typeface="Calibri"/>
                <a:cs typeface="Calibri"/>
              </a:rPr>
              <a:t>89 MW CDP</a:t>
            </a:r>
          </a:p>
        </p:txBody>
      </p:sp>
      <p:sp>
        <p:nvSpPr>
          <p:cNvPr id="57" name="€67.5k/MW-y">
            <a:extLst>
              <a:ext uri="{FF2B5EF4-FFF2-40B4-BE49-F238E27FC236}">
                <a16:creationId xmlns:a16="http://schemas.microsoft.com/office/drawing/2014/main" id="{5CB11A65-67E1-40BF-BA01-1AEBD44F242D}"/>
              </a:ext>
            </a:extLst>
          </p:cNvPr>
          <p:cNvSpPr>
            <a:spLocks noGrp="1"/>
          </p:cNvSpPr>
          <p:nvPr/>
        </p:nvSpPr>
        <p:spPr>
          <a:xfrm>
            <a:off x="6638925" y="3371850"/>
            <a:ext cx="1571625" cy="20002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€67.5k/MW-y</a:t>
            </a:r>
          </a:p>
        </p:txBody>
      </p:sp>
      <p:sp>
        <p:nvSpPr>
          <p:cNvPr id="58" name="CY2026">
            <a:extLst>
              <a:ext uri="{FF2B5EF4-FFF2-40B4-BE49-F238E27FC236}">
                <a16:creationId xmlns:a16="http://schemas.microsoft.com/office/drawing/2014/main" id="{BD6174CC-0F27-4314-8D3C-C343D93F77D0}"/>
              </a:ext>
            </a:extLst>
          </p:cNvPr>
          <p:cNvSpPr>
            <a:spLocks noGrp="1"/>
          </p:cNvSpPr>
          <p:nvPr/>
        </p:nvSpPr>
        <p:spPr>
          <a:xfrm>
            <a:off x="8334375" y="2895600"/>
            <a:ext cx="1571625" cy="190500"/>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CY2026</a:t>
            </a:r>
          </a:p>
        </p:txBody>
      </p:sp>
      <p:sp>
        <p:nvSpPr>
          <p:cNvPr id="59" name="84 MW CDP">
            <a:extLst>
              <a:ext uri="{FF2B5EF4-FFF2-40B4-BE49-F238E27FC236}">
                <a16:creationId xmlns:a16="http://schemas.microsoft.com/office/drawing/2014/main" id="{2412970E-AA4B-43CA-9C28-5ADFABFF32C7}"/>
              </a:ext>
            </a:extLst>
          </p:cNvPr>
          <p:cNvSpPr>
            <a:spLocks noGrp="1"/>
          </p:cNvSpPr>
          <p:nvPr/>
        </p:nvSpPr>
        <p:spPr>
          <a:xfrm>
            <a:off x="8334375" y="3133725"/>
            <a:ext cx="1571625" cy="219075"/>
          </a:xfrm>
          <a:prstGeom prst="rect">
            <a:avLst/>
          </a:prstGeom>
          <a:noFill/>
          <a:ln w="0">
            <a:noFill/>
          </a:ln>
        </p:spPr>
        <p:txBody>
          <a:bodyPr wrap="square" lIns="0" tIns="0" rIns="0" bIns="0" anchor="t">
            <a:noAutofit/>
          </a:bodyPr>
          <a:lstStyle>
            <a:defPPr>
              <a:defRPr sz="1148" b="1">
                <a:solidFill>
                  <a:srgbClr val="07163E"/>
                </a:solidFill>
                <a:latin typeface="Calibri"/>
                <a:ea typeface="Calibri"/>
                <a:cs typeface="Calibri"/>
              </a:defRPr>
            </a:defPPr>
            <a:lvl1pPr>
              <a:defRPr sz="1148" b="1">
                <a:solidFill>
                  <a:srgbClr val="07163E"/>
                </a:solidFill>
                <a:latin typeface="Calibri"/>
                <a:ea typeface="Calibri"/>
                <a:cs typeface="Calibri"/>
              </a:defRPr>
            </a:lvl1pPr>
            <a:lvl2pPr>
              <a:defRPr sz="1148" b="1">
                <a:solidFill>
                  <a:srgbClr val="07163E"/>
                </a:solidFill>
                <a:latin typeface="Calibri"/>
                <a:ea typeface="Calibri"/>
                <a:cs typeface="Calibri"/>
              </a:defRPr>
            </a:lvl2pPr>
            <a:lvl3pPr>
              <a:defRPr sz="1148" b="1">
                <a:solidFill>
                  <a:srgbClr val="07163E"/>
                </a:solidFill>
                <a:latin typeface="Calibri"/>
                <a:ea typeface="Calibri"/>
                <a:cs typeface="Calibri"/>
              </a:defRPr>
            </a:lvl3pPr>
            <a:lvl4pPr>
              <a:defRPr sz="1148" b="1">
                <a:solidFill>
                  <a:srgbClr val="07163E"/>
                </a:solidFill>
                <a:latin typeface="Calibri"/>
                <a:ea typeface="Calibri"/>
                <a:cs typeface="Calibri"/>
              </a:defRPr>
            </a:lvl4pPr>
            <a:lvl5pPr>
              <a:defRPr sz="1148" b="1">
                <a:solidFill>
                  <a:srgbClr val="07163E"/>
                </a:solidFill>
                <a:latin typeface="Calibri"/>
                <a:ea typeface="Calibri"/>
                <a:cs typeface="Calibri"/>
              </a:defRPr>
            </a:lvl5pPr>
            <a:lvl6pPr>
              <a:defRPr sz="1148" b="1">
                <a:solidFill>
                  <a:srgbClr val="07163E"/>
                </a:solidFill>
                <a:latin typeface="Calibri"/>
                <a:ea typeface="Calibri"/>
                <a:cs typeface="Calibri"/>
              </a:defRPr>
            </a:lvl6pPr>
            <a:lvl7pPr>
              <a:defRPr sz="1148" b="1">
                <a:solidFill>
                  <a:srgbClr val="07163E"/>
                </a:solidFill>
                <a:latin typeface="Calibri"/>
                <a:ea typeface="Calibri"/>
                <a:cs typeface="Calibri"/>
              </a:defRPr>
            </a:lvl7pPr>
            <a:lvl8pPr>
              <a:defRPr sz="1148" b="1">
                <a:solidFill>
                  <a:srgbClr val="07163E"/>
                </a:solidFill>
                <a:latin typeface="Calibri"/>
                <a:ea typeface="Calibri"/>
                <a:cs typeface="Calibri"/>
              </a:defRPr>
            </a:lvl8pPr>
            <a:lvl9pPr>
              <a:defRPr sz="1148" b="1">
                <a:solidFill>
                  <a:srgbClr val="07163E"/>
                </a:solidFill>
                <a:latin typeface="Calibri"/>
                <a:ea typeface="Calibri"/>
                <a:cs typeface="Calibri"/>
              </a:defRPr>
            </a:lvl9pPr>
          </a:lstStyle>
          <a:p>
            <a:pPr>
              <a:defRPr sz="1148" b="1">
                <a:solidFill>
                  <a:srgbClr val="07163E"/>
                </a:solidFill>
                <a:latin typeface="Calibri"/>
                <a:ea typeface="Calibri"/>
                <a:cs typeface="Calibri"/>
              </a:defRPr>
            </a:pPr>
            <a:r>
              <a:rPr sz="1148" b="1">
                <a:solidFill>
                  <a:srgbClr val="07163E"/>
                </a:solidFill>
                <a:latin typeface="Calibri"/>
                <a:ea typeface="Calibri"/>
                <a:cs typeface="Calibri"/>
              </a:rPr>
              <a:t>84 MW CDP</a:t>
            </a:r>
          </a:p>
        </p:txBody>
      </p:sp>
      <p:sp>
        <p:nvSpPr>
          <p:cNvPr id="60" name="€56.16k/MW-y">
            <a:extLst>
              <a:ext uri="{FF2B5EF4-FFF2-40B4-BE49-F238E27FC236}">
                <a16:creationId xmlns:a16="http://schemas.microsoft.com/office/drawing/2014/main" id="{F6979DB3-1590-4D41-A339-040AA21ADF18}"/>
              </a:ext>
            </a:extLst>
          </p:cNvPr>
          <p:cNvSpPr>
            <a:spLocks noGrp="1"/>
          </p:cNvSpPr>
          <p:nvPr/>
        </p:nvSpPr>
        <p:spPr>
          <a:xfrm>
            <a:off x="8334375" y="3371850"/>
            <a:ext cx="1571625" cy="20002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dirty="0">
                <a:solidFill>
                  <a:srgbClr val="07163E"/>
                </a:solidFill>
                <a:latin typeface="Calibri"/>
                <a:ea typeface="Calibri"/>
                <a:cs typeface="Calibri"/>
              </a:rPr>
              <a:t>€56.16k/MW-y</a:t>
            </a:r>
          </a:p>
        </p:txBody>
      </p:sp>
      <p:sp>
        <p:nvSpPr>
          <p:cNvPr id="61" name="CY2027">
            <a:extLst>
              <a:ext uri="{FF2B5EF4-FFF2-40B4-BE49-F238E27FC236}">
                <a16:creationId xmlns:a16="http://schemas.microsoft.com/office/drawing/2014/main" id="{E4538B5E-F324-40C1-9F4C-CA79961D29F0}"/>
              </a:ext>
            </a:extLst>
          </p:cNvPr>
          <p:cNvSpPr>
            <a:spLocks noGrp="1"/>
          </p:cNvSpPr>
          <p:nvPr/>
        </p:nvSpPr>
        <p:spPr>
          <a:xfrm>
            <a:off x="10029825" y="2895600"/>
            <a:ext cx="1571625" cy="190500"/>
          </a:xfrm>
          <a:prstGeom prst="rect">
            <a:avLst/>
          </a:prstGeom>
          <a:noFill/>
          <a:ln w="0">
            <a:noFill/>
          </a:ln>
        </p:spPr>
        <p:txBody>
          <a:bodyPr wrap="square" lIns="0" tIns="0" rIns="0" bIns="0" anchor="t">
            <a:noAutofit/>
          </a:bodyPr>
          <a:lstStyle>
            <a:defPPr>
              <a:defRPr sz="1050" b="1">
                <a:solidFill>
                  <a:srgbClr val="125E93"/>
                </a:solidFill>
                <a:latin typeface="Calibri"/>
                <a:ea typeface="Calibri"/>
                <a:cs typeface="Calibri"/>
              </a:defRPr>
            </a:defPPr>
            <a:lvl1pPr>
              <a:defRPr sz="1050" b="1">
                <a:solidFill>
                  <a:srgbClr val="125E93"/>
                </a:solidFill>
                <a:latin typeface="Calibri"/>
                <a:ea typeface="Calibri"/>
                <a:cs typeface="Calibri"/>
              </a:defRPr>
            </a:lvl1pPr>
            <a:lvl2pPr>
              <a:defRPr sz="1050" b="1">
                <a:solidFill>
                  <a:srgbClr val="125E93"/>
                </a:solidFill>
                <a:latin typeface="Calibri"/>
                <a:ea typeface="Calibri"/>
                <a:cs typeface="Calibri"/>
              </a:defRPr>
            </a:lvl2pPr>
            <a:lvl3pPr>
              <a:defRPr sz="1050" b="1">
                <a:solidFill>
                  <a:srgbClr val="125E93"/>
                </a:solidFill>
                <a:latin typeface="Calibri"/>
                <a:ea typeface="Calibri"/>
                <a:cs typeface="Calibri"/>
              </a:defRPr>
            </a:lvl3pPr>
            <a:lvl4pPr>
              <a:defRPr sz="1050" b="1">
                <a:solidFill>
                  <a:srgbClr val="125E93"/>
                </a:solidFill>
                <a:latin typeface="Calibri"/>
                <a:ea typeface="Calibri"/>
                <a:cs typeface="Calibri"/>
              </a:defRPr>
            </a:lvl4pPr>
            <a:lvl5pPr>
              <a:defRPr sz="1050" b="1">
                <a:solidFill>
                  <a:srgbClr val="125E93"/>
                </a:solidFill>
                <a:latin typeface="Calibri"/>
                <a:ea typeface="Calibri"/>
                <a:cs typeface="Calibri"/>
              </a:defRPr>
            </a:lvl5pPr>
            <a:lvl6pPr>
              <a:defRPr sz="1050" b="1">
                <a:solidFill>
                  <a:srgbClr val="125E93"/>
                </a:solidFill>
                <a:latin typeface="Calibri"/>
                <a:ea typeface="Calibri"/>
                <a:cs typeface="Calibri"/>
              </a:defRPr>
            </a:lvl6pPr>
            <a:lvl7pPr>
              <a:defRPr sz="1050" b="1">
                <a:solidFill>
                  <a:srgbClr val="125E93"/>
                </a:solidFill>
                <a:latin typeface="Calibri"/>
                <a:ea typeface="Calibri"/>
                <a:cs typeface="Calibri"/>
              </a:defRPr>
            </a:lvl7pPr>
            <a:lvl8pPr>
              <a:defRPr sz="1050" b="1">
                <a:solidFill>
                  <a:srgbClr val="125E93"/>
                </a:solidFill>
                <a:latin typeface="Calibri"/>
                <a:ea typeface="Calibri"/>
                <a:cs typeface="Calibri"/>
              </a:defRPr>
            </a:lvl8pPr>
            <a:lvl9pPr>
              <a:defRPr sz="1050" b="1">
                <a:solidFill>
                  <a:srgbClr val="125E93"/>
                </a:solidFill>
                <a:latin typeface="Calibri"/>
                <a:ea typeface="Calibri"/>
                <a:cs typeface="Calibri"/>
              </a:defRPr>
            </a:lvl9pPr>
          </a:lstStyle>
          <a:p>
            <a:pPr>
              <a:defRPr sz="1050" b="1">
                <a:solidFill>
                  <a:srgbClr val="125E93"/>
                </a:solidFill>
                <a:latin typeface="Calibri"/>
                <a:ea typeface="Calibri"/>
                <a:cs typeface="Calibri"/>
              </a:defRPr>
            </a:pPr>
            <a:r>
              <a:rPr sz="1050" b="1">
                <a:solidFill>
                  <a:srgbClr val="125E93"/>
                </a:solidFill>
                <a:latin typeface="Calibri"/>
                <a:ea typeface="Calibri"/>
                <a:cs typeface="Calibri"/>
              </a:rPr>
              <a:t>CY2027</a:t>
            </a:r>
          </a:p>
        </p:txBody>
      </p:sp>
      <p:sp>
        <p:nvSpPr>
          <p:cNvPr id="62" name="~563 MW CDP">
            <a:extLst>
              <a:ext uri="{FF2B5EF4-FFF2-40B4-BE49-F238E27FC236}">
                <a16:creationId xmlns:a16="http://schemas.microsoft.com/office/drawing/2014/main" id="{637586B5-C2DB-4BAE-B2EA-C92CB0A21998}"/>
              </a:ext>
            </a:extLst>
          </p:cNvPr>
          <p:cNvSpPr>
            <a:spLocks noGrp="1"/>
          </p:cNvSpPr>
          <p:nvPr/>
        </p:nvSpPr>
        <p:spPr>
          <a:xfrm>
            <a:off x="10029825" y="3133725"/>
            <a:ext cx="1571625" cy="219075"/>
          </a:xfrm>
          <a:prstGeom prst="rect">
            <a:avLst/>
          </a:prstGeom>
          <a:noFill/>
          <a:ln w="0">
            <a:noFill/>
          </a:ln>
        </p:spPr>
        <p:txBody>
          <a:bodyPr wrap="square" lIns="0" tIns="0" rIns="0" bIns="0" anchor="t">
            <a:noAutofit/>
          </a:bodyPr>
          <a:lstStyle>
            <a:defPPr>
              <a:defRPr sz="1148" b="1">
                <a:solidFill>
                  <a:srgbClr val="07163E"/>
                </a:solidFill>
                <a:latin typeface="Calibri"/>
                <a:ea typeface="Calibri"/>
                <a:cs typeface="Calibri"/>
              </a:defRPr>
            </a:defPPr>
            <a:lvl1pPr>
              <a:defRPr sz="1148" b="1">
                <a:solidFill>
                  <a:srgbClr val="07163E"/>
                </a:solidFill>
                <a:latin typeface="Calibri"/>
                <a:ea typeface="Calibri"/>
                <a:cs typeface="Calibri"/>
              </a:defRPr>
            </a:lvl1pPr>
            <a:lvl2pPr>
              <a:defRPr sz="1148" b="1">
                <a:solidFill>
                  <a:srgbClr val="07163E"/>
                </a:solidFill>
                <a:latin typeface="Calibri"/>
                <a:ea typeface="Calibri"/>
                <a:cs typeface="Calibri"/>
              </a:defRPr>
            </a:lvl2pPr>
            <a:lvl3pPr>
              <a:defRPr sz="1148" b="1">
                <a:solidFill>
                  <a:srgbClr val="07163E"/>
                </a:solidFill>
                <a:latin typeface="Calibri"/>
                <a:ea typeface="Calibri"/>
                <a:cs typeface="Calibri"/>
              </a:defRPr>
            </a:lvl3pPr>
            <a:lvl4pPr>
              <a:defRPr sz="1148" b="1">
                <a:solidFill>
                  <a:srgbClr val="07163E"/>
                </a:solidFill>
                <a:latin typeface="Calibri"/>
                <a:ea typeface="Calibri"/>
                <a:cs typeface="Calibri"/>
              </a:defRPr>
            </a:lvl4pPr>
            <a:lvl5pPr>
              <a:defRPr sz="1148" b="1">
                <a:solidFill>
                  <a:srgbClr val="07163E"/>
                </a:solidFill>
                <a:latin typeface="Calibri"/>
                <a:ea typeface="Calibri"/>
                <a:cs typeface="Calibri"/>
              </a:defRPr>
            </a:lvl5pPr>
            <a:lvl6pPr>
              <a:defRPr sz="1148" b="1">
                <a:solidFill>
                  <a:srgbClr val="07163E"/>
                </a:solidFill>
                <a:latin typeface="Calibri"/>
                <a:ea typeface="Calibri"/>
                <a:cs typeface="Calibri"/>
              </a:defRPr>
            </a:lvl6pPr>
            <a:lvl7pPr>
              <a:defRPr sz="1148" b="1">
                <a:solidFill>
                  <a:srgbClr val="07163E"/>
                </a:solidFill>
                <a:latin typeface="Calibri"/>
                <a:ea typeface="Calibri"/>
                <a:cs typeface="Calibri"/>
              </a:defRPr>
            </a:lvl7pPr>
            <a:lvl8pPr>
              <a:defRPr sz="1148" b="1">
                <a:solidFill>
                  <a:srgbClr val="07163E"/>
                </a:solidFill>
                <a:latin typeface="Calibri"/>
                <a:ea typeface="Calibri"/>
                <a:cs typeface="Calibri"/>
              </a:defRPr>
            </a:lvl8pPr>
            <a:lvl9pPr>
              <a:defRPr sz="1148" b="1">
                <a:solidFill>
                  <a:srgbClr val="07163E"/>
                </a:solidFill>
                <a:latin typeface="Calibri"/>
                <a:ea typeface="Calibri"/>
                <a:cs typeface="Calibri"/>
              </a:defRPr>
            </a:lvl9pPr>
          </a:lstStyle>
          <a:p>
            <a:pPr>
              <a:defRPr sz="1148" b="1">
                <a:solidFill>
                  <a:srgbClr val="07163E"/>
                </a:solidFill>
                <a:latin typeface="Calibri"/>
                <a:ea typeface="Calibri"/>
                <a:cs typeface="Calibri"/>
              </a:defRPr>
            </a:pPr>
            <a:r>
              <a:rPr sz="1148" b="1">
                <a:solidFill>
                  <a:srgbClr val="07163E"/>
                </a:solidFill>
                <a:latin typeface="Calibri"/>
                <a:ea typeface="Calibri"/>
                <a:cs typeface="Calibri"/>
              </a:rPr>
              <a:t>~563 MW CDP</a:t>
            </a:r>
          </a:p>
        </p:txBody>
      </p:sp>
      <p:sp>
        <p:nvSpPr>
          <p:cNvPr id="63" name="€47k/MW-y">
            <a:extLst>
              <a:ext uri="{FF2B5EF4-FFF2-40B4-BE49-F238E27FC236}">
                <a16:creationId xmlns:a16="http://schemas.microsoft.com/office/drawing/2014/main" id="{582693EB-7692-438E-B7E6-D5FB9EED2F7E}"/>
              </a:ext>
            </a:extLst>
          </p:cNvPr>
          <p:cNvSpPr>
            <a:spLocks noGrp="1"/>
          </p:cNvSpPr>
          <p:nvPr/>
        </p:nvSpPr>
        <p:spPr>
          <a:xfrm>
            <a:off x="10029825" y="3371850"/>
            <a:ext cx="1571625" cy="200025"/>
          </a:xfrm>
          <a:prstGeom prst="rect">
            <a:avLst/>
          </a:prstGeom>
          <a:noFill/>
          <a:ln w="0">
            <a:noFill/>
          </a:ln>
        </p:spPr>
        <p:txBody>
          <a:bodyPr wrap="square" lIns="0" tIns="0" rIns="0" bIns="0" anchor="t">
            <a:noAutofit/>
          </a:bodyPr>
          <a:lstStyle>
            <a:defPPr>
              <a:defRPr sz="1088" b="0">
                <a:solidFill>
                  <a:srgbClr val="07163E"/>
                </a:solidFill>
                <a:latin typeface="Calibri"/>
                <a:ea typeface="Calibri"/>
                <a:cs typeface="Calibri"/>
              </a:defRPr>
            </a:defPPr>
            <a:lvl1pPr>
              <a:defRPr sz="1088" b="0">
                <a:solidFill>
                  <a:srgbClr val="07163E"/>
                </a:solidFill>
                <a:latin typeface="Calibri"/>
                <a:ea typeface="Calibri"/>
                <a:cs typeface="Calibri"/>
              </a:defRPr>
            </a:lvl1pPr>
            <a:lvl2pPr>
              <a:defRPr sz="1088" b="0">
                <a:solidFill>
                  <a:srgbClr val="07163E"/>
                </a:solidFill>
                <a:latin typeface="Calibri"/>
                <a:ea typeface="Calibri"/>
                <a:cs typeface="Calibri"/>
              </a:defRPr>
            </a:lvl2pPr>
            <a:lvl3pPr>
              <a:defRPr sz="1088" b="0">
                <a:solidFill>
                  <a:srgbClr val="07163E"/>
                </a:solidFill>
                <a:latin typeface="Calibri"/>
                <a:ea typeface="Calibri"/>
                <a:cs typeface="Calibri"/>
              </a:defRPr>
            </a:lvl3pPr>
            <a:lvl4pPr>
              <a:defRPr sz="1088" b="0">
                <a:solidFill>
                  <a:srgbClr val="07163E"/>
                </a:solidFill>
                <a:latin typeface="Calibri"/>
                <a:ea typeface="Calibri"/>
                <a:cs typeface="Calibri"/>
              </a:defRPr>
            </a:lvl4pPr>
            <a:lvl5pPr>
              <a:defRPr sz="1088" b="0">
                <a:solidFill>
                  <a:srgbClr val="07163E"/>
                </a:solidFill>
                <a:latin typeface="Calibri"/>
                <a:ea typeface="Calibri"/>
                <a:cs typeface="Calibri"/>
              </a:defRPr>
            </a:lvl5pPr>
            <a:lvl6pPr>
              <a:defRPr sz="1088" b="0">
                <a:solidFill>
                  <a:srgbClr val="07163E"/>
                </a:solidFill>
                <a:latin typeface="Calibri"/>
                <a:ea typeface="Calibri"/>
                <a:cs typeface="Calibri"/>
              </a:defRPr>
            </a:lvl6pPr>
            <a:lvl7pPr>
              <a:defRPr sz="1088" b="0">
                <a:solidFill>
                  <a:srgbClr val="07163E"/>
                </a:solidFill>
                <a:latin typeface="Calibri"/>
                <a:ea typeface="Calibri"/>
                <a:cs typeface="Calibri"/>
              </a:defRPr>
            </a:lvl7pPr>
            <a:lvl8pPr>
              <a:defRPr sz="1088" b="0">
                <a:solidFill>
                  <a:srgbClr val="07163E"/>
                </a:solidFill>
                <a:latin typeface="Calibri"/>
                <a:ea typeface="Calibri"/>
                <a:cs typeface="Calibri"/>
              </a:defRPr>
            </a:lvl8pPr>
            <a:lvl9pPr>
              <a:defRPr sz="1088" b="0">
                <a:solidFill>
                  <a:srgbClr val="07163E"/>
                </a:solidFill>
                <a:latin typeface="Calibri"/>
                <a:ea typeface="Calibri"/>
                <a:cs typeface="Calibri"/>
              </a:defRPr>
            </a:lvl9pPr>
          </a:lstStyle>
          <a:p>
            <a:pPr>
              <a:defRPr sz="1088" b="0">
                <a:solidFill>
                  <a:srgbClr val="07163E"/>
                </a:solidFill>
                <a:latin typeface="Calibri"/>
                <a:ea typeface="Calibri"/>
                <a:cs typeface="Calibri"/>
              </a:defRPr>
            </a:pPr>
            <a:r>
              <a:rPr sz="1088" b="0">
                <a:solidFill>
                  <a:srgbClr val="07163E"/>
                </a:solidFill>
                <a:latin typeface="Calibri"/>
                <a:ea typeface="Calibri"/>
                <a:cs typeface="Calibri"/>
              </a:rPr>
              <a:t>€47k/MW-y</a:t>
            </a:r>
          </a:p>
        </p:txBody>
      </p:sp>
      <p:sp>
        <p:nvSpPr>
          <p:cNvPr id="64" name="Final 2028 capacity credit">
            <a:extLst>
              <a:ext uri="{FF2B5EF4-FFF2-40B4-BE49-F238E27FC236}">
                <a16:creationId xmlns:a16="http://schemas.microsoft.com/office/drawing/2014/main" id="{89A1DF05-93BC-4D48-9D88-269102386887}"/>
              </a:ext>
            </a:extLst>
          </p:cNvPr>
          <p:cNvSpPr>
            <a:spLocks noGrp="1"/>
          </p:cNvSpPr>
          <p:nvPr/>
        </p:nvSpPr>
        <p:spPr>
          <a:xfrm>
            <a:off x="6638925" y="3705225"/>
            <a:ext cx="5095875" cy="219075"/>
          </a:xfrm>
          <a:prstGeom prst="rect">
            <a:avLst/>
          </a:prstGeom>
          <a:noFill/>
          <a:ln w="0">
            <a:noFill/>
          </a:ln>
        </p:spPr>
        <p:txBody>
          <a:bodyPr wrap="square" lIns="0" tIns="0" rIns="0" bIns="0" anchor="t">
            <a:noAutofit/>
          </a:bodyPr>
          <a:lstStyle>
            <a:defPPr>
              <a:defRPr sz="1200" b="1">
                <a:solidFill>
                  <a:srgbClr val="125E93"/>
                </a:solidFill>
                <a:latin typeface="Calibri"/>
                <a:ea typeface="Calibri"/>
                <a:cs typeface="Calibri"/>
              </a:defRPr>
            </a:defPPr>
            <a:lvl1pPr>
              <a:defRPr sz="1200" b="1">
                <a:solidFill>
                  <a:srgbClr val="125E93"/>
                </a:solidFill>
                <a:latin typeface="Calibri"/>
                <a:ea typeface="Calibri"/>
                <a:cs typeface="Calibri"/>
              </a:defRPr>
            </a:lvl1pPr>
            <a:lvl2pPr>
              <a:defRPr sz="1200" b="1">
                <a:solidFill>
                  <a:srgbClr val="125E93"/>
                </a:solidFill>
                <a:latin typeface="Calibri"/>
                <a:ea typeface="Calibri"/>
                <a:cs typeface="Calibri"/>
              </a:defRPr>
            </a:lvl2pPr>
            <a:lvl3pPr>
              <a:defRPr sz="1200" b="1">
                <a:solidFill>
                  <a:srgbClr val="125E93"/>
                </a:solidFill>
                <a:latin typeface="Calibri"/>
                <a:ea typeface="Calibri"/>
                <a:cs typeface="Calibri"/>
              </a:defRPr>
            </a:lvl3pPr>
            <a:lvl4pPr>
              <a:defRPr sz="1200" b="1">
                <a:solidFill>
                  <a:srgbClr val="125E93"/>
                </a:solidFill>
                <a:latin typeface="Calibri"/>
                <a:ea typeface="Calibri"/>
                <a:cs typeface="Calibri"/>
              </a:defRPr>
            </a:lvl4pPr>
            <a:lvl5pPr>
              <a:defRPr sz="1200" b="1">
                <a:solidFill>
                  <a:srgbClr val="125E93"/>
                </a:solidFill>
                <a:latin typeface="Calibri"/>
                <a:ea typeface="Calibri"/>
                <a:cs typeface="Calibri"/>
              </a:defRPr>
            </a:lvl5pPr>
            <a:lvl6pPr>
              <a:defRPr sz="1200" b="1">
                <a:solidFill>
                  <a:srgbClr val="125E93"/>
                </a:solidFill>
                <a:latin typeface="Calibri"/>
                <a:ea typeface="Calibri"/>
                <a:cs typeface="Calibri"/>
              </a:defRPr>
            </a:lvl6pPr>
            <a:lvl7pPr>
              <a:defRPr sz="1200" b="1">
                <a:solidFill>
                  <a:srgbClr val="125E93"/>
                </a:solidFill>
                <a:latin typeface="Calibri"/>
                <a:ea typeface="Calibri"/>
                <a:cs typeface="Calibri"/>
              </a:defRPr>
            </a:lvl7pPr>
            <a:lvl8pPr>
              <a:defRPr sz="1200" b="1">
                <a:solidFill>
                  <a:srgbClr val="125E93"/>
                </a:solidFill>
                <a:latin typeface="Calibri"/>
                <a:ea typeface="Calibri"/>
                <a:cs typeface="Calibri"/>
              </a:defRPr>
            </a:lvl8pPr>
            <a:lvl9pPr>
              <a:defRPr sz="1200" b="1">
                <a:solidFill>
                  <a:srgbClr val="125E93"/>
                </a:solidFill>
                <a:latin typeface="Calibri"/>
                <a:ea typeface="Calibri"/>
                <a:cs typeface="Calibri"/>
              </a:defRPr>
            </a:lvl9pPr>
          </a:lstStyle>
          <a:p>
            <a:pPr>
              <a:defRPr sz="1200" b="1">
                <a:solidFill>
                  <a:srgbClr val="125E93"/>
                </a:solidFill>
                <a:latin typeface="Calibri"/>
                <a:ea typeface="Calibri"/>
                <a:cs typeface="Calibri"/>
              </a:defRPr>
            </a:pPr>
            <a:r>
              <a:rPr sz="1200" b="1">
                <a:solidFill>
                  <a:srgbClr val="125E93"/>
                </a:solidFill>
                <a:latin typeface="Calibri"/>
                <a:ea typeface="Calibri"/>
                <a:cs typeface="Calibri"/>
              </a:rPr>
              <a:t>Final 2028 capacity credit</a:t>
            </a:r>
          </a:p>
        </p:txBody>
      </p:sp>
      <p:graphicFrame>
        <p:nvGraphicFramePr>
          <p:cNvPr id="65" name="Table 64">
            <a:extLst>
              <a:ext uri="{FF2B5EF4-FFF2-40B4-BE49-F238E27FC236}">
                <a16:creationId xmlns:a16="http://schemas.microsoft.com/office/drawing/2014/main" id="{2CF8E72C-71E8-4580-9214-8AEF07D5BFFF}"/>
              </a:ext>
            </a:extLst>
          </p:cNvPr>
          <p:cNvGraphicFramePr/>
          <p:nvPr/>
        </p:nvGraphicFramePr>
        <p:xfrm>
          <a:off x="6638925" y="4010025"/>
          <a:ext cx="5095875" cy="1245870"/>
        </p:xfrm>
        <a:graphic>
          <a:graphicData uri="http://schemas.openxmlformats.org/drawingml/2006/table">
            <a:tbl>
              <a:tblPr/>
              <a:tblGrid>
                <a:gridCol w="1714500">
                  <a:extLst>
                    <a:ext uri="{9D8B030D-6E8A-4147-A177-3AD203B41FA5}">
                      <a16:colId xmlns:a16="http://schemas.microsoft.com/office/drawing/2014/main" val="20000"/>
                    </a:ext>
                  </a:extLst>
                </a:gridCol>
                <a:gridCol w="619125">
                  <a:extLst>
                    <a:ext uri="{9D8B030D-6E8A-4147-A177-3AD203B41FA5}">
                      <a16:colId xmlns:a16="http://schemas.microsoft.com/office/drawing/2014/main" val="20001"/>
                    </a:ext>
                  </a:extLst>
                </a:gridCol>
                <a:gridCol w="619125">
                  <a:extLst>
                    <a:ext uri="{9D8B030D-6E8A-4147-A177-3AD203B41FA5}">
                      <a16:colId xmlns:a16="http://schemas.microsoft.com/office/drawing/2014/main" val="20002"/>
                    </a:ext>
                  </a:extLst>
                </a:gridCol>
                <a:gridCol w="2143125">
                  <a:extLst>
                    <a:ext uri="{9D8B030D-6E8A-4147-A177-3AD203B41FA5}">
                      <a16:colId xmlns:a16="http://schemas.microsoft.com/office/drawing/2014/main" val="20003"/>
                    </a:ext>
                  </a:extLst>
                </a:gridCol>
              </a:tblGrid>
              <a:tr h="238125">
                <a:tc>
                  <a:txBody>
                    <a:bodyPr/>
                    <a:lstStyle/>
                    <a:p>
                      <a:r>
                        <a:rPr sz="1035" b="1">
                          <a:solidFill>
                            <a:srgbClr val="07163E"/>
                          </a:solidFill>
                          <a:latin typeface="Calibri"/>
                          <a:ea typeface="Calibri"/>
                          <a:cs typeface="Calibri"/>
                        </a:rPr>
                        <a:t>CM group</a:t>
                      </a:r>
                    </a:p>
                  </a:txBody>
                  <a:tcPr anchor="ctr">
                    <a:lnL w="4763">
                      <a:solidFill>
                        <a:srgbClr val="D2D7DB"/>
                      </a:solidFill>
                      <a:prstDash val="soli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035" b="1">
                          <a:solidFill>
                            <a:srgbClr val="07163E"/>
                          </a:solidFill>
                          <a:latin typeface="Calibri"/>
                          <a:ea typeface="Calibri"/>
                          <a:cs typeface="Calibri"/>
                        </a:rPr>
                        <a:t>4h</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035" b="1">
                          <a:solidFill>
                            <a:srgbClr val="07163E"/>
                          </a:solidFill>
                          <a:latin typeface="Calibri"/>
                          <a:ea typeface="Calibri"/>
                          <a:cs typeface="Calibri"/>
                        </a:rPr>
                        <a:t>8h</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035" b="1">
                          <a:solidFill>
                            <a:srgbClr val="07163E"/>
                          </a:solidFill>
                          <a:latin typeface="Calibri"/>
                          <a:ea typeface="Calibri"/>
                          <a:cs typeface="Calibri"/>
                        </a:rPr>
                        <a:t>4h × €86k cap</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extLst>
                  <a:ext uri="{0D108BD9-81ED-4DB2-BD59-A6C34878D82A}">
                    <a16:rowId xmlns:a16="http://schemas.microsoft.com/office/drawing/2014/main" val="10000"/>
                  </a:ext>
                </a:extLst>
              </a:tr>
              <a:tr h="238125">
                <a:tc>
                  <a:txBody>
                    <a:bodyPr/>
                    <a:lstStyle/>
                    <a:p>
                      <a:r>
                        <a:rPr sz="1035" b="0">
                          <a:solidFill>
                            <a:srgbClr val="07163E"/>
                          </a:solidFill>
                          <a:latin typeface="Calibri"/>
                          <a:ea typeface="Calibri"/>
                          <a:cs typeface="Calibri"/>
                        </a:rPr>
                        <a:t>NORD / CNOR</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35" b="0">
                          <a:solidFill>
                            <a:srgbClr val="07163E"/>
                          </a:solidFill>
                          <a:latin typeface="Calibri"/>
                          <a:ea typeface="Calibri"/>
                          <a:cs typeface="Calibri"/>
                        </a:rPr>
                        <a:t>40%</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35" b="0">
                          <a:solidFill>
                            <a:srgbClr val="07163E"/>
                          </a:solidFill>
                          <a:latin typeface="Calibri"/>
                          <a:ea typeface="Calibri"/>
                          <a:cs typeface="Calibri"/>
                        </a:rPr>
                        <a:t>55%</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35" b="0">
                          <a:solidFill>
                            <a:srgbClr val="07163E"/>
                          </a:solidFill>
                          <a:latin typeface="Calibri"/>
                          <a:ea typeface="Calibri"/>
                          <a:cs typeface="Calibri"/>
                        </a:rPr>
                        <a:t>€34.4k/MW-y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1"/>
                  </a:ext>
                </a:extLst>
              </a:tr>
              <a:tr h="238125">
                <a:tc>
                  <a:txBody>
                    <a:bodyPr/>
                    <a:lstStyle/>
                    <a:p>
                      <a:r>
                        <a:rPr sz="1035" b="0">
                          <a:solidFill>
                            <a:srgbClr val="07163E"/>
                          </a:solidFill>
                          <a:latin typeface="Calibri"/>
                          <a:ea typeface="Calibri"/>
                          <a:cs typeface="Calibri"/>
                        </a:rPr>
                        <a:t>CSUD</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35" b="0">
                          <a:solidFill>
                            <a:srgbClr val="07163E"/>
                          </a:solidFill>
                          <a:latin typeface="Calibri"/>
                          <a:ea typeface="Calibri"/>
                          <a:cs typeface="Calibri"/>
                        </a:rPr>
                        <a:t>51%</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35" b="0">
                          <a:solidFill>
                            <a:srgbClr val="07163E"/>
                          </a:solidFill>
                          <a:latin typeface="Calibri"/>
                          <a:ea typeface="Calibri"/>
                          <a:cs typeface="Calibri"/>
                        </a:rPr>
                        <a:t>71%</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35" b="0">
                          <a:solidFill>
                            <a:srgbClr val="07163E"/>
                          </a:solidFill>
                          <a:latin typeface="Calibri"/>
                          <a:ea typeface="Calibri"/>
                          <a:cs typeface="Calibri"/>
                        </a:rPr>
                        <a:t>€43.9k/MW-y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2"/>
                  </a:ext>
                </a:extLst>
              </a:tr>
              <a:tr h="238125">
                <a:tc>
                  <a:txBody>
                    <a:bodyPr/>
                    <a:lstStyle/>
                    <a:p>
                      <a:r>
                        <a:rPr sz="1035" b="0">
                          <a:solidFill>
                            <a:srgbClr val="07163E"/>
                          </a:solidFill>
                          <a:latin typeface="Calibri"/>
                          <a:ea typeface="Calibri"/>
                          <a:cs typeface="Calibri"/>
                        </a:rPr>
                        <a:t>SUD / CALA</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35" b="0">
                          <a:solidFill>
                            <a:srgbClr val="07163E"/>
                          </a:solidFill>
                          <a:latin typeface="Calibri"/>
                          <a:ea typeface="Calibri"/>
                          <a:cs typeface="Calibri"/>
                        </a:rPr>
                        <a:t>21%</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35" b="0">
                          <a:solidFill>
                            <a:srgbClr val="07163E"/>
                          </a:solidFill>
                          <a:latin typeface="Calibri"/>
                          <a:ea typeface="Calibri"/>
                          <a:cs typeface="Calibri"/>
                        </a:rPr>
                        <a:t>29%</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35" b="0">
                          <a:solidFill>
                            <a:srgbClr val="07163E"/>
                          </a:solidFill>
                          <a:latin typeface="Calibri"/>
                          <a:ea typeface="Calibri"/>
                          <a:cs typeface="Calibri"/>
                        </a:rPr>
                        <a:t>€18.1k/MW-y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3"/>
                  </a:ext>
                </a:extLst>
              </a:tr>
              <a:tr h="238125">
                <a:tc>
                  <a:txBody>
                    <a:bodyPr/>
                    <a:lstStyle/>
                    <a:p>
                      <a:r>
                        <a:rPr sz="1035" b="0">
                          <a:solidFill>
                            <a:srgbClr val="07163E"/>
                          </a:solidFill>
                          <a:latin typeface="Calibri"/>
                          <a:ea typeface="Calibri"/>
                          <a:cs typeface="Calibri"/>
                        </a:rPr>
                        <a:t>SICI / SARD N/S</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35" b="0">
                          <a:solidFill>
                            <a:srgbClr val="07163E"/>
                          </a:solidFill>
                          <a:latin typeface="Calibri"/>
                          <a:ea typeface="Calibri"/>
                          <a:cs typeface="Calibri"/>
                        </a:rPr>
                        <a:t>21%</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35" b="0">
                          <a:solidFill>
                            <a:srgbClr val="07163E"/>
                          </a:solidFill>
                          <a:latin typeface="Calibri"/>
                          <a:ea typeface="Calibri"/>
                          <a:cs typeface="Calibri"/>
                        </a:rPr>
                        <a:t>33%</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35" b="0">
                          <a:solidFill>
                            <a:srgbClr val="07163E"/>
                          </a:solidFill>
                          <a:latin typeface="Calibri"/>
                          <a:ea typeface="Calibri"/>
                          <a:cs typeface="Calibri"/>
                        </a:rPr>
                        <a:t>€18.1k/MW-y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4"/>
                  </a:ext>
                </a:extLst>
              </a:tr>
            </a:tbl>
          </a:graphicData>
        </a:graphic>
      </p:graphicFrame>
      <p:sp>
        <p:nvSpPr>
          <p:cNvPr id="66" name="New / existing caps €86k / €48k per MW CDP-y.&#10;Demand B / C / D: 6">
            <a:extLst>
              <a:ext uri="{FF2B5EF4-FFF2-40B4-BE49-F238E27FC236}">
                <a16:creationId xmlns:a16="http://schemas.microsoft.com/office/drawing/2014/main" id="{A494BFB6-FBB4-4495-BC12-3C3495D96308}"/>
              </a:ext>
            </a:extLst>
          </p:cNvPr>
          <p:cNvSpPr>
            <a:spLocks noGrp="1"/>
          </p:cNvSpPr>
          <p:nvPr/>
        </p:nvSpPr>
        <p:spPr>
          <a:xfrm>
            <a:off x="6638925" y="5257800"/>
            <a:ext cx="5095875" cy="361950"/>
          </a:xfrm>
          <a:prstGeom prst="rect">
            <a:avLst/>
          </a:prstGeom>
          <a:noFill/>
          <a:ln w="0">
            <a:noFill/>
          </a:ln>
        </p:spPr>
        <p:txBody>
          <a:bodyPr wrap="square" lIns="0" tIns="0" rIns="0" bIns="0" anchor="t">
            <a:noAutofit/>
          </a:bodyPr>
          <a:lstStyle>
            <a:defPPr>
              <a:defRPr sz="990" b="1">
                <a:solidFill>
                  <a:srgbClr val="07163E"/>
                </a:solidFill>
                <a:latin typeface="Calibri"/>
                <a:ea typeface="Calibri"/>
                <a:cs typeface="Calibri"/>
              </a:defRPr>
            </a:defPPr>
            <a:lvl1pPr>
              <a:defRPr sz="990" b="1">
                <a:solidFill>
                  <a:srgbClr val="07163E"/>
                </a:solidFill>
                <a:latin typeface="Calibri"/>
                <a:ea typeface="Calibri"/>
                <a:cs typeface="Calibri"/>
              </a:defRPr>
            </a:lvl1pPr>
            <a:lvl2pPr>
              <a:defRPr sz="990" b="1">
                <a:solidFill>
                  <a:srgbClr val="07163E"/>
                </a:solidFill>
                <a:latin typeface="Calibri"/>
                <a:ea typeface="Calibri"/>
                <a:cs typeface="Calibri"/>
              </a:defRPr>
            </a:lvl2pPr>
            <a:lvl3pPr>
              <a:defRPr sz="990" b="1">
                <a:solidFill>
                  <a:srgbClr val="07163E"/>
                </a:solidFill>
                <a:latin typeface="Calibri"/>
                <a:ea typeface="Calibri"/>
                <a:cs typeface="Calibri"/>
              </a:defRPr>
            </a:lvl3pPr>
            <a:lvl4pPr>
              <a:defRPr sz="990" b="1">
                <a:solidFill>
                  <a:srgbClr val="07163E"/>
                </a:solidFill>
                <a:latin typeface="Calibri"/>
                <a:ea typeface="Calibri"/>
                <a:cs typeface="Calibri"/>
              </a:defRPr>
            </a:lvl4pPr>
            <a:lvl5pPr>
              <a:defRPr sz="990" b="1">
                <a:solidFill>
                  <a:srgbClr val="07163E"/>
                </a:solidFill>
                <a:latin typeface="Calibri"/>
                <a:ea typeface="Calibri"/>
                <a:cs typeface="Calibri"/>
              </a:defRPr>
            </a:lvl5pPr>
            <a:lvl6pPr>
              <a:defRPr sz="990" b="1">
                <a:solidFill>
                  <a:srgbClr val="07163E"/>
                </a:solidFill>
                <a:latin typeface="Calibri"/>
                <a:ea typeface="Calibri"/>
                <a:cs typeface="Calibri"/>
              </a:defRPr>
            </a:lvl6pPr>
            <a:lvl7pPr>
              <a:defRPr sz="990" b="1">
                <a:solidFill>
                  <a:srgbClr val="07163E"/>
                </a:solidFill>
                <a:latin typeface="Calibri"/>
                <a:ea typeface="Calibri"/>
                <a:cs typeface="Calibri"/>
              </a:defRPr>
            </a:lvl7pPr>
            <a:lvl8pPr>
              <a:defRPr sz="990" b="1">
                <a:solidFill>
                  <a:srgbClr val="07163E"/>
                </a:solidFill>
                <a:latin typeface="Calibri"/>
                <a:ea typeface="Calibri"/>
                <a:cs typeface="Calibri"/>
              </a:defRPr>
            </a:lvl8pPr>
            <a:lvl9pPr>
              <a:defRPr sz="990" b="1">
                <a:solidFill>
                  <a:srgbClr val="07163E"/>
                </a:solidFill>
                <a:latin typeface="Calibri"/>
                <a:ea typeface="Calibri"/>
                <a:cs typeface="Calibri"/>
              </a:defRPr>
            </a:lvl9pPr>
          </a:lstStyle>
          <a:p>
            <a:pPr>
              <a:defRPr sz="990" b="1">
                <a:solidFill>
                  <a:srgbClr val="07163E"/>
                </a:solidFill>
                <a:latin typeface="Calibri"/>
                <a:ea typeface="Calibri"/>
                <a:cs typeface="Calibri"/>
              </a:defRPr>
            </a:pPr>
            <a:r>
              <a:rPr sz="990" b="1">
                <a:solidFill>
                  <a:srgbClr val="07163E"/>
                </a:solidFill>
                <a:latin typeface="Calibri"/>
                <a:ea typeface="Calibri"/>
                <a:cs typeface="Calibri"/>
              </a:rPr>
              <a:t>New / existing caps €86k / €48k per MW CDP-y.</a:t>
            </a:r>
          </a:p>
          <a:p>
            <a:pPr>
              <a:defRPr sz="990" b="1">
                <a:solidFill>
                  <a:srgbClr val="07163E"/>
                </a:solidFill>
                <a:latin typeface="Calibri"/>
                <a:ea typeface="Calibri"/>
                <a:cs typeface="Calibri"/>
              </a:defRPr>
            </a:pPr>
            <a:r>
              <a:rPr sz="990" b="1">
                <a:solidFill>
                  <a:srgbClr val="07163E"/>
                </a:solidFill>
                <a:latin typeface="Calibri"/>
                <a:ea typeface="Calibri"/>
                <a:cs typeface="Calibri"/>
              </a:rPr>
              <a:t>Demand B / C / D: 66.2 / 67.0 / 67.8 GW all-tech CDP.</a:t>
            </a:r>
          </a:p>
        </p:txBody>
      </p:sp>
      <p:sp>
        <p:nvSpPr>
          <p:cNvPr id="67" name="Offer / clawback apply. New investment threshold €215k/MW.&#10;Gross ">
            <a:extLst>
              <a:ext uri="{FF2B5EF4-FFF2-40B4-BE49-F238E27FC236}">
                <a16:creationId xmlns:a16="http://schemas.microsoft.com/office/drawing/2014/main" id="{11A67CD2-4DBA-4660-B8DE-C2B14A3A7B0E}"/>
              </a:ext>
            </a:extLst>
          </p:cNvPr>
          <p:cNvSpPr>
            <a:spLocks noGrp="1"/>
          </p:cNvSpPr>
          <p:nvPr/>
        </p:nvSpPr>
        <p:spPr>
          <a:xfrm>
            <a:off x="6638925" y="5629275"/>
            <a:ext cx="5095875" cy="285750"/>
          </a:xfrm>
          <a:prstGeom prst="rect">
            <a:avLst/>
          </a:prstGeom>
          <a:noFill/>
          <a:ln w="0">
            <a:noFill/>
          </a:ln>
        </p:spPr>
        <p:txBody>
          <a:bodyPr wrap="square" lIns="0" tIns="0" rIns="0" bIns="0" anchor="t">
            <a:noAutofit/>
          </a:bodyPr>
          <a:lstStyle>
            <a:defPPr>
              <a:defRPr sz="945" b="0">
                <a:solidFill>
                  <a:srgbClr val="464646"/>
                </a:solidFill>
                <a:latin typeface="Calibri"/>
                <a:ea typeface="Calibri"/>
                <a:cs typeface="Calibri"/>
              </a:defRPr>
            </a:defPPr>
            <a:lvl1pPr>
              <a:defRPr sz="945" b="0">
                <a:solidFill>
                  <a:srgbClr val="464646"/>
                </a:solidFill>
                <a:latin typeface="Calibri"/>
                <a:ea typeface="Calibri"/>
                <a:cs typeface="Calibri"/>
              </a:defRPr>
            </a:lvl1pPr>
            <a:lvl2pPr>
              <a:defRPr sz="945" b="0">
                <a:solidFill>
                  <a:srgbClr val="464646"/>
                </a:solidFill>
                <a:latin typeface="Calibri"/>
                <a:ea typeface="Calibri"/>
                <a:cs typeface="Calibri"/>
              </a:defRPr>
            </a:lvl2pPr>
            <a:lvl3pPr>
              <a:defRPr sz="945" b="0">
                <a:solidFill>
                  <a:srgbClr val="464646"/>
                </a:solidFill>
                <a:latin typeface="Calibri"/>
                <a:ea typeface="Calibri"/>
                <a:cs typeface="Calibri"/>
              </a:defRPr>
            </a:lvl3pPr>
            <a:lvl4pPr>
              <a:defRPr sz="945" b="0">
                <a:solidFill>
                  <a:srgbClr val="464646"/>
                </a:solidFill>
                <a:latin typeface="Calibri"/>
                <a:ea typeface="Calibri"/>
                <a:cs typeface="Calibri"/>
              </a:defRPr>
            </a:lvl4pPr>
            <a:lvl5pPr>
              <a:defRPr sz="945" b="0">
                <a:solidFill>
                  <a:srgbClr val="464646"/>
                </a:solidFill>
                <a:latin typeface="Calibri"/>
                <a:ea typeface="Calibri"/>
                <a:cs typeface="Calibri"/>
              </a:defRPr>
            </a:lvl5pPr>
            <a:lvl6pPr>
              <a:defRPr sz="945" b="0">
                <a:solidFill>
                  <a:srgbClr val="464646"/>
                </a:solidFill>
                <a:latin typeface="Calibri"/>
                <a:ea typeface="Calibri"/>
                <a:cs typeface="Calibri"/>
              </a:defRPr>
            </a:lvl6pPr>
            <a:lvl7pPr>
              <a:defRPr sz="945" b="0">
                <a:solidFill>
                  <a:srgbClr val="464646"/>
                </a:solidFill>
                <a:latin typeface="Calibri"/>
                <a:ea typeface="Calibri"/>
                <a:cs typeface="Calibri"/>
              </a:defRPr>
            </a:lvl7pPr>
            <a:lvl8pPr>
              <a:defRPr sz="945" b="0">
                <a:solidFill>
                  <a:srgbClr val="464646"/>
                </a:solidFill>
                <a:latin typeface="Calibri"/>
                <a:ea typeface="Calibri"/>
                <a:cs typeface="Calibri"/>
              </a:defRPr>
            </a:lvl8pPr>
            <a:lvl9pPr>
              <a:defRPr sz="945" b="0">
                <a:solidFill>
                  <a:srgbClr val="464646"/>
                </a:solidFill>
                <a:latin typeface="Calibri"/>
                <a:ea typeface="Calibri"/>
                <a:cs typeface="Calibri"/>
              </a:defRPr>
            </a:lvl9pPr>
          </a:lstStyle>
          <a:p>
            <a:pPr>
              <a:defRPr sz="945" b="0">
                <a:solidFill>
                  <a:srgbClr val="464646"/>
                </a:solidFill>
                <a:latin typeface="Calibri"/>
                <a:ea typeface="Calibri"/>
                <a:cs typeface="Calibri"/>
              </a:defRPr>
            </a:pPr>
            <a:r>
              <a:rPr sz="945" b="0">
                <a:solidFill>
                  <a:srgbClr val="464646"/>
                </a:solidFill>
                <a:latin typeface="Calibri"/>
                <a:ea typeface="Calibri"/>
                <a:cs typeface="Calibri"/>
              </a:rPr>
              <a:t>Offer / clawback apply. New investment threshold €215k/MW.</a:t>
            </a:r>
          </a:p>
          <a:p>
            <a:pPr>
              <a:defRPr sz="945" b="0">
                <a:solidFill>
                  <a:srgbClr val="464646"/>
                </a:solidFill>
                <a:latin typeface="Calibri"/>
                <a:ea typeface="Calibri"/>
                <a:cs typeface="Calibri"/>
              </a:defRPr>
            </a:pPr>
            <a:r>
              <a:rPr sz="945" b="0">
                <a:solidFill>
                  <a:srgbClr val="464646"/>
                </a:solidFill>
                <a:latin typeface="Calibri"/>
                <a:ea typeface="Calibri"/>
                <a:cs typeface="Calibri"/>
              </a:rPr>
              <a:t>Gross cap examples are not clearing forecasts; no stacking assumed.</a:t>
            </a:r>
          </a:p>
        </p:txBody>
      </p:sp>
      <p:sp>
        <p:nvSpPr>
          <p:cNvPr id="68" name="Rectangle 67">
            <a:extLst>
              <a:ext uri="{FF2B5EF4-FFF2-40B4-BE49-F238E27FC236}">
                <a16:creationId xmlns:a16="http://schemas.microsoft.com/office/drawing/2014/main" id="{94BF23FE-D89D-48BD-8313-B91A3BC3760E}"/>
              </a:ext>
            </a:extLst>
          </p:cNvPr>
          <p:cNvSpPr>
            <a:spLocks noGrp="1"/>
          </p:cNvSpPr>
          <p:nvPr/>
        </p:nvSpPr>
        <p:spPr>
          <a:xfrm>
            <a:off x="2200275" y="6076950"/>
            <a:ext cx="9401175" cy="13335"/>
          </a:xfrm>
          <a:prstGeom prst="rect">
            <a:avLst/>
          </a:prstGeom>
          <a:solidFill>
            <a:srgbClr val="125E93"/>
          </a:solidFill>
          <a:ln w="0">
            <a:noFill/>
          </a:ln>
        </p:spPr>
        <p:txBody>
          <a:bodyPr/>
          <a:lstStyle/>
          <a:p>
            <a:endParaRPr lang="en-SG"/>
          </a:p>
        </p:txBody>
      </p:sp>
      <p:sp>
        <p:nvSpPr>
          <p:cNvPr id="69" name="Rectangle 68">
            <a:extLst>
              <a:ext uri="{FF2B5EF4-FFF2-40B4-BE49-F238E27FC236}">
                <a16:creationId xmlns:a16="http://schemas.microsoft.com/office/drawing/2014/main" id="{FDBB81DA-EF51-44F4-A2B8-0393DA66F095}"/>
              </a:ext>
            </a:extLst>
          </p:cNvPr>
          <p:cNvSpPr>
            <a:spLocks noGrp="1"/>
          </p:cNvSpPr>
          <p:nvPr/>
        </p:nvSpPr>
        <p:spPr>
          <a:xfrm>
            <a:off x="2238375" y="6057900"/>
            <a:ext cx="57150" cy="57150"/>
          </a:xfrm>
          <a:prstGeom prst="rect">
            <a:avLst/>
          </a:prstGeom>
          <a:solidFill>
            <a:srgbClr val="125E93"/>
          </a:solidFill>
          <a:ln w="0">
            <a:noFill/>
          </a:ln>
        </p:spPr>
        <p:txBody>
          <a:bodyPr/>
          <a:lstStyle/>
          <a:p>
            <a:endParaRPr lang="en-SG"/>
          </a:p>
        </p:txBody>
      </p:sp>
      <p:sp>
        <p:nvSpPr>
          <p:cNvPr id="70" name="3 Nov 2026">
            <a:extLst>
              <a:ext uri="{FF2B5EF4-FFF2-40B4-BE49-F238E27FC236}">
                <a16:creationId xmlns:a16="http://schemas.microsoft.com/office/drawing/2014/main" id="{4915C6CF-4541-41F7-8CF9-5871F5BEFFAC}"/>
              </a:ext>
            </a:extLst>
          </p:cNvPr>
          <p:cNvSpPr>
            <a:spLocks noGrp="1"/>
          </p:cNvSpPr>
          <p:nvPr/>
        </p:nvSpPr>
        <p:spPr>
          <a:xfrm>
            <a:off x="2200275" y="5924550"/>
            <a:ext cx="1809750" cy="161925"/>
          </a:xfrm>
          <a:prstGeom prst="rect">
            <a:avLst/>
          </a:prstGeom>
          <a:noFill/>
          <a:ln w="0">
            <a:noFill/>
          </a:ln>
        </p:spPr>
        <p:txBody>
          <a:bodyPr wrap="square" lIns="0" tIns="0" rIns="0" bIns="0" anchor="t">
            <a:noAutofit/>
          </a:bodyPr>
          <a:lstStyle>
            <a:defPPr>
              <a:defRPr sz="923" b="1">
                <a:solidFill>
                  <a:srgbClr val="125E93"/>
                </a:solidFill>
                <a:latin typeface="Calibri"/>
                <a:ea typeface="Calibri"/>
                <a:cs typeface="Calibri"/>
              </a:defRPr>
            </a:defPPr>
            <a:lvl1pPr>
              <a:defRPr sz="923" b="1">
                <a:solidFill>
                  <a:srgbClr val="125E93"/>
                </a:solidFill>
                <a:latin typeface="Calibri"/>
                <a:ea typeface="Calibri"/>
                <a:cs typeface="Calibri"/>
              </a:defRPr>
            </a:lvl1pPr>
            <a:lvl2pPr>
              <a:defRPr sz="923" b="1">
                <a:solidFill>
                  <a:srgbClr val="125E93"/>
                </a:solidFill>
                <a:latin typeface="Calibri"/>
                <a:ea typeface="Calibri"/>
                <a:cs typeface="Calibri"/>
              </a:defRPr>
            </a:lvl2pPr>
            <a:lvl3pPr>
              <a:defRPr sz="923" b="1">
                <a:solidFill>
                  <a:srgbClr val="125E93"/>
                </a:solidFill>
                <a:latin typeface="Calibri"/>
                <a:ea typeface="Calibri"/>
                <a:cs typeface="Calibri"/>
              </a:defRPr>
            </a:lvl3pPr>
            <a:lvl4pPr>
              <a:defRPr sz="923" b="1">
                <a:solidFill>
                  <a:srgbClr val="125E93"/>
                </a:solidFill>
                <a:latin typeface="Calibri"/>
                <a:ea typeface="Calibri"/>
                <a:cs typeface="Calibri"/>
              </a:defRPr>
            </a:lvl4pPr>
            <a:lvl5pPr>
              <a:defRPr sz="923" b="1">
                <a:solidFill>
                  <a:srgbClr val="125E93"/>
                </a:solidFill>
                <a:latin typeface="Calibri"/>
                <a:ea typeface="Calibri"/>
                <a:cs typeface="Calibri"/>
              </a:defRPr>
            </a:lvl5pPr>
            <a:lvl6pPr>
              <a:defRPr sz="923" b="1">
                <a:solidFill>
                  <a:srgbClr val="125E93"/>
                </a:solidFill>
                <a:latin typeface="Calibri"/>
                <a:ea typeface="Calibri"/>
                <a:cs typeface="Calibri"/>
              </a:defRPr>
            </a:lvl6pPr>
            <a:lvl7pPr>
              <a:defRPr sz="923" b="1">
                <a:solidFill>
                  <a:srgbClr val="125E93"/>
                </a:solidFill>
                <a:latin typeface="Calibri"/>
                <a:ea typeface="Calibri"/>
                <a:cs typeface="Calibri"/>
              </a:defRPr>
            </a:lvl7pPr>
            <a:lvl8pPr>
              <a:defRPr sz="923" b="1">
                <a:solidFill>
                  <a:srgbClr val="125E93"/>
                </a:solidFill>
                <a:latin typeface="Calibri"/>
                <a:ea typeface="Calibri"/>
                <a:cs typeface="Calibri"/>
              </a:defRPr>
            </a:lvl8pPr>
            <a:lvl9pPr>
              <a:defRPr sz="923" b="1">
                <a:solidFill>
                  <a:srgbClr val="125E93"/>
                </a:solidFill>
                <a:latin typeface="Calibri"/>
                <a:ea typeface="Calibri"/>
                <a:cs typeface="Calibri"/>
              </a:defRPr>
            </a:lvl9pPr>
          </a:lstStyle>
          <a:p>
            <a:pPr>
              <a:defRPr sz="923" b="1">
                <a:solidFill>
                  <a:srgbClr val="125E93"/>
                </a:solidFill>
                <a:latin typeface="Calibri"/>
                <a:ea typeface="Calibri"/>
                <a:cs typeface="Calibri"/>
              </a:defRPr>
            </a:pPr>
            <a:r>
              <a:rPr sz="923" b="1">
                <a:solidFill>
                  <a:srgbClr val="125E93"/>
                </a:solidFill>
                <a:latin typeface="Calibri"/>
                <a:ea typeface="Calibri"/>
                <a:cs typeface="Calibri"/>
              </a:rPr>
              <a:t>3 Nov 2026</a:t>
            </a:r>
          </a:p>
        </p:txBody>
      </p:sp>
      <p:sp>
        <p:nvSpPr>
          <p:cNvPr id="71" name="CM participation">
            <a:extLst>
              <a:ext uri="{FF2B5EF4-FFF2-40B4-BE49-F238E27FC236}">
                <a16:creationId xmlns:a16="http://schemas.microsoft.com/office/drawing/2014/main" id="{8D839B35-6B09-432A-977D-C93AB4E9E80C}"/>
              </a:ext>
            </a:extLst>
          </p:cNvPr>
          <p:cNvSpPr>
            <a:spLocks noGrp="1"/>
          </p:cNvSpPr>
          <p:nvPr/>
        </p:nvSpPr>
        <p:spPr>
          <a:xfrm>
            <a:off x="2200275" y="6181725"/>
            <a:ext cx="1809750" cy="190500"/>
          </a:xfrm>
          <a:prstGeom prst="rect">
            <a:avLst/>
          </a:prstGeom>
          <a:noFill/>
          <a:ln w="0">
            <a:noFill/>
          </a:ln>
        </p:spPr>
        <p:txBody>
          <a:bodyPr wrap="square" lIns="0" tIns="0" rIns="0" bIns="0" anchor="t">
            <a:noAutofit/>
          </a:bodyPr>
          <a:lstStyle>
            <a:defPPr>
              <a:defRPr sz="960" b="1">
                <a:solidFill>
                  <a:srgbClr val="07163E"/>
                </a:solidFill>
                <a:latin typeface="Calibri"/>
                <a:ea typeface="Calibri"/>
                <a:cs typeface="Calibri"/>
              </a:defRPr>
            </a:defPPr>
            <a:lvl1pPr>
              <a:defRPr sz="960" b="1">
                <a:solidFill>
                  <a:srgbClr val="07163E"/>
                </a:solidFill>
                <a:latin typeface="Calibri"/>
                <a:ea typeface="Calibri"/>
                <a:cs typeface="Calibri"/>
              </a:defRPr>
            </a:lvl1pPr>
            <a:lvl2pPr>
              <a:defRPr sz="960" b="1">
                <a:solidFill>
                  <a:srgbClr val="07163E"/>
                </a:solidFill>
                <a:latin typeface="Calibri"/>
                <a:ea typeface="Calibri"/>
                <a:cs typeface="Calibri"/>
              </a:defRPr>
            </a:lvl2pPr>
            <a:lvl3pPr>
              <a:defRPr sz="960" b="1">
                <a:solidFill>
                  <a:srgbClr val="07163E"/>
                </a:solidFill>
                <a:latin typeface="Calibri"/>
                <a:ea typeface="Calibri"/>
                <a:cs typeface="Calibri"/>
              </a:defRPr>
            </a:lvl3pPr>
            <a:lvl4pPr>
              <a:defRPr sz="960" b="1">
                <a:solidFill>
                  <a:srgbClr val="07163E"/>
                </a:solidFill>
                <a:latin typeface="Calibri"/>
                <a:ea typeface="Calibri"/>
                <a:cs typeface="Calibri"/>
              </a:defRPr>
            </a:lvl4pPr>
            <a:lvl5pPr>
              <a:defRPr sz="960" b="1">
                <a:solidFill>
                  <a:srgbClr val="07163E"/>
                </a:solidFill>
                <a:latin typeface="Calibri"/>
                <a:ea typeface="Calibri"/>
                <a:cs typeface="Calibri"/>
              </a:defRPr>
            </a:lvl5pPr>
            <a:lvl6pPr>
              <a:defRPr sz="960" b="1">
                <a:solidFill>
                  <a:srgbClr val="07163E"/>
                </a:solidFill>
                <a:latin typeface="Calibri"/>
                <a:ea typeface="Calibri"/>
                <a:cs typeface="Calibri"/>
              </a:defRPr>
            </a:lvl6pPr>
            <a:lvl7pPr>
              <a:defRPr sz="960" b="1">
                <a:solidFill>
                  <a:srgbClr val="07163E"/>
                </a:solidFill>
                <a:latin typeface="Calibri"/>
                <a:ea typeface="Calibri"/>
                <a:cs typeface="Calibri"/>
              </a:defRPr>
            </a:lvl7pPr>
            <a:lvl8pPr>
              <a:defRPr sz="960" b="1">
                <a:solidFill>
                  <a:srgbClr val="07163E"/>
                </a:solidFill>
                <a:latin typeface="Calibri"/>
                <a:ea typeface="Calibri"/>
                <a:cs typeface="Calibri"/>
              </a:defRPr>
            </a:lvl8pPr>
            <a:lvl9pPr>
              <a:defRPr sz="960" b="1">
                <a:solidFill>
                  <a:srgbClr val="07163E"/>
                </a:solidFill>
                <a:latin typeface="Calibri"/>
                <a:ea typeface="Calibri"/>
                <a:cs typeface="Calibri"/>
              </a:defRPr>
            </a:lvl9pPr>
          </a:lstStyle>
          <a:p>
            <a:pPr>
              <a:defRPr sz="960" b="1">
                <a:solidFill>
                  <a:srgbClr val="07163E"/>
                </a:solidFill>
                <a:latin typeface="Calibri"/>
                <a:ea typeface="Calibri"/>
                <a:cs typeface="Calibri"/>
              </a:defRPr>
            </a:pPr>
            <a:r>
              <a:rPr sz="960" b="1">
                <a:solidFill>
                  <a:srgbClr val="07163E"/>
                </a:solidFill>
                <a:latin typeface="Calibri"/>
                <a:ea typeface="Calibri"/>
                <a:cs typeface="Calibri"/>
              </a:rPr>
              <a:t>CM participation</a:t>
            </a:r>
          </a:p>
        </p:txBody>
      </p:sp>
      <p:sp>
        <p:nvSpPr>
          <p:cNvPr id="72" name="Rectangle 71">
            <a:extLst>
              <a:ext uri="{FF2B5EF4-FFF2-40B4-BE49-F238E27FC236}">
                <a16:creationId xmlns:a16="http://schemas.microsoft.com/office/drawing/2014/main" id="{D914176F-973F-4F6D-A6AE-8C78892FB015}"/>
              </a:ext>
            </a:extLst>
          </p:cNvPr>
          <p:cNvSpPr>
            <a:spLocks noGrp="1"/>
          </p:cNvSpPr>
          <p:nvPr/>
        </p:nvSpPr>
        <p:spPr>
          <a:xfrm>
            <a:off x="4419600" y="6057900"/>
            <a:ext cx="57150" cy="57150"/>
          </a:xfrm>
          <a:prstGeom prst="rect">
            <a:avLst/>
          </a:prstGeom>
          <a:solidFill>
            <a:srgbClr val="125E93"/>
          </a:solidFill>
          <a:ln w="0">
            <a:noFill/>
          </a:ln>
        </p:spPr>
        <p:txBody>
          <a:bodyPr/>
          <a:lstStyle/>
          <a:p>
            <a:endParaRPr lang="en-SG"/>
          </a:p>
        </p:txBody>
      </p:sp>
      <p:sp>
        <p:nvSpPr>
          <p:cNvPr id="73" name="23 Nov 2026">
            <a:extLst>
              <a:ext uri="{FF2B5EF4-FFF2-40B4-BE49-F238E27FC236}">
                <a16:creationId xmlns:a16="http://schemas.microsoft.com/office/drawing/2014/main" id="{9F2D8871-996F-408B-89DD-018EA977B69A}"/>
              </a:ext>
            </a:extLst>
          </p:cNvPr>
          <p:cNvSpPr>
            <a:spLocks noGrp="1"/>
          </p:cNvSpPr>
          <p:nvPr/>
        </p:nvSpPr>
        <p:spPr>
          <a:xfrm>
            <a:off x="4381500" y="5924550"/>
            <a:ext cx="1809750" cy="161925"/>
          </a:xfrm>
          <a:prstGeom prst="rect">
            <a:avLst/>
          </a:prstGeom>
          <a:noFill/>
          <a:ln w="0">
            <a:noFill/>
          </a:ln>
        </p:spPr>
        <p:txBody>
          <a:bodyPr wrap="square" lIns="0" tIns="0" rIns="0" bIns="0" anchor="t">
            <a:noAutofit/>
          </a:bodyPr>
          <a:lstStyle>
            <a:defPPr>
              <a:defRPr sz="923" b="1">
                <a:solidFill>
                  <a:srgbClr val="125E93"/>
                </a:solidFill>
                <a:latin typeface="Calibri"/>
                <a:ea typeface="Calibri"/>
                <a:cs typeface="Calibri"/>
              </a:defRPr>
            </a:defPPr>
            <a:lvl1pPr>
              <a:defRPr sz="923" b="1">
                <a:solidFill>
                  <a:srgbClr val="125E93"/>
                </a:solidFill>
                <a:latin typeface="Calibri"/>
                <a:ea typeface="Calibri"/>
                <a:cs typeface="Calibri"/>
              </a:defRPr>
            </a:lvl1pPr>
            <a:lvl2pPr>
              <a:defRPr sz="923" b="1">
                <a:solidFill>
                  <a:srgbClr val="125E93"/>
                </a:solidFill>
                <a:latin typeface="Calibri"/>
                <a:ea typeface="Calibri"/>
                <a:cs typeface="Calibri"/>
              </a:defRPr>
            </a:lvl2pPr>
            <a:lvl3pPr>
              <a:defRPr sz="923" b="1">
                <a:solidFill>
                  <a:srgbClr val="125E93"/>
                </a:solidFill>
                <a:latin typeface="Calibri"/>
                <a:ea typeface="Calibri"/>
                <a:cs typeface="Calibri"/>
              </a:defRPr>
            </a:lvl3pPr>
            <a:lvl4pPr>
              <a:defRPr sz="923" b="1">
                <a:solidFill>
                  <a:srgbClr val="125E93"/>
                </a:solidFill>
                <a:latin typeface="Calibri"/>
                <a:ea typeface="Calibri"/>
                <a:cs typeface="Calibri"/>
              </a:defRPr>
            </a:lvl4pPr>
            <a:lvl5pPr>
              <a:defRPr sz="923" b="1">
                <a:solidFill>
                  <a:srgbClr val="125E93"/>
                </a:solidFill>
                <a:latin typeface="Calibri"/>
                <a:ea typeface="Calibri"/>
                <a:cs typeface="Calibri"/>
              </a:defRPr>
            </a:lvl5pPr>
            <a:lvl6pPr>
              <a:defRPr sz="923" b="1">
                <a:solidFill>
                  <a:srgbClr val="125E93"/>
                </a:solidFill>
                <a:latin typeface="Calibri"/>
                <a:ea typeface="Calibri"/>
                <a:cs typeface="Calibri"/>
              </a:defRPr>
            </a:lvl6pPr>
            <a:lvl7pPr>
              <a:defRPr sz="923" b="1">
                <a:solidFill>
                  <a:srgbClr val="125E93"/>
                </a:solidFill>
                <a:latin typeface="Calibri"/>
                <a:ea typeface="Calibri"/>
                <a:cs typeface="Calibri"/>
              </a:defRPr>
            </a:lvl7pPr>
            <a:lvl8pPr>
              <a:defRPr sz="923" b="1">
                <a:solidFill>
                  <a:srgbClr val="125E93"/>
                </a:solidFill>
                <a:latin typeface="Calibri"/>
                <a:ea typeface="Calibri"/>
                <a:cs typeface="Calibri"/>
              </a:defRPr>
            </a:lvl8pPr>
            <a:lvl9pPr>
              <a:defRPr sz="923" b="1">
                <a:solidFill>
                  <a:srgbClr val="125E93"/>
                </a:solidFill>
                <a:latin typeface="Calibri"/>
                <a:ea typeface="Calibri"/>
                <a:cs typeface="Calibri"/>
              </a:defRPr>
            </a:lvl9pPr>
          </a:lstStyle>
          <a:p>
            <a:pPr>
              <a:defRPr sz="923" b="1">
                <a:solidFill>
                  <a:srgbClr val="125E93"/>
                </a:solidFill>
                <a:latin typeface="Calibri"/>
                <a:ea typeface="Calibri"/>
                <a:cs typeface="Calibri"/>
              </a:defRPr>
            </a:pPr>
            <a:r>
              <a:rPr sz="923" b="1">
                <a:solidFill>
                  <a:srgbClr val="125E93"/>
                </a:solidFill>
                <a:latin typeface="Calibri"/>
                <a:ea typeface="Calibri"/>
                <a:cs typeface="Calibri"/>
              </a:rPr>
              <a:t>23 Nov 2026</a:t>
            </a:r>
          </a:p>
        </p:txBody>
      </p:sp>
      <p:sp>
        <p:nvSpPr>
          <p:cNvPr id="74" name="CM qualification">
            <a:extLst>
              <a:ext uri="{FF2B5EF4-FFF2-40B4-BE49-F238E27FC236}">
                <a16:creationId xmlns:a16="http://schemas.microsoft.com/office/drawing/2014/main" id="{EE2A84C6-4349-4CAE-B6A3-8A29ABEA6DD8}"/>
              </a:ext>
            </a:extLst>
          </p:cNvPr>
          <p:cNvSpPr>
            <a:spLocks noGrp="1"/>
          </p:cNvSpPr>
          <p:nvPr/>
        </p:nvSpPr>
        <p:spPr>
          <a:xfrm>
            <a:off x="4381500" y="6181725"/>
            <a:ext cx="1809750" cy="190500"/>
          </a:xfrm>
          <a:prstGeom prst="rect">
            <a:avLst/>
          </a:prstGeom>
          <a:noFill/>
          <a:ln w="0">
            <a:noFill/>
          </a:ln>
        </p:spPr>
        <p:txBody>
          <a:bodyPr wrap="square" lIns="0" tIns="0" rIns="0" bIns="0" anchor="t">
            <a:noAutofit/>
          </a:bodyPr>
          <a:lstStyle>
            <a:defPPr>
              <a:defRPr sz="960" b="1">
                <a:solidFill>
                  <a:srgbClr val="07163E"/>
                </a:solidFill>
                <a:latin typeface="Calibri"/>
                <a:ea typeface="Calibri"/>
                <a:cs typeface="Calibri"/>
              </a:defRPr>
            </a:defPPr>
            <a:lvl1pPr>
              <a:defRPr sz="960" b="1">
                <a:solidFill>
                  <a:srgbClr val="07163E"/>
                </a:solidFill>
                <a:latin typeface="Calibri"/>
                <a:ea typeface="Calibri"/>
                <a:cs typeface="Calibri"/>
              </a:defRPr>
            </a:lvl1pPr>
            <a:lvl2pPr>
              <a:defRPr sz="960" b="1">
                <a:solidFill>
                  <a:srgbClr val="07163E"/>
                </a:solidFill>
                <a:latin typeface="Calibri"/>
                <a:ea typeface="Calibri"/>
                <a:cs typeface="Calibri"/>
              </a:defRPr>
            </a:lvl2pPr>
            <a:lvl3pPr>
              <a:defRPr sz="960" b="1">
                <a:solidFill>
                  <a:srgbClr val="07163E"/>
                </a:solidFill>
                <a:latin typeface="Calibri"/>
                <a:ea typeface="Calibri"/>
                <a:cs typeface="Calibri"/>
              </a:defRPr>
            </a:lvl3pPr>
            <a:lvl4pPr>
              <a:defRPr sz="960" b="1">
                <a:solidFill>
                  <a:srgbClr val="07163E"/>
                </a:solidFill>
                <a:latin typeface="Calibri"/>
                <a:ea typeface="Calibri"/>
                <a:cs typeface="Calibri"/>
              </a:defRPr>
            </a:lvl4pPr>
            <a:lvl5pPr>
              <a:defRPr sz="960" b="1">
                <a:solidFill>
                  <a:srgbClr val="07163E"/>
                </a:solidFill>
                <a:latin typeface="Calibri"/>
                <a:ea typeface="Calibri"/>
                <a:cs typeface="Calibri"/>
              </a:defRPr>
            </a:lvl5pPr>
            <a:lvl6pPr>
              <a:defRPr sz="960" b="1">
                <a:solidFill>
                  <a:srgbClr val="07163E"/>
                </a:solidFill>
                <a:latin typeface="Calibri"/>
                <a:ea typeface="Calibri"/>
                <a:cs typeface="Calibri"/>
              </a:defRPr>
            </a:lvl6pPr>
            <a:lvl7pPr>
              <a:defRPr sz="960" b="1">
                <a:solidFill>
                  <a:srgbClr val="07163E"/>
                </a:solidFill>
                <a:latin typeface="Calibri"/>
                <a:ea typeface="Calibri"/>
                <a:cs typeface="Calibri"/>
              </a:defRPr>
            </a:lvl7pPr>
            <a:lvl8pPr>
              <a:defRPr sz="960" b="1">
                <a:solidFill>
                  <a:srgbClr val="07163E"/>
                </a:solidFill>
                <a:latin typeface="Calibri"/>
                <a:ea typeface="Calibri"/>
                <a:cs typeface="Calibri"/>
              </a:defRPr>
            </a:lvl8pPr>
            <a:lvl9pPr>
              <a:defRPr sz="960" b="1">
                <a:solidFill>
                  <a:srgbClr val="07163E"/>
                </a:solidFill>
                <a:latin typeface="Calibri"/>
                <a:ea typeface="Calibri"/>
                <a:cs typeface="Calibri"/>
              </a:defRPr>
            </a:lvl9pPr>
          </a:lstStyle>
          <a:p>
            <a:pPr>
              <a:defRPr sz="960" b="1">
                <a:solidFill>
                  <a:srgbClr val="07163E"/>
                </a:solidFill>
                <a:latin typeface="Calibri"/>
                <a:ea typeface="Calibri"/>
                <a:cs typeface="Calibri"/>
              </a:defRPr>
            </a:pPr>
            <a:r>
              <a:rPr sz="960" b="1">
                <a:solidFill>
                  <a:srgbClr val="07163E"/>
                </a:solidFill>
                <a:latin typeface="Calibri"/>
                <a:ea typeface="Calibri"/>
                <a:cs typeface="Calibri"/>
              </a:rPr>
              <a:t>CM qualification</a:t>
            </a:r>
          </a:p>
        </p:txBody>
      </p:sp>
      <p:sp>
        <p:nvSpPr>
          <p:cNvPr id="75" name="Rectangle 74">
            <a:extLst>
              <a:ext uri="{FF2B5EF4-FFF2-40B4-BE49-F238E27FC236}">
                <a16:creationId xmlns:a16="http://schemas.microsoft.com/office/drawing/2014/main" id="{4732247D-184D-46F2-9067-FC66D649FD29}"/>
              </a:ext>
            </a:extLst>
          </p:cNvPr>
          <p:cNvSpPr>
            <a:spLocks noGrp="1"/>
          </p:cNvSpPr>
          <p:nvPr/>
        </p:nvSpPr>
        <p:spPr>
          <a:xfrm>
            <a:off x="6600825" y="6057900"/>
            <a:ext cx="57150" cy="57150"/>
          </a:xfrm>
          <a:prstGeom prst="rect">
            <a:avLst/>
          </a:prstGeom>
          <a:solidFill>
            <a:srgbClr val="125E93"/>
          </a:solidFill>
          <a:ln w="0">
            <a:noFill/>
          </a:ln>
        </p:spPr>
        <p:txBody>
          <a:bodyPr/>
          <a:lstStyle/>
          <a:p>
            <a:endParaRPr lang="en-SG"/>
          </a:p>
        </p:txBody>
      </p:sp>
      <p:sp>
        <p:nvSpPr>
          <p:cNvPr id="76" name="24 Nov 2026">
            <a:extLst>
              <a:ext uri="{FF2B5EF4-FFF2-40B4-BE49-F238E27FC236}">
                <a16:creationId xmlns:a16="http://schemas.microsoft.com/office/drawing/2014/main" id="{3F9B1D5E-9B58-47B5-ADA4-B54B84965934}"/>
              </a:ext>
            </a:extLst>
          </p:cNvPr>
          <p:cNvSpPr>
            <a:spLocks noGrp="1"/>
          </p:cNvSpPr>
          <p:nvPr/>
        </p:nvSpPr>
        <p:spPr>
          <a:xfrm>
            <a:off x="6562725" y="5924550"/>
            <a:ext cx="1809750" cy="161925"/>
          </a:xfrm>
          <a:prstGeom prst="rect">
            <a:avLst/>
          </a:prstGeom>
          <a:noFill/>
          <a:ln w="0">
            <a:noFill/>
          </a:ln>
        </p:spPr>
        <p:txBody>
          <a:bodyPr wrap="square" lIns="0" tIns="0" rIns="0" bIns="0" anchor="t">
            <a:noAutofit/>
          </a:bodyPr>
          <a:lstStyle>
            <a:defPPr>
              <a:defRPr sz="923" b="1">
                <a:solidFill>
                  <a:srgbClr val="125E93"/>
                </a:solidFill>
                <a:latin typeface="Calibri"/>
                <a:ea typeface="Calibri"/>
                <a:cs typeface="Calibri"/>
              </a:defRPr>
            </a:defPPr>
            <a:lvl1pPr>
              <a:defRPr sz="923" b="1">
                <a:solidFill>
                  <a:srgbClr val="125E93"/>
                </a:solidFill>
                <a:latin typeface="Calibri"/>
                <a:ea typeface="Calibri"/>
                <a:cs typeface="Calibri"/>
              </a:defRPr>
            </a:lvl1pPr>
            <a:lvl2pPr>
              <a:defRPr sz="923" b="1">
                <a:solidFill>
                  <a:srgbClr val="125E93"/>
                </a:solidFill>
                <a:latin typeface="Calibri"/>
                <a:ea typeface="Calibri"/>
                <a:cs typeface="Calibri"/>
              </a:defRPr>
            </a:lvl2pPr>
            <a:lvl3pPr>
              <a:defRPr sz="923" b="1">
                <a:solidFill>
                  <a:srgbClr val="125E93"/>
                </a:solidFill>
                <a:latin typeface="Calibri"/>
                <a:ea typeface="Calibri"/>
                <a:cs typeface="Calibri"/>
              </a:defRPr>
            </a:lvl3pPr>
            <a:lvl4pPr>
              <a:defRPr sz="923" b="1">
                <a:solidFill>
                  <a:srgbClr val="125E93"/>
                </a:solidFill>
                <a:latin typeface="Calibri"/>
                <a:ea typeface="Calibri"/>
                <a:cs typeface="Calibri"/>
              </a:defRPr>
            </a:lvl4pPr>
            <a:lvl5pPr>
              <a:defRPr sz="923" b="1">
                <a:solidFill>
                  <a:srgbClr val="125E93"/>
                </a:solidFill>
                <a:latin typeface="Calibri"/>
                <a:ea typeface="Calibri"/>
                <a:cs typeface="Calibri"/>
              </a:defRPr>
            </a:lvl5pPr>
            <a:lvl6pPr>
              <a:defRPr sz="923" b="1">
                <a:solidFill>
                  <a:srgbClr val="125E93"/>
                </a:solidFill>
                <a:latin typeface="Calibri"/>
                <a:ea typeface="Calibri"/>
                <a:cs typeface="Calibri"/>
              </a:defRPr>
            </a:lvl6pPr>
            <a:lvl7pPr>
              <a:defRPr sz="923" b="1">
                <a:solidFill>
                  <a:srgbClr val="125E93"/>
                </a:solidFill>
                <a:latin typeface="Calibri"/>
                <a:ea typeface="Calibri"/>
                <a:cs typeface="Calibri"/>
              </a:defRPr>
            </a:lvl7pPr>
            <a:lvl8pPr>
              <a:defRPr sz="923" b="1">
                <a:solidFill>
                  <a:srgbClr val="125E93"/>
                </a:solidFill>
                <a:latin typeface="Calibri"/>
                <a:ea typeface="Calibri"/>
                <a:cs typeface="Calibri"/>
              </a:defRPr>
            </a:lvl8pPr>
            <a:lvl9pPr>
              <a:defRPr sz="923" b="1">
                <a:solidFill>
                  <a:srgbClr val="125E93"/>
                </a:solidFill>
                <a:latin typeface="Calibri"/>
                <a:ea typeface="Calibri"/>
                <a:cs typeface="Calibri"/>
              </a:defRPr>
            </a:lvl9pPr>
          </a:lstStyle>
          <a:p>
            <a:pPr>
              <a:defRPr sz="923" b="1">
                <a:solidFill>
                  <a:srgbClr val="125E93"/>
                </a:solidFill>
                <a:latin typeface="Calibri"/>
                <a:ea typeface="Calibri"/>
                <a:cs typeface="Calibri"/>
              </a:defRPr>
            </a:pPr>
            <a:r>
              <a:rPr sz="923" b="1">
                <a:solidFill>
                  <a:srgbClr val="125E93"/>
                </a:solidFill>
                <a:latin typeface="Calibri"/>
                <a:ea typeface="Calibri"/>
                <a:cs typeface="Calibri"/>
              </a:rPr>
              <a:t>24 Nov 2026</a:t>
            </a:r>
          </a:p>
        </p:txBody>
      </p:sp>
      <p:sp>
        <p:nvSpPr>
          <p:cNvPr id="77" name="MACSE auction">
            <a:extLst>
              <a:ext uri="{FF2B5EF4-FFF2-40B4-BE49-F238E27FC236}">
                <a16:creationId xmlns:a16="http://schemas.microsoft.com/office/drawing/2014/main" id="{798ECEFE-980D-4830-9C8C-1F71EBF9F76B}"/>
              </a:ext>
            </a:extLst>
          </p:cNvPr>
          <p:cNvSpPr>
            <a:spLocks noGrp="1"/>
          </p:cNvSpPr>
          <p:nvPr/>
        </p:nvSpPr>
        <p:spPr>
          <a:xfrm>
            <a:off x="6562725" y="6181725"/>
            <a:ext cx="1809750" cy="190500"/>
          </a:xfrm>
          <a:prstGeom prst="rect">
            <a:avLst/>
          </a:prstGeom>
          <a:noFill/>
          <a:ln w="0">
            <a:noFill/>
          </a:ln>
        </p:spPr>
        <p:txBody>
          <a:bodyPr wrap="square" lIns="0" tIns="0" rIns="0" bIns="0" anchor="t">
            <a:noAutofit/>
          </a:bodyPr>
          <a:lstStyle>
            <a:defPPr>
              <a:defRPr sz="960" b="1">
                <a:solidFill>
                  <a:srgbClr val="07163E"/>
                </a:solidFill>
                <a:latin typeface="Calibri"/>
                <a:ea typeface="Calibri"/>
                <a:cs typeface="Calibri"/>
              </a:defRPr>
            </a:defPPr>
            <a:lvl1pPr>
              <a:defRPr sz="960" b="1">
                <a:solidFill>
                  <a:srgbClr val="07163E"/>
                </a:solidFill>
                <a:latin typeface="Calibri"/>
                <a:ea typeface="Calibri"/>
                <a:cs typeface="Calibri"/>
              </a:defRPr>
            </a:lvl1pPr>
            <a:lvl2pPr>
              <a:defRPr sz="960" b="1">
                <a:solidFill>
                  <a:srgbClr val="07163E"/>
                </a:solidFill>
                <a:latin typeface="Calibri"/>
                <a:ea typeface="Calibri"/>
                <a:cs typeface="Calibri"/>
              </a:defRPr>
            </a:lvl2pPr>
            <a:lvl3pPr>
              <a:defRPr sz="960" b="1">
                <a:solidFill>
                  <a:srgbClr val="07163E"/>
                </a:solidFill>
                <a:latin typeface="Calibri"/>
                <a:ea typeface="Calibri"/>
                <a:cs typeface="Calibri"/>
              </a:defRPr>
            </a:lvl3pPr>
            <a:lvl4pPr>
              <a:defRPr sz="960" b="1">
                <a:solidFill>
                  <a:srgbClr val="07163E"/>
                </a:solidFill>
                <a:latin typeface="Calibri"/>
                <a:ea typeface="Calibri"/>
                <a:cs typeface="Calibri"/>
              </a:defRPr>
            </a:lvl4pPr>
            <a:lvl5pPr>
              <a:defRPr sz="960" b="1">
                <a:solidFill>
                  <a:srgbClr val="07163E"/>
                </a:solidFill>
                <a:latin typeface="Calibri"/>
                <a:ea typeface="Calibri"/>
                <a:cs typeface="Calibri"/>
              </a:defRPr>
            </a:lvl5pPr>
            <a:lvl6pPr>
              <a:defRPr sz="960" b="1">
                <a:solidFill>
                  <a:srgbClr val="07163E"/>
                </a:solidFill>
                <a:latin typeface="Calibri"/>
                <a:ea typeface="Calibri"/>
                <a:cs typeface="Calibri"/>
              </a:defRPr>
            </a:lvl6pPr>
            <a:lvl7pPr>
              <a:defRPr sz="960" b="1">
                <a:solidFill>
                  <a:srgbClr val="07163E"/>
                </a:solidFill>
                <a:latin typeface="Calibri"/>
                <a:ea typeface="Calibri"/>
                <a:cs typeface="Calibri"/>
              </a:defRPr>
            </a:lvl7pPr>
            <a:lvl8pPr>
              <a:defRPr sz="960" b="1">
                <a:solidFill>
                  <a:srgbClr val="07163E"/>
                </a:solidFill>
                <a:latin typeface="Calibri"/>
                <a:ea typeface="Calibri"/>
                <a:cs typeface="Calibri"/>
              </a:defRPr>
            </a:lvl8pPr>
            <a:lvl9pPr>
              <a:defRPr sz="960" b="1">
                <a:solidFill>
                  <a:srgbClr val="07163E"/>
                </a:solidFill>
                <a:latin typeface="Calibri"/>
                <a:ea typeface="Calibri"/>
                <a:cs typeface="Calibri"/>
              </a:defRPr>
            </a:lvl9pPr>
          </a:lstStyle>
          <a:p>
            <a:pPr>
              <a:defRPr sz="960" b="1">
                <a:solidFill>
                  <a:srgbClr val="07163E"/>
                </a:solidFill>
                <a:latin typeface="Calibri"/>
                <a:ea typeface="Calibri"/>
                <a:cs typeface="Calibri"/>
              </a:defRPr>
            </a:pPr>
            <a:r>
              <a:rPr sz="960" b="1">
                <a:solidFill>
                  <a:srgbClr val="07163E"/>
                </a:solidFill>
                <a:latin typeface="Calibri"/>
                <a:ea typeface="Calibri"/>
                <a:cs typeface="Calibri"/>
              </a:rPr>
              <a:t>MACSE auction</a:t>
            </a:r>
          </a:p>
        </p:txBody>
      </p:sp>
      <p:sp>
        <p:nvSpPr>
          <p:cNvPr id="78" name="Rectangle 77">
            <a:extLst>
              <a:ext uri="{FF2B5EF4-FFF2-40B4-BE49-F238E27FC236}">
                <a16:creationId xmlns:a16="http://schemas.microsoft.com/office/drawing/2014/main" id="{748F0F0E-D234-475E-A44C-8D6F647080C8}"/>
              </a:ext>
            </a:extLst>
          </p:cNvPr>
          <p:cNvSpPr>
            <a:spLocks noGrp="1"/>
          </p:cNvSpPr>
          <p:nvPr/>
        </p:nvSpPr>
        <p:spPr>
          <a:xfrm>
            <a:off x="8782050" y="6057900"/>
            <a:ext cx="57150" cy="57150"/>
          </a:xfrm>
          <a:prstGeom prst="rect">
            <a:avLst/>
          </a:prstGeom>
          <a:solidFill>
            <a:srgbClr val="125E93"/>
          </a:solidFill>
          <a:ln w="0">
            <a:noFill/>
          </a:ln>
        </p:spPr>
        <p:txBody>
          <a:bodyPr/>
          <a:lstStyle/>
          <a:p>
            <a:endParaRPr lang="en-SG"/>
          </a:p>
        </p:txBody>
      </p:sp>
      <p:sp>
        <p:nvSpPr>
          <p:cNvPr id="79" name="14 Dec 2026">
            <a:extLst>
              <a:ext uri="{FF2B5EF4-FFF2-40B4-BE49-F238E27FC236}">
                <a16:creationId xmlns:a16="http://schemas.microsoft.com/office/drawing/2014/main" id="{1377B509-32F2-4161-BE72-FB6A6D72BBB4}"/>
              </a:ext>
            </a:extLst>
          </p:cNvPr>
          <p:cNvSpPr>
            <a:spLocks noGrp="1"/>
          </p:cNvSpPr>
          <p:nvPr/>
        </p:nvSpPr>
        <p:spPr>
          <a:xfrm>
            <a:off x="8743950" y="5924550"/>
            <a:ext cx="1809750" cy="161925"/>
          </a:xfrm>
          <a:prstGeom prst="rect">
            <a:avLst/>
          </a:prstGeom>
          <a:noFill/>
          <a:ln w="0">
            <a:noFill/>
          </a:ln>
        </p:spPr>
        <p:txBody>
          <a:bodyPr wrap="square" lIns="0" tIns="0" rIns="0" bIns="0" anchor="t">
            <a:noAutofit/>
          </a:bodyPr>
          <a:lstStyle>
            <a:defPPr>
              <a:defRPr sz="923" b="1">
                <a:solidFill>
                  <a:srgbClr val="125E93"/>
                </a:solidFill>
                <a:latin typeface="Calibri"/>
                <a:ea typeface="Calibri"/>
                <a:cs typeface="Calibri"/>
              </a:defRPr>
            </a:defPPr>
            <a:lvl1pPr>
              <a:defRPr sz="923" b="1">
                <a:solidFill>
                  <a:srgbClr val="125E93"/>
                </a:solidFill>
                <a:latin typeface="Calibri"/>
                <a:ea typeface="Calibri"/>
                <a:cs typeface="Calibri"/>
              </a:defRPr>
            </a:lvl1pPr>
            <a:lvl2pPr>
              <a:defRPr sz="923" b="1">
                <a:solidFill>
                  <a:srgbClr val="125E93"/>
                </a:solidFill>
                <a:latin typeface="Calibri"/>
                <a:ea typeface="Calibri"/>
                <a:cs typeface="Calibri"/>
              </a:defRPr>
            </a:lvl2pPr>
            <a:lvl3pPr>
              <a:defRPr sz="923" b="1">
                <a:solidFill>
                  <a:srgbClr val="125E93"/>
                </a:solidFill>
                <a:latin typeface="Calibri"/>
                <a:ea typeface="Calibri"/>
                <a:cs typeface="Calibri"/>
              </a:defRPr>
            </a:lvl3pPr>
            <a:lvl4pPr>
              <a:defRPr sz="923" b="1">
                <a:solidFill>
                  <a:srgbClr val="125E93"/>
                </a:solidFill>
                <a:latin typeface="Calibri"/>
                <a:ea typeface="Calibri"/>
                <a:cs typeface="Calibri"/>
              </a:defRPr>
            </a:lvl4pPr>
            <a:lvl5pPr>
              <a:defRPr sz="923" b="1">
                <a:solidFill>
                  <a:srgbClr val="125E93"/>
                </a:solidFill>
                <a:latin typeface="Calibri"/>
                <a:ea typeface="Calibri"/>
                <a:cs typeface="Calibri"/>
              </a:defRPr>
            </a:lvl5pPr>
            <a:lvl6pPr>
              <a:defRPr sz="923" b="1">
                <a:solidFill>
                  <a:srgbClr val="125E93"/>
                </a:solidFill>
                <a:latin typeface="Calibri"/>
                <a:ea typeface="Calibri"/>
                <a:cs typeface="Calibri"/>
              </a:defRPr>
            </a:lvl6pPr>
            <a:lvl7pPr>
              <a:defRPr sz="923" b="1">
                <a:solidFill>
                  <a:srgbClr val="125E93"/>
                </a:solidFill>
                <a:latin typeface="Calibri"/>
                <a:ea typeface="Calibri"/>
                <a:cs typeface="Calibri"/>
              </a:defRPr>
            </a:lvl7pPr>
            <a:lvl8pPr>
              <a:defRPr sz="923" b="1">
                <a:solidFill>
                  <a:srgbClr val="125E93"/>
                </a:solidFill>
                <a:latin typeface="Calibri"/>
                <a:ea typeface="Calibri"/>
                <a:cs typeface="Calibri"/>
              </a:defRPr>
            </a:lvl8pPr>
            <a:lvl9pPr>
              <a:defRPr sz="923" b="1">
                <a:solidFill>
                  <a:srgbClr val="125E93"/>
                </a:solidFill>
                <a:latin typeface="Calibri"/>
                <a:ea typeface="Calibri"/>
                <a:cs typeface="Calibri"/>
              </a:defRPr>
            </a:lvl9pPr>
          </a:lstStyle>
          <a:p>
            <a:pPr>
              <a:defRPr sz="923" b="1">
                <a:solidFill>
                  <a:srgbClr val="125E93"/>
                </a:solidFill>
                <a:latin typeface="Calibri"/>
                <a:ea typeface="Calibri"/>
                <a:cs typeface="Calibri"/>
              </a:defRPr>
            </a:pPr>
            <a:r>
              <a:rPr sz="923" b="1">
                <a:solidFill>
                  <a:srgbClr val="125E93"/>
                </a:solidFill>
                <a:latin typeface="Calibri"/>
                <a:ea typeface="Calibri"/>
                <a:cs typeface="Calibri"/>
              </a:rPr>
              <a:t>14 Dec 2026</a:t>
            </a:r>
          </a:p>
        </p:txBody>
      </p:sp>
      <p:sp>
        <p:nvSpPr>
          <p:cNvPr id="80" name="CM deposit">
            <a:extLst>
              <a:ext uri="{FF2B5EF4-FFF2-40B4-BE49-F238E27FC236}">
                <a16:creationId xmlns:a16="http://schemas.microsoft.com/office/drawing/2014/main" id="{F3FF1499-D204-4743-BCBB-505785924BDF}"/>
              </a:ext>
            </a:extLst>
          </p:cNvPr>
          <p:cNvSpPr>
            <a:spLocks noGrp="1"/>
          </p:cNvSpPr>
          <p:nvPr/>
        </p:nvSpPr>
        <p:spPr>
          <a:xfrm>
            <a:off x="8743950" y="6181725"/>
            <a:ext cx="1809750" cy="190500"/>
          </a:xfrm>
          <a:prstGeom prst="rect">
            <a:avLst/>
          </a:prstGeom>
          <a:noFill/>
          <a:ln w="0">
            <a:noFill/>
          </a:ln>
        </p:spPr>
        <p:txBody>
          <a:bodyPr wrap="square" lIns="0" tIns="0" rIns="0" bIns="0" anchor="t">
            <a:noAutofit/>
          </a:bodyPr>
          <a:lstStyle>
            <a:defPPr>
              <a:defRPr sz="960" b="1">
                <a:solidFill>
                  <a:srgbClr val="07163E"/>
                </a:solidFill>
                <a:latin typeface="Calibri"/>
                <a:ea typeface="Calibri"/>
                <a:cs typeface="Calibri"/>
              </a:defRPr>
            </a:defPPr>
            <a:lvl1pPr>
              <a:defRPr sz="960" b="1">
                <a:solidFill>
                  <a:srgbClr val="07163E"/>
                </a:solidFill>
                <a:latin typeface="Calibri"/>
                <a:ea typeface="Calibri"/>
                <a:cs typeface="Calibri"/>
              </a:defRPr>
            </a:lvl1pPr>
            <a:lvl2pPr>
              <a:defRPr sz="960" b="1">
                <a:solidFill>
                  <a:srgbClr val="07163E"/>
                </a:solidFill>
                <a:latin typeface="Calibri"/>
                <a:ea typeface="Calibri"/>
                <a:cs typeface="Calibri"/>
              </a:defRPr>
            </a:lvl2pPr>
            <a:lvl3pPr>
              <a:defRPr sz="960" b="1">
                <a:solidFill>
                  <a:srgbClr val="07163E"/>
                </a:solidFill>
                <a:latin typeface="Calibri"/>
                <a:ea typeface="Calibri"/>
                <a:cs typeface="Calibri"/>
              </a:defRPr>
            </a:lvl3pPr>
            <a:lvl4pPr>
              <a:defRPr sz="960" b="1">
                <a:solidFill>
                  <a:srgbClr val="07163E"/>
                </a:solidFill>
                <a:latin typeface="Calibri"/>
                <a:ea typeface="Calibri"/>
                <a:cs typeface="Calibri"/>
              </a:defRPr>
            </a:lvl4pPr>
            <a:lvl5pPr>
              <a:defRPr sz="960" b="1">
                <a:solidFill>
                  <a:srgbClr val="07163E"/>
                </a:solidFill>
                <a:latin typeface="Calibri"/>
                <a:ea typeface="Calibri"/>
                <a:cs typeface="Calibri"/>
              </a:defRPr>
            </a:lvl5pPr>
            <a:lvl6pPr>
              <a:defRPr sz="960" b="1">
                <a:solidFill>
                  <a:srgbClr val="07163E"/>
                </a:solidFill>
                <a:latin typeface="Calibri"/>
                <a:ea typeface="Calibri"/>
                <a:cs typeface="Calibri"/>
              </a:defRPr>
            </a:lvl6pPr>
            <a:lvl7pPr>
              <a:defRPr sz="960" b="1">
                <a:solidFill>
                  <a:srgbClr val="07163E"/>
                </a:solidFill>
                <a:latin typeface="Calibri"/>
                <a:ea typeface="Calibri"/>
                <a:cs typeface="Calibri"/>
              </a:defRPr>
            </a:lvl7pPr>
            <a:lvl8pPr>
              <a:defRPr sz="960" b="1">
                <a:solidFill>
                  <a:srgbClr val="07163E"/>
                </a:solidFill>
                <a:latin typeface="Calibri"/>
                <a:ea typeface="Calibri"/>
                <a:cs typeface="Calibri"/>
              </a:defRPr>
            </a:lvl8pPr>
            <a:lvl9pPr>
              <a:defRPr sz="960" b="1">
                <a:solidFill>
                  <a:srgbClr val="07163E"/>
                </a:solidFill>
                <a:latin typeface="Calibri"/>
                <a:ea typeface="Calibri"/>
                <a:cs typeface="Calibri"/>
              </a:defRPr>
            </a:lvl9pPr>
          </a:lstStyle>
          <a:p>
            <a:pPr>
              <a:defRPr sz="960" b="1">
                <a:solidFill>
                  <a:srgbClr val="07163E"/>
                </a:solidFill>
                <a:latin typeface="Calibri"/>
                <a:ea typeface="Calibri"/>
                <a:cs typeface="Calibri"/>
              </a:defRPr>
            </a:pPr>
            <a:r>
              <a:rPr sz="960" b="1">
                <a:solidFill>
                  <a:srgbClr val="07163E"/>
                </a:solidFill>
                <a:latin typeface="Calibri"/>
                <a:ea typeface="Calibri"/>
                <a:cs typeface="Calibri"/>
              </a:rPr>
              <a:t>CM deposit</a:t>
            </a:r>
          </a:p>
        </p:txBody>
      </p:sp>
      <p:sp>
        <p:nvSpPr>
          <p:cNvPr id="81" name="Rectangle 80">
            <a:extLst>
              <a:ext uri="{FF2B5EF4-FFF2-40B4-BE49-F238E27FC236}">
                <a16:creationId xmlns:a16="http://schemas.microsoft.com/office/drawing/2014/main" id="{4E48EE18-0991-423E-B6F7-F83D6E780030}"/>
              </a:ext>
            </a:extLst>
          </p:cNvPr>
          <p:cNvSpPr>
            <a:spLocks noGrp="1"/>
          </p:cNvSpPr>
          <p:nvPr/>
        </p:nvSpPr>
        <p:spPr>
          <a:xfrm>
            <a:off x="10963275" y="6057900"/>
            <a:ext cx="57150" cy="57150"/>
          </a:xfrm>
          <a:prstGeom prst="rect">
            <a:avLst/>
          </a:prstGeom>
          <a:solidFill>
            <a:srgbClr val="125E93"/>
          </a:solidFill>
          <a:ln w="0">
            <a:noFill/>
          </a:ln>
        </p:spPr>
        <p:txBody>
          <a:bodyPr/>
          <a:lstStyle/>
          <a:p>
            <a:endParaRPr lang="en-SG"/>
          </a:p>
        </p:txBody>
      </p:sp>
      <p:sp>
        <p:nvSpPr>
          <p:cNvPr id="82" name="21 Dec 2026">
            <a:extLst>
              <a:ext uri="{FF2B5EF4-FFF2-40B4-BE49-F238E27FC236}">
                <a16:creationId xmlns:a16="http://schemas.microsoft.com/office/drawing/2014/main" id="{E632012C-6969-4EBA-94E5-BFE48E0B68C7}"/>
              </a:ext>
            </a:extLst>
          </p:cNvPr>
          <p:cNvSpPr>
            <a:spLocks noGrp="1"/>
          </p:cNvSpPr>
          <p:nvPr/>
        </p:nvSpPr>
        <p:spPr>
          <a:xfrm>
            <a:off x="10925175" y="5924550"/>
            <a:ext cx="809625" cy="161925"/>
          </a:xfrm>
          <a:prstGeom prst="rect">
            <a:avLst/>
          </a:prstGeom>
          <a:noFill/>
          <a:ln w="0">
            <a:noFill/>
          </a:ln>
        </p:spPr>
        <p:txBody>
          <a:bodyPr wrap="square" lIns="0" tIns="0" rIns="0" bIns="0" anchor="t">
            <a:noAutofit/>
          </a:bodyPr>
          <a:lstStyle>
            <a:defPPr>
              <a:defRPr sz="923" b="1">
                <a:solidFill>
                  <a:srgbClr val="125E93"/>
                </a:solidFill>
                <a:latin typeface="Calibri"/>
                <a:ea typeface="Calibri"/>
                <a:cs typeface="Calibri"/>
              </a:defRPr>
            </a:defPPr>
            <a:lvl1pPr>
              <a:defRPr sz="923" b="1">
                <a:solidFill>
                  <a:srgbClr val="125E93"/>
                </a:solidFill>
                <a:latin typeface="Calibri"/>
                <a:ea typeface="Calibri"/>
                <a:cs typeface="Calibri"/>
              </a:defRPr>
            </a:lvl1pPr>
            <a:lvl2pPr>
              <a:defRPr sz="923" b="1">
                <a:solidFill>
                  <a:srgbClr val="125E93"/>
                </a:solidFill>
                <a:latin typeface="Calibri"/>
                <a:ea typeface="Calibri"/>
                <a:cs typeface="Calibri"/>
              </a:defRPr>
            </a:lvl2pPr>
            <a:lvl3pPr>
              <a:defRPr sz="923" b="1">
                <a:solidFill>
                  <a:srgbClr val="125E93"/>
                </a:solidFill>
                <a:latin typeface="Calibri"/>
                <a:ea typeface="Calibri"/>
                <a:cs typeface="Calibri"/>
              </a:defRPr>
            </a:lvl3pPr>
            <a:lvl4pPr>
              <a:defRPr sz="923" b="1">
                <a:solidFill>
                  <a:srgbClr val="125E93"/>
                </a:solidFill>
                <a:latin typeface="Calibri"/>
                <a:ea typeface="Calibri"/>
                <a:cs typeface="Calibri"/>
              </a:defRPr>
            </a:lvl4pPr>
            <a:lvl5pPr>
              <a:defRPr sz="923" b="1">
                <a:solidFill>
                  <a:srgbClr val="125E93"/>
                </a:solidFill>
                <a:latin typeface="Calibri"/>
                <a:ea typeface="Calibri"/>
                <a:cs typeface="Calibri"/>
              </a:defRPr>
            </a:lvl5pPr>
            <a:lvl6pPr>
              <a:defRPr sz="923" b="1">
                <a:solidFill>
                  <a:srgbClr val="125E93"/>
                </a:solidFill>
                <a:latin typeface="Calibri"/>
                <a:ea typeface="Calibri"/>
                <a:cs typeface="Calibri"/>
              </a:defRPr>
            </a:lvl6pPr>
            <a:lvl7pPr>
              <a:defRPr sz="923" b="1">
                <a:solidFill>
                  <a:srgbClr val="125E93"/>
                </a:solidFill>
                <a:latin typeface="Calibri"/>
                <a:ea typeface="Calibri"/>
                <a:cs typeface="Calibri"/>
              </a:defRPr>
            </a:lvl7pPr>
            <a:lvl8pPr>
              <a:defRPr sz="923" b="1">
                <a:solidFill>
                  <a:srgbClr val="125E93"/>
                </a:solidFill>
                <a:latin typeface="Calibri"/>
                <a:ea typeface="Calibri"/>
                <a:cs typeface="Calibri"/>
              </a:defRPr>
            </a:lvl8pPr>
            <a:lvl9pPr>
              <a:defRPr sz="923" b="1">
                <a:solidFill>
                  <a:srgbClr val="125E93"/>
                </a:solidFill>
                <a:latin typeface="Calibri"/>
                <a:ea typeface="Calibri"/>
                <a:cs typeface="Calibri"/>
              </a:defRPr>
            </a:lvl9pPr>
          </a:lstStyle>
          <a:p>
            <a:pPr>
              <a:defRPr sz="923" b="1">
                <a:solidFill>
                  <a:srgbClr val="125E93"/>
                </a:solidFill>
                <a:latin typeface="Calibri"/>
                <a:ea typeface="Calibri"/>
                <a:cs typeface="Calibri"/>
              </a:defRPr>
            </a:pPr>
            <a:r>
              <a:rPr sz="923" b="1">
                <a:solidFill>
                  <a:srgbClr val="125E93"/>
                </a:solidFill>
                <a:latin typeface="Calibri"/>
                <a:ea typeface="Calibri"/>
                <a:cs typeface="Calibri"/>
              </a:rPr>
              <a:t>21 Dec 2026</a:t>
            </a:r>
          </a:p>
        </p:txBody>
      </p:sp>
      <p:sp>
        <p:nvSpPr>
          <p:cNvPr id="83" name="CM auction">
            <a:extLst>
              <a:ext uri="{FF2B5EF4-FFF2-40B4-BE49-F238E27FC236}">
                <a16:creationId xmlns:a16="http://schemas.microsoft.com/office/drawing/2014/main" id="{212E0648-DA78-443C-8895-F5E9CDEC09D6}"/>
              </a:ext>
            </a:extLst>
          </p:cNvPr>
          <p:cNvSpPr>
            <a:spLocks noGrp="1"/>
          </p:cNvSpPr>
          <p:nvPr/>
        </p:nvSpPr>
        <p:spPr>
          <a:xfrm>
            <a:off x="10925175" y="6181725"/>
            <a:ext cx="809625" cy="190500"/>
          </a:xfrm>
          <a:prstGeom prst="rect">
            <a:avLst/>
          </a:prstGeom>
          <a:noFill/>
          <a:ln w="0">
            <a:noFill/>
          </a:ln>
        </p:spPr>
        <p:txBody>
          <a:bodyPr wrap="square" lIns="0" tIns="0" rIns="0" bIns="0" anchor="t">
            <a:noAutofit/>
          </a:bodyPr>
          <a:lstStyle>
            <a:defPPr>
              <a:defRPr sz="960" b="1">
                <a:solidFill>
                  <a:srgbClr val="07163E"/>
                </a:solidFill>
                <a:latin typeface="Calibri"/>
                <a:ea typeface="Calibri"/>
                <a:cs typeface="Calibri"/>
              </a:defRPr>
            </a:defPPr>
            <a:lvl1pPr>
              <a:defRPr sz="960" b="1">
                <a:solidFill>
                  <a:srgbClr val="07163E"/>
                </a:solidFill>
                <a:latin typeface="Calibri"/>
                <a:ea typeface="Calibri"/>
                <a:cs typeface="Calibri"/>
              </a:defRPr>
            </a:lvl1pPr>
            <a:lvl2pPr>
              <a:defRPr sz="960" b="1">
                <a:solidFill>
                  <a:srgbClr val="07163E"/>
                </a:solidFill>
                <a:latin typeface="Calibri"/>
                <a:ea typeface="Calibri"/>
                <a:cs typeface="Calibri"/>
              </a:defRPr>
            </a:lvl2pPr>
            <a:lvl3pPr>
              <a:defRPr sz="960" b="1">
                <a:solidFill>
                  <a:srgbClr val="07163E"/>
                </a:solidFill>
                <a:latin typeface="Calibri"/>
                <a:ea typeface="Calibri"/>
                <a:cs typeface="Calibri"/>
              </a:defRPr>
            </a:lvl3pPr>
            <a:lvl4pPr>
              <a:defRPr sz="960" b="1">
                <a:solidFill>
                  <a:srgbClr val="07163E"/>
                </a:solidFill>
                <a:latin typeface="Calibri"/>
                <a:ea typeface="Calibri"/>
                <a:cs typeface="Calibri"/>
              </a:defRPr>
            </a:lvl4pPr>
            <a:lvl5pPr>
              <a:defRPr sz="960" b="1">
                <a:solidFill>
                  <a:srgbClr val="07163E"/>
                </a:solidFill>
                <a:latin typeface="Calibri"/>
                <a:ea typeface="Calibri"/>
                <a:cs typeface="Calibri"/>
              </a:defRPr>
            </a:lvl5pPr>
            <a:lvl6pPr>
              <a:defRPr sz="960" b="1">
                <a:solidFill>
                  <a:srgbClr val="07163E"/>
                </a:solidFill>
                <a:latin typeface="Calibri"/>
                <a:ea typeface="Calibri"/>
                <a:cs typeface="Calibri"/>
              </a:defRPr>
            </a:lvl6pPr>
            <a:lvl7pPr>
              <a:defRPr sz="960" b="1">
                <a:solidFill>
                  <a:srgbClr val="07163E"/>
                </a:solidFill>
                <a:latin typeface="Calibri"/>
                <a:ea typeface="Calibri"/>
                <a:cs typeface="Calibri"/>
              </a:defRPr>
            </a:lvl7pPr>
            <a:lvl8pPr>
              <a:defRPr sz="960" b="1">
                <a:solidFill>
                  <a:srgbClr val="07163E"/>
                </a:solidFill>
                <a:latin typeface="Calibri"/>
                <a:ea typeface="Calibri"/>
                <a:cs typeface="Calibri"/>
              </a:defRPr>
            </a:lvl8pPr>
            <a:lvl9pPr>
              <a:defRPr sz="960" b="1">
                <a:solidFill>
                  <a:srgbClr val="07163E"/>
                </a:solidFill>
                <a:latin typeface="Calibri"/>
                <a:ea typeface="Calibri"/>
                <a:cs typeface="Calibri"/>
              </a:defRPr>
            </a:lvl9pPr>
          </a:lstStyle>
          <a:p>
            <a:pPr>
              <a:defRPr sz="960" b="1">
                <a:solidFill>
                  <a:srgbClr val="07163E"/>
                </a:solidFill>
                <a:latin typeface="Calibri"/>
                <a:ea typeface="Calibri"/>
                <a:cs typeface="Calibri"/>
              </a:defRPr>
            </a:pPr>
            <a:r>
              <a:rPr sz="960" b="1">
                <a:solidFill>
                  <a:srgbClr val="07163E"/>
                </a:solidFill>
                <a:latin typeface="Calibri"/>
                <a:ea typeface="Calibri"/>
                <a:cs typeface="Calibri"/>
              </a:rPr>
              <a:t>CM auction</a:t>
            </a:r>
          </a:p>
        </p:txBody>
      </p:sp>
    </p:spTree>
    <p:extLst>
      <p:ext uri="{BB962C8B-B14F-4D97-AF65-F5344CB8AC3E}">
        <p14:creationId xmlns:p14="http://schemas.microsoft.com/office/powerpoint/2010/main" val="1462569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09 / COMMERCIAL MODELS — REVENUE AND AIDC">
            <a:extLst>
              <a:ext uri="{FF2B5EF4-FFF2-40B4-BE49-F238E27FC236}">
                <a16:creationId xmlns:a16="http://schemas.microsoft.com/office/drawing/2014/main" id="{85714E88-6EDE-4723-A9D6-4317C3F763CE}"/>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08 / COMMERCIAL MODELS — REVENUE AND AIDC</a:t>
            </a:r>
          </a:p>
        </p:txBody>
      </p:sp>
      <p:sp>
        <p:nvSpPr>
          <p:cNvPr id="3" name="Rectangle 2">
            <a:extLst>
              <a:ext uri="{FF2B5EF4-FFF2-40B4-BE49-F238E27FC236}">
                <a16:creationId xmlns:a16="http://schemas.microsoft.com/office/drawing/2014/main" id="{ADCE92D5-BA33-4B55-9CDD-F50C3A10F961}"/>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Choose the contract before sizing leverage; AIDC a">
            <a:extLst>
              <a:ext uri="{FF2B5EF4-FFF2-40B4-BE49-F238E27FC236}">
                <a16:creationId xmlns:a16="http://schemas.microsoft.com/office/drawing/2014/main" id="{EE755CBB-FAFC-4C51-BD6C-95BB1F395906}"/>
              </a:ext>
            </a:extLst>
          </p:cNvPr>
          <p:cNvSpPr>
            <a:spLocks noGrp="1"/>
          </p:cNvSpPr>
          <p:nvPr/>
        </p:nvSpPr>
        <p:spPr>
          <a:xfrm>
            <a:off x="457200" y="838200"/>
            <a:ext cx="11239500" cy="447675"/>
          </a:xfrm>
          <a:prstGeom prst="rect">
            <a:avLst/>
          </a:prstGeom>
          <a:noFill/>
          <a:ln w="0">
            <a:noFill/>
          </a:ln>
        </p:spPr>
        <p:txBody>
          <a:bodyPr wrap="square" lIns="0" tIns="0" rIns="0" bIns="0" anchor="t">
            <a:noAutofit/>
          </a:bodyPr>
          <a:lstStyle>
            <a:defPPr>
              <a:defRPr sz="2175"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75" b="1">
                <a:solidFill>
                  <a:srgbClr val="07163E"/>
                </a:solidFill>
                <a:latin typeface="Calibri"/>
                <a:ea typeface="Calibri"/>
                <a:cs typeface="Calibri"/>
              </a:defRPr>
            </a:pPr>
            <a:r>
              <a:rPr sz="2175" b="1">
                <a:solidFill>
                  <a:srgbClr val="07163E"/>
                </a:solidFill>
                <a:latin typeface="Calibri"/>
                <a:ea typeface="Calibri"/>
                <a:cs typeface="Calibri"/>
              </a:rPr>
              <a:t>Choose the contract before sizing leverage; AIDC adds an off-site customer route</a:t>
            </a:r>
          </a:p>
        </p:txBody>
      </p:sp>
      <p:sp>
        <p:nvSpPr>
          <p:cNvPr id="5" name="Energy spreads, services and support compete for t">
            <a:extLst>
              <a:ext uri="{FF2B5EF4-FFF2-40B4-BE49-F238E27FC236}">
                <a16:creationId xmlns:a16="http://schemas.microsoft.com/office/drawing/2014/main" id="{C4C301FD-5D30-407F-860E-F2F052DD941B}"/>
              </a:ext>
            </a:extLst>
          </p:cNvPr>
          <p:cNvSpPr>
            <a:spLocks noGrp="1"/>
          </p:cNvSpPr>
          <p:nvPr/>
        </p:nvSpPr>
        <p:spPr>
          <a:xfrm>
            <a:off x="457200" y="1352550"/>
            <a:ext cx="112395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Energy spreads, services and support compete for the same power, SOC and availability. Stacking requires an interval model.</a:t>
            </a:r>
          </a:p>
        </p:txBody>
      </p:sp>
      <p:sp>
        <p:nvSpPr>
          <p:cNvPr id="6" name="Rectangle 5">
            <a:extLst>
              <a:ext uri="{FF2B5EF4-FFF2-40B4-BE49-F238E27FC236}">
                <a16:creationId xmlns:a16="http://schemas.microsoft.com/office/drawing/2014/main" id="{88C95DCB-FBFA-4AB4-8FA2-8F1F6753784A}"/>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F60B3790-7DCB-4A74-A45B-DCB9A88219EF}"/>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22 October 2026</a:t>
            </a:r>
          </a:p>
        </p:txBody>
      </p:sp>
      <p:sp>
        <p:nvSpPr>
          <p:cNvPr id="8" name="09">
            <a:extLst>
              <a:ext uri="{FF2B5EF4-FFF2-40B4-BE49-F238E27FC236}">
                <a16:creationId xmlns:a16="http://schemas.microsoft.com/office/drawing/2014/main" id="{DB9AD8E5-14E6-493D-8B0F-7CFDD1446329}"/>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08</a:t>
            </a:r>
          </a:p>
        </p:txBody>
      </p:sp>
      <p:graphicFrame>
        <p:nvGraphicFramePr>
          <p:cNvPr id="9" name="Table 8">
            <a:extLst>
              <a:ext uri="{FF2B5EF4-FFF2-40B4-BE49-F238E27FC236}">
                <a16:creationId xmlns:a16="http://schemas.microsoft.com/office/drawing/2014/main" id="{DCA8573A-5E49-4003-84DE-80A02EBF334E}"/>
              </a:ext>
            </a:extLst>
          </p:cNvPr>
          <p:cNvGraphicFramePr/>
          <p:nvPr/>
        </p:nvGraphicFramePr>
        <p:xfrm>
          <a:off x="457200" y="1885950"/>
          <a:ext cx="11277600" cy="2409825"/>
        </p:xfrm>
        <a:graphic>
          <a:graphicData uri="http://schemas.openxmlformats.org/drawingml/2006/table">
            <a:tbl>
              <a:tblPr/>
              <a:tblGrid>
                <a:gridCol w="2238375">
                  <a:extLst>
                    <a:ext uri="{9D8B030D-6E8A-4147-A177-3AD203B41FA5}">
                      <a16:colId xmlns:a16="http://schemas.microsoft.com/office/drawing/2014/main" val="20000"/>
                    </a:ext>
                  </a:extLst>
                </a:gridCol>
                <a:gridCol w="5010150">
                  <a:extLst>
                    <a:ext uri="{9D8B030D-6E8A-4147-A177-3AD203B41FA5}">
                      <a16:colId xmlns:a16="http://schemas.microsoft.com/office/drawing/2014/main" val="20001"/>
                    </a:ext>
                  </a:extLst>
                </a:gridCol>
                <a:gridCol w="4029075">
                  <a:extLst>
                    <a:ext uri="{9D8B030D-6E8A-4147-A177-3AD203B41FA5}">
                      <a16:colId xmlns:a16="http://schemas.microsoft.com/office/drawing/2014/main" val="20002"/>
                    </a:ext>
                  </a:extLst>
                </a:gridCol>
              </a:tblGrid>
              <a:tr h="314325">
                <a:tc>
                  <a:txBody>
                    <a:bodyPr/>
                    <a:lstStyle/>
                    <a:p>
                      <a:r>
                        <a:rPr sz="1200" b="1">
                          <a:solidFill>
                            <a:srgbClr val="07163E"/>
                          </a:solidFill>
                          <a:latin typeface="Calibri"/>
                          <a:ea typeface="Calibri"/>
                          <a:cs typeface="Calibri"/>
                        </a:rPr>
                        <a:t>Model</a:t>
                      </a:r>
                    </a:p>
                  </a:txBody>
                  <a:tcPr anchor="ctr">
                    <a:lnL w="4763">
                      <a:solidFill>
                        <a:srgbClr val="D2D7DB"/>
                      </a:solidFill>
                      <a:prstDash val="soli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200" b="1">
                          <a:solidFill>
                            <a:srgbClr val="07163E"/>
                          </a:solidFill>
                          <a:latin typeface="Calibri"/>
                          <a:ea typeface="Calibri"/>
                          <a:cs typeface="Calibri"/>
                        </a:rPr>
                        <a:t>Who pays / revenue unit</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200" b="1">
                          <a:solidFill>
                            <a:srgbClr val="07163E"/>
                          </a:solidFill>
                          <a:latin typeface="Calibri"/>
                          <a:ea typeface="Calibri"/>
                          <a:cs typeface="Calibri"/>
                        </a:rPr>
                        <a:t>Primary exposure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extLst>
                  <a:ext uri="{0D108BD9-81ED-4DB2-BD59-A6C34878D82A}">
                    <a16:rowId xmlns:a16="http://schemas.microsoft.com/office/drawing/2014/main" val="10000"/>
                  </a:ext>
                </a:extLst>
              </a:tr>
              <a:tr h="523875">
                <a:tc>
                  <a:txBody>
                    <a:bodyPr/>
                    <a:lstStyle/>
                    <a:p>
                      <a:r>
                        <a:rPr sz="1200" b="0">
                          <a:solidFill>
                            <a:srgbClr val="07163E"/>
                          </a:solidFill>
                          <a:latin typeface="Calibri"/>
                          <a:ea typeface="Calibri"/>
                          <a:cs typeface="Calibri"/>
                        </a:rPr>
                        <a:t>Merchant + optimiser</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200" b="0">
                          <a:solidFill>
                            <a:srgbClr val="07163E"/>
                          </a:solidFill>
                          <a:latin typeface="Calibri"/>
                          <a:ea typeface="Calibri"/>
                          <a:cs typeface="Calibri"/>
                        </a:rPr>
                        <a:t>Wholesale / balancing markets; margin share</a:t>
                      </a:r>
                    </a:p>
                    <a:p>
                      <a:r>
                        <a:rPr sz="1200" b="0">
                          <a:solidFill>
                            <a:srgbClr val="07163E"/>
                          </a:solidFill>
                          <a:latin typeface="Calibri"/>
                          <a:ea typeface="Calibri"/>
                          <a:cs typeface="Calibri"/>
                        </a:rPr>
                        <a:t>Net revenue after charging, fees and tariffs</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200" b="0">
                          <a:solidFill>
                            <a:srgbClr val="07163E"/>
                          </a:solidFill>
                          <a:latin typeface="Calibri"/>
                          <a:ea typeface="Calibri"/>
                          <a:cs typeface="Calibri"/>
                        </a:rPr>
                        <a:t>Price spread, saturation, SOC conflicts,</a:t>
                      </a:r>
                    </a:p>
                    <a:p>
                      <a:r>
                        <a:rPr sz="1200" b="0">
                          <a:solidFill>
                            <a:srgbClr val="07163E"/>
                          </a:solidFill>
                          <a:latin typeface="Calibri"/>
                          <a:ea typeface="Calibri"/>
                          <a:cs typeface="Calibri"/>
                        </a:rPr>
                        <a:t>forecast error and degradation</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1"/>
                  </a:ext>
                </a:extLst>
              </a:tr>
              <a:tr h="523875">
                <a:tc>
                  <a:txBody>
                    <a:bodyPr/>
                    <a:lstStyle/>
                    <a:p>
                      <a:r>
                        <a:rPr sz="1200" b="0">
                          <a:solidFill>
                            <a:srgbClr val="07163E"/>
                          </a:solidFill>
                          <a:latin typeface="Calibri"/>
                          <a:ea typeface="Calibri"/>
                          <a:cs typeface="Calibri"/>
                        </a:rPr>
                        <a:t>Fixed toll / floor + sharing</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200" b="0">
                          <a:solidFill>
                            <a:srgbClr val="07163E"/>
                          </a:solidFill>
                          <a:latin typeface="Calibri"/>
                          <a:ea typeface="Calibri"/>
                          <a:cs typeface="Calibri"/>
                        </a:rPr>
                        <a:t>Utility or trader; contracted €/MW-year</a:t>
                      </a:r>
                    </a:p>
                    <a:p>
                      <a:r>
                        <a:rPr sz="1200" b="0">
                          <a:solidFill>
                            <a:srgbClr val="07163E"/>
                          </a:solidFill>
                          <a:latin typeface="Calibri"/>
                          <a:ea typeface="Calibri"/>
                          <a:cs typeface="Calibri"/>
                        </a:rPr>
                        <a:t>and defined upside participation</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200" b="0">
                          <a:solidFill>
                            <a:srgbClr val="07163E"/>
                          </a:solidFill>
                          <a:latin typeface="Calibri"/>
                          <a:ea typeface="Calibri"/>
                          <a:cs typeface="Calibri"/>
                        </a:rPr>
                        <a:t>Counterparty, dispatch control,</a:t>
                      </a:r>
                    </a:p>
                    <a:p>
                      <a:r>
                        <a:rPr sz="1200" b="0">
                          <a:solidFill>
                            <a:srgbClr val="07163E"/>
                          </a:solidFill>
                          <a:latin typeface="Calibri"/>
                          <a:ea typeface="Calibri"/>
                          <a:cs typeface="Calibri"/>
                        </a:rPr>
                        <a:t>cycle budget and augmentation</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2"/>
                  </a:ext>
                </a:extLst>
              </a:tr>
              <a:tr h="523875">
                <a:tc>
                  <a:txBody>
                    <a:bodyPr/>
                    <a:lstStyle/>
                    <a:p>
                      <a:r>
                        <a:rPr sz="1200" b="0">
                          <a:solidFill>
                            <a:srgbClr val="07163E"/>
                          </a:solidFill>
                          <a:latin typeface="Calibri"/>
                          <a:ea typeface="Calibri"/>
                          <a:cs typeface="Calibri"/>
                        </a:rPr>
                        <a:t>Capacity / MACSE / grant</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200" b="0">
                          <a:solidFill>
                            <a:srgbClr val="07163E"/>
                          </a:solidFill>
                          <a:latin typeface="Calibri"/>
                          <a:ea typeface="Calibri"/>
                          <a:cs typeface="Calibri"/>
                        </a:rPr>
                        <a:t>System or state; derated MW, qualified MWh,</a:t>
                      </a:r>
                    </a:p>
                    <a:p>
                      <a:r>
                        <a:rPr sz="1200" b="0">
                          <a:solidFill>
                            <a:srgbClr val="07163E"/>
                          </a:solidFill>
                          <a:latin typeface="Calibri"/>
                          <a:ea typeface="Calibri"/>
                          <a:cs typeface="Calibri"/>
                        </a:rPr>
                        <a:t>or one-off eligible capex support</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200" b="0">
                          <a:solidFill>
                            <a:srgbClr val="07163E"/>
                          </a:solidFill>
                          <a:latin typeface="Calibri"/>
                          <a:ea typeface="Calibri"/>
                          <a:cs typeface="Calibri"/>
                        </a:rPr>
                        <a:t>Qualification, penalties, tenor,</a:t>
                      </a:r>
                    </a:p>
                    <a:p>
                      <a:r>
                        <a:rPr sz="1200" b="0">
                          <a:solidFill>
                            <a:srgbClr val="07163E"/>
                          </a:solidFill>
                          <a:latin typeface="Calibri"/>
                          <a:ea typeface="Calibri"/>
                          <a:cs typeface="Calibri"/>
                        </a:rPr>
                        <a:t>stacking restrictions and COD</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3"/>
                  </a:ext>
                </a:extLst>
              </a:tr>
              <a:tr h="523875">
                <a:tc>
                  <a:txBody>
                    <a:bodyPr/>
                    <a:lstStyle/>
                    <a:p>
                      <a:r>
                        <a:rPr sz="1200" b="0">
                          <a:solidFill>
                            <a:srgbClr val="07163E"/>
                          </a:solidFill>
                          <a:latin typeface="Calibri"/>
                          <a:ea typeface="Calibri"/>
                          <a:cs typeface="Calibri"/>
                        </a:rPr>
                        <a:t>AIDC off-site flexibility</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200" b="0">
                          <a:solidFill>
                            <a:srgbClr val="07163E"/>
                          </a:solidFill>
                          <a:latin typeface="Calibri"/>
                          <a:ea typeface="Calibri"/>
                          <a:cs typeface="Calibri"/>
                        </a:rPr>
                        <a:t>Supplier / aggregator contracts independent BESS;</a:t>
                      </a:r>
                    </a:p>
                    <a:p>
                      <a:r>
                        <a:rPr sz="1200" b="0">
                          <a:solidFill>
                            <a:srgbClr val="07163E"/>
                          </a:solidFill>
                          <a:latin typeface="Calibri"/>
                          <a:ea typeface="Calibri"/>
                          <a:cs typeface="Calibri"/>
                        </a:rPr>
                        <a:t>AIDC buys shaped supply or 24/7 matching</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200" b="0">
                          <a:solidFill>
                            <a:srgbClr val="07163E"/>
                          </a:solidFill>
                          <a:latin typeface="Calibri"/>
                          <a:ea typeface="Calibri"/>
                          <a:cs typeface="Calibri"/>
                        </a:rPr>
                        <a:t>Battery toll, PPA and retail supply</a:t>
                      </a:r>
                    </a:p>
                    <a:p>
                      <a:r>
                        <a:rPr sz="1200" b="0">
                          <a:solidFill>
                            <a:srgbClr val="07163E"/>
                          </a:solidFill>
                          <a:latin typeface="Calibri"/>
                          <a:ea typeface="Calibri"/>
                          <a:cs typeface="Calibri"/>
                        </a:rPr>
                        <a:t>rights must be allocated explicitly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4"/>
                  </a:ext>
                </a:extLst>
              </a:tr>
            </a:tbl>
          </a:graphicData>
        </a:graphic>
      </p:graphicFrame>
      <p:sp>
        <p:nvSpPr>
          <p:cNvPr id="10" name="Commercial structure | standalone battery remains ">
            <a:extLst>
              <a:ext uri="{FF2B5EF4-FFF2-40B4-BE49-F238E27FC236}">
                <a16:creationId xmlns:a16="http://schemas.microsoft.com/office/drawing/2014/main" id="{0CE44AFD-2ECB-4F19-B93D-285F87D3B498}"/>
              </a:ext>
            </a:extLst>
          </p:cNvPr>
          <p:cNvSpPr>
            <a:spLocks noGrp="1"/>
          </p:cNvSpPr>
          <p:nvPr/>
        </p:nvSpPr>
        <p:spPr>
          <a:xfrm>
            <a:off x="457200" y="4467225"/>
            <a:ext cx="11277600" cy="266700"/>
          </a:xfrm>
          <a:prstGeom prst="rect">
            <a:avLst/>
          </a:prstGeom>
          <a:noFill/>
          <a:ln w="0">
            <a:noFill/>
          </a:ln>
        </p:spPr>
        <p:txBody>
          <a:bodyPr wrap="square" lIns="0" tIns="0" rIns="0" bIns="0" anchor="t">
            <a:noAutofit/>
          </a:bodyPr>
          <a:lstStyle>
            <a:defPPr>
              <a:defRPr sz="1425" b="1">
                <a:solidFill>
                  <a:srgbClr val="125E93"/>
                </a:solidFill>
                <a:latin typeface="Calibri"/>
                <a:ea typeface="Calibri"/>
                <a:cs typeface="Calibri"/>
              </a:defRPr>
            </a:defPPr>
            <a:lvl1pPr>
              <a:buNone/>
              <a:defRPr sz="1425" b="1">
                <a:solidFill>
                  <a:srgbClr val="125E93"/>
                </a:solidFill>
                <a:latin typeface="Calibri"/>
                <a:ea typeface="Calibri"/>
                <a:cs typeface="Calibri"/>
              </a:defRPr>
            </a:lvl1pPr>
            <a:lvl2pPr>
              <a:buNone/>
              <a:defRPr sz="1425" b="1">
                <a:solidFill>
                  <a:srgbClr val="125E93"/>
                </a:solidFill>
                <a:latin typeface="Calibri"/>
                <a:ea typeface="Calibri"/>
                <a:cs typeface="Calibri"/>
              </a:defRPr>
            </a:lvl2pPr>
            <a:lvl3pPr>
              <a:buNone/>
              <a:defRPr sz="1425" b="1">
                <a:solidFill>
                  <a:srgbClr val="125E93"/>
                </a:solidFill>
                <a:latin typeface="Calibri"/>
                <a:ea typeface="Calibri"/>
                <a:cs typeface="Calibri"/>
              </a:defRPr>
            </a:lvl3pPr>
            <a:lvl4pPr>
              <a:buNone/>
              <a:defRPr sz="1425" b="1">
                <a:solidFill>
                  <a:srgbClr val="125E93"/>
                </a:solidFill>
                <a:latin typeface="Calibri"/>
                <a:ea typeface="Calibri"/>
                <a:cs typeface="Calibri"/>
              </a:defRPr>
            </a:lvl4pPr>
            <a:lvl5pPr>
              <a:buNone/>
              <a:defRPr sz="1425" b="1">
                <a:solidFill>
                  <a:srgbClr val="125E93"/>
                </a:solidFill>
                <a:latin typeface="Calibri"/>
                <a:ea typeface="Calibri"/>
                <a:cs typeface="Calibri"/>
              </a:defRPr>
            </a:lvl5pPr>
            <a:lvl6pPr>
              <a:buNone/>
              <a:defRPr sz="1425" b="1">
                <a:solidFill>
                  <a:srgbClr val="125E93"/>
                </a:solidFill>
                <a:latin typeface="Calibri"/>
                <a:ea typeface="Calibri"/>
                <a:cs typeface="Calibri"/>
              </a:defRPr>
            </a:lvl6pPr>
            <a:lvl7pPr>
              <a:buNone/>
              <a:defRPr sz="1425" b="1">
                <a:solidFill>
                  <a:srgbClr val="125E93"/>
                </a:solidFill>
                <a:latin typeface="Calibri"/>
                <a:ea typeface="Calibri"/>
                <a:cs typeface="Calibri"/>
              </a:defRPr>
            </a:lvl7pPr>
            <a:lvl8pPr>
              <a:buNone/>
              <a:defRPr sz="1425" b="1">
                <a:solidFill>
                  <a:srgbClr val="125E93"/>
                </a:solidFill>
                <a:latin typeface="Calibri"/>
                <a:ea typeface="Calibri"/>
                <a:cs typeface="Calibri"/>
              </a:defRPr>
            </a:lvl8pPr>
            <a:lvl9pPr>
              <a:buNone/>
              <a:defRPr sz="1425" b="1">
                <a:solidFill>
                  <a:srgbClr val="125E93"/>
                </a:solidFill>
                <a:latin typeface="Calibri"/>
                <a:ea typeface="Calibri"/>
                <a:cs typeface="Calibri"/>
              </a:defRPr>
            </a:lvl9pPr>
          </a:lstStyle>
          <a:p>
            <a:pPr>
              <a:buNone/>
              <a:defRPr sz="1425" b="1">
                <a:solidFill>
                  <a:srgbClr val="125E93"/>
                </a:solidFill>
                <a:latin typeface="Calibri"/>
                <a:ea typeface="Calibri"/>
                <a:cs typeface="Calibri"/>
              </a:defRPr>
            </a:pPr>
            <a:r>
              <a:rPr sz="1425" b="1">
                <a:solidFill>
                  <a:srgbClr val="125E93"/>
                </a:solidFill>
                <a:latin typeface="Calibri"/>
                <a:ea typeface="Calibri"/>
                <a:cs typeface="Calibri"/>
              </a:rPr>
              <a:t>Commercial structure | standalone battery remains off site</a:t>
            </a:r>
          </a:p>
        </p:txBody>
      </p:sp>
      <p:sp>
        <p:nvSpPr>
          <p:cNvPr id="11" name="Rectangle 10">
            <a:extLst>
              <a:ext uri="{FF2B5EF4-FFF2-40B4-BE49-F238E27FC236}">
                <a16:creationId xmlns:a16="http://schemas.microsoft.com/office/drawing/2014/main" id="{56A58BF9-3C06-4230-BC70-8513030A04B1}"/>
              </a:ext>
            </a:extLst>
          </p:cNvPr>
          <p:cNvSpPr>
            <a:spLocks noGrp="1"/>
          </p:cNvSpPr>
          <p:nvPr/>
        </p:nvSpPr>
        <p:spPr>
          <a:xfrm>
            <a:off x="457200" y="4867275"/>
            <a:ext cx="2952750" cy="647700"/>
          </a:xfrm>
          <a:prstGeom prst="rect">
            <a:avLst/>
          </a:prstGeom>
          <a:solidFill>
            <a:srgbClr val="F4F6F7"/>
          </a:solidFill>
          <a:ln w="0">
            <a:noFill/>
          </a:ln>
        </p:spPr>
        <p:txBody>
          <a:bodyPr/>
          <a:lstStyle/>
          <a:p>
            <a:endParaRPr lang="en-SG"/>
          </a:p>
        </p:txBody>
      </p:sp>
      <p:sp>
        <p:nvSpPr>
          <p:cNvPr id="12" name="Independent BESS SPV&#10;Toll / availability / dispatc">
            <a:extLst>
              <a:ext uri="{FF2B5EF4-FFF2-40B4-BE49-F238E27FC236}">
                <a16:creationId xmlns:a16="http://schemas.microsoft.com/office/drawing/2014/main" id="{995ADFDD-BF32-413E-A0E4-B5D78593772B}"/>
              </a:ext>
            </a:extLst>
          </p:cNvPr>
          <p:cNvSpPr>
            <a:spLocks noGrp="1"/>
          </p:cNvSpPr>
          <p:nvPr/>
        </p:nvSpPr>
        <p:spPr>
          <a:xfrm>
            <a:off x="571500" y="4972050"/>
            <a:ext cx="2724150" cy="457200"/>
          </a:xfrm>
          <a:prstGeom prst="rect">
            <a:avLst/>
          </a:prstGeom>
          <a:noFill/>
          <a:ln w="0">
            <a:noFill/>
          </a:ln>
        </p:spPr>
        <p:txBody>
          <a:bodyPr wrap="square" lIns="0" tIns="0" rIns="0" bIns="0" anchor="t">
            <a:noAutofit/>
          </a:bodyPr>
          <a:lstStyle>
            <a:defPPr>
              <a:defRPr sz="1275" b="1">
                <a:solidFill>
                  <a:srgbClr val="07163E"/>
                </a:solidFill>
                <a:latin typeface="Calibri"/>
                <a:ea typeface="Calibri"/>
                <a:cs typeface="Calibri"/>
              </a:defRPr>
            </a:defPPr>
            <a:lvl1pPr>
              <a:buNone/>
              <a:defRPr sz="1275" b="1">
                <a:solidFill>
                  <a:srgbClr val="07163E"/>
                </a:solidFill>
                <a:latin typeface="Calibri"/>
                <a:ea typeface="Calibri"/>
                <a:cs typeface="Calibri"/>
              </a:defRPr>
            </a:lvl1pPr>
            <a:lvl2pPr>
              <a:buNone/>
              <a:defRPr sz="1275" b="1">
                <a:solidFill>
                  <a:srgbClr val="07163E"/>
                </a:solidFill>
                <a:latin typeface="Calibri"/>
                <a:ea typeface="Calibri"/>
                <a:cs typeface="Calibri"/>
              </a:defRPr>
            </a:lvl2pPr>
            <a:lvl3pPr>
              <a:buNone/>
              <a:defRPr sz="1275" b="1">
                <a:solidFill>
                  <a:srgbClr val="07163E"/>
                </a:solidFill>
                <a:latin typeface="Calibri"/>
                <a:ea typeface="Calibri"/>
                <a:cs typeface="Calibri"/>
              </a:defRPr>
            </a:lvl3pPr>
            <a:lvl4pPr>
              <a:buNone/>
              <a:defRPr sz="1275" b="1">
                <a:solidFill>
                  <a:srgbClr val="07163E"/>
                </a:solidFill>
                <a:latin typeface="Calibri"/>
                <a:ea typeface="Calibri"/>
                <a:cs typeface="Calibri"/>
              </a:defRPr>
            </a:lvl4pPr>
            <a:lvl5pPr>
              <a:buNone/>
              <a:defRPr sz="1275" b="1">
                <a:solidFill>
                  <a:srgbClr val="07163E"/>
                </a:solidFill>
                <a:latin typeface="Calibri"/>
                <a:ea typeface="Calibri"/>
                <a:cs typeface="Calibri"/>
              </a:defRPr>
            </a:lvl5pPr>
            <a:lvl6pPr>
              <a:buNone/>
              <a:defRPr sz="1275" b="1">
                <a:solidFill>
                  <a:srgbClr val="07163E"/>
                </a:solidFill>
                <a:latin typeface="Calibri"/>
                <a:ea typeface="Calibri"/>
                <a:cs typeface="Calibri"/>
              </a:defRPr>
            </a:lvl6pPr>
            <a:lvl7pPr>
              <a:buNone/>
              <a:defRPr sz="1275" b="1">
                <a:solidFill>
                  <a:srgbClr val="07163E"/>
                </a:solidFill>
                <a:latin typeface="Calibri"/>
                <a:ea typeface="Calibri"/>
                <a:cs typeface="Calibri"/>
              </a:defRPr>
            </a:lvl7pPr>
            <a:lvl8pPr>
              <a:buNone/>
              <a:defRPr sz="1275" b="1">
                <a:solidFill>
                  <a:srgbClr val="07163E"/>
                </a:solidFill>
                <a:latin typeface="Calibri"/>
                <a:ea typeface="Calibri"/>
                <a:cs typeface="Calibri"/>
              </a:defRPr>
            </a:lvl8pPr>
            <a:lvl9pPr>
              <a:buNone/>
              <a:defRPr sz="1275" b="1">
                <a:solidFill>
                  <a:srgbClr val="07163E"/>
                </a:solidFill>
                <a:latin typeface="Calibri"/>
                <a:ea typeface="Calibri"/>
                <a:cs typeface="Calibri"/>
              </a:defRPr>
            </a:lvl9pPr>
          </a:lstStyle>
          <a:p>
            <a:pPr>
              <a:buNone/>
              <a:defRPr sz="1275" b="1">
                <a:solidFill>
                  <a:srgbClr val="07163E"/>
                </a:solidFill>
                <a:latin typeface="Calibri"/>
                <a:ea typeface="Calibri"/>
                <a:cs typeface="Calibri"/>
              </a:defRPr>
            </a:pPr>
            <a:r>
              <a:rPr sz="1275" b="1">
                <a:solidFill>
                  <a:srgbClr val="07163E"/>
                </a:solidFill>
                <a:latin typeface="Calibri"/>
                <a:ea typeface="Calibri"/>
                <a:cs typeface="Calibri"/>
              </a:rPr>
              <a:t>Independent BESS SPV</a:t>
            </a:r>
          </a:p>
          <a:p>
            <a:pPr>
              <a:buNone/>
              <a:defRPr sz="1275" b="1">
                <a:solidFill>
                  <a:srgbClr val="07163E"/>
                </a:solidFill>
                <a:latin typeface="Calibri"/>
                <a:ea typeface="Calibri"/>
                <a:cs typeface="Calibri"/>
              </a:defRPr>
            </a:pPr>
            <a:r>
              <a:rPr sz="1275" b="1">
                <a:solidFill>
                  <a:srgbClr val="07163E"/>
                </a:solidFill>
                <a:latin typeface="Calibri"/>
                <a:ea typeface="Calibri"/>
                <a:cs typeface="Calibri"/>
              </a:rPr>
              <a:t>Toll / availability / dispatch rights</a:t>
            </a:r>
          </a:p>
        </p:txBody>
      </p:sp>
      <p:sp>
        <p:nvSpPr>
          <p:cNvPr id="13" name="Rectangle 12">
            <a:extLst>
              <a:ext uri="{FF2B5EF4-FFF2-40B4-BE49-F238E27FC236}">
                <a16:creationId xmlns:a16="http://schemas.microsoft.com/office/drawing/2014/main" id="{E34AB21A-B335-479F-940D-79EC3A8BDE97}"/>
              </a:ext>
            </a:extLst>
          </p:cNvPr>
          <p:cNvSpPr>
            <a:spLocks noGrp="1"/>
          </p:cNvSpPr>
          <p:nvPr/>
        </p:nvSpPr>
        <p:spPr>
          <a:xfrm>
            <a:off x="4219575" y="4867275"/>
            <a:ext cx="3286125" cy="647700"/>
          </a:xfrm>
          <a:prstGeom prst="rect">
            <a:avLst/>
          </a:prstGeom>
          <a:solidFill>
            <a:srgbClr val="F4F6F7"/>
          </a:solidFill>
          <a:ln w="0">
            <a:noFill/>
          </a:ln>
        </p:spPr>
        <p:txBody>
          <a:bodyPr/>
          <a:lstStyle/>
          <a:p>
            <a:endParaRPr lang="en-SG"/>
          </a:p>
        </p:txBody>
      </p:sp>
      <p:sp>
        <p:nvSpPr>
          <p:cNvPr id="14" name="Licensed supplier / optimiser&#10;PPA + balancing + fi">
            <a:extLst>
              <a:ext uri="{FF2B5EF4-FFF2-40B4-BE49-F238E27FC236}">
                <a16:creationId xmlns:a16="http://schemas.microsoft.com/office/drawing/2014/main" id="{44D0DBBF-360A-4803-B88A-A88F405F001D}"/>
              </a:ext>
            </a:extLst>
          </p:cNvPr>
          <p:cNvSpPr>
            <a:spLocks noGrp="1"/>
          </p:cNvSpPr>
          <p:nvPr/>
        </p:nvSpPr>
        <p:spPr>
          <a:xfrm>
            <a:off x="4333875" y="4972050"/>
            <a:ext cx="3057525" cy="457200"/>
          </a:xfrm>
          <a:prstGeom prst="rect">
            <a:avLst/>
          </a:prstGeom>
          <a:noFill/>
          <a:ln w="0">
            <a:noFill/>
          </a:ln>
        </p:spPr>
        <p:txBody>
          <a:bodyPr wrap="square" lIns="0" tIns="0" rIns="0" bIns="0" anchor="t">
            <a:noAutofit/>
          </a:bodyPr>
          <a:lstStyle>
            <a:defPPr>
              <a:defRPr sz="1275" b="1">
                <a:solidFill>
                  <a:srgbClr val="07163E"/>
                </a:solidFill>
                <a:latin typeface="Calibri"/>
                <a:ea typeface="Calibri"/>
                <a:cs typeface="Calibri"/>
              </a:defRPr>
            </a:defPPr>
            <a:lvl1pPr>
              <a:buNone/>
              <a:defRPr sz="1275" b="1">
                <a:solidFill>
                  <a:srgbClr val="07163E"/>
                </a:solidFill>
                <a:latin typeface="Calibri"/>
                <a:ea typeface="Calibri"/>
                <a:cs typeface="Calibri"/>
              </a:defRPr>
            </a:lvl1pPr>
            <a:lvl2pPr>
              <a:buNone/>
              <a:defRPr sz="1275" b="1">
                <a:solidFill>
                  <a:srgbClr val="07163E"/>
                </a:solidFill>
                <a:latin typeface="Calibri"/>
                <a:ea typeface="Calibri"/>
                <a:cs typeface="Calibri"/>
              </a:defRPr>
            </a:lvl2pPr>
            <a:lvl3pPr>
              <a:buNone/>
              <a:defRPr sz="1275" b="1">
                <a:solidFill>
                  <a:srgbClr val="07163E"/>
                </a:solidFill>
                <a:latin typeface="Calibri"/>
                <a:ea typeface="Calibri"/>
                <a:cs typeface="Calibri"/>
              </a:defRPr>
            </a:lvl3pPr>
            <a:lvl4pPr>
              <a:buNone/>
              <a:defRPr sz="1275" b="1">
                <a:solidFill>
                  <a:srgbClr val="07163E"/>
                </a:solidFill>
                <a:latin typeface="Calibri"/>
                <a:ea typeface="Calibri"/>
                <a:cs typeface="Calibri"/>
              </a:defRPr>
            </a:lvl4pPr>
            <a:lvl5pPr>
              <a:buNone/>
              <a:defRPr sz="1275" b="1">
                <a:solidFill>
                  <a:srgbClr val="07163E"/>
                </a:solidFill>
                <a:latin typeface="Calibri"/>
                <a:ea typeface="Calibri"/>
                <a:cs typeface="Calibri"/>
              </a:defRPr>
            </a:lvl5pPr>
            <a:lvl6pPr>
              <a:buNone/>
              <a:defRPr sz="1275" b="1">
                <a:solidFill>
                  <a:srgbClr val="07163E"/>
                </a:solidFill>
                <a:latin typeface="Calibri"/>
                <a:ea typeface="Calibri"/>
                <a:cs typeface="Calibri"/>
              </a:defRPr>
            </a:lvl6pPr>
            <a:lvl7pPr>
              <a:buNone/>
              <a:defRPr sz="1275" b="1">
                <a:solidFill>
                  <a:srgbClr val="07163E"/>
                </a:solidFill>
                <a:latin typeface="Calibri"/>
                <a:ea typeface="Calibri"/>
                <a:cs typeface="Calibri"/>
              </a:defRPr>
            </a:lvl7pPr>
            <a:lvl8pPr>
              <a:buNone/>
              <a:defRPr sz="1275" b="1">
                <a:solidFill>
                  <a:srgbClr val="07163E"/>
                </a:solidFill>
                <a:latin typeface="Calibri"/>
                <a:ea typeface="Calibri"/>
                <a:cs typeface="Calibri"/>
              </a:defRPr>
            </a:lvl8pPr>
            <a:lvl9pPr>
              <a:buNone/>
              <a:defRPr sz="1275" b="1">
                <a:solidFill>
                  <a:srgbClr val="07163E"/>
                </a:solidFill>
                <a:latin typeface="Calibri"/>
                <a:ea typeface="Calibri"/>
                <a:cs typeface="Calibri"/>
              </a:defRPr>
            </a:lvl9pPr>
          </a:lstStyle>
          <a:p>
            <a:pPr>
              <a:buNone/>
              <a:defRPr sz="1275" b="1">
                <a:solidFill>
                  <a:srgbClr val="07163E"/>
                </a:solidFill>
                <a:latin typeface="Calibri"/>
                <a:ea typeface="Calibri"/>
                <a:cs typeface="Calibri"/>
              </a:defRPr>
            </a:pPr>
            <a:r>
              <a:rPr sz="1275" b="1">
                <a:solidFill>
                  <a:srgbClr val="07163E"/>
                </a:solidFill>
                <a:latin typeface="Calibri"/>
                <a:ea typeface="Calibri"/>
                <a:cs typeface="Calibri"/>
              </a:rPr>
              <a:t>Licensed supplier / optimiser</a:t>
            </a:r>
          </a:p>
          <a:p>
            <a:pPr>
              <a:buNone/>
              <a:defRPr sz="1275" b="1">
                <a:solidFill>
                  <a:srgbClr val="07163E"/>
                </a:solidFill>
                <a:latin typeface="Calibri"/>
                <a:ea typeface="Calibri"/>
                <a:cs typeface="Calibri"/>
              </a:defRPr>
            </a:pPr>
            <a:r>
              <a:rPr sz="1275" b="1">
                <a:solidFill>
                  <a:srgbClr val="07163E"/>
                </a:solidFill>
                <a:latin typeface="Calibri"/>
                <a:ea typeface="Calibri"/>
                <a:cs typeface="Calibri"/>
              </a:rPr>
              <a:t>PPA + balancing + firmed supply</a:t>
            </a:r>
          </a:p>
        </p:txBody>
      </p:sp>
      <p:sp>
        <p:nvSpPr>
          <p:cNvPr id="15" name="Rectangle 14">
            <a:extLst>
              <a:ext uri="{FF2B5EF4-FFF2-40B4-BE49-F238E27FC236}">
                <a16:creationId xmlns:a16="http://schemas.microsoft.com/office/drawing/2014/main" id="{161FABB2-E931-4851-BB0F-DC6F65B5EA50}"/>
              </a:ext>
            </a:extLst>
          </p:cNvPr>
          <p:cNvSpPr>
            <a:spLocks noGrp="1"/>
          </p:cNvSpPr>
          <p:nvPr/>
        </p:nvSpPr>
        <p:spPr>
          <a:xfrm>
            <a:off x="8315325" y="4867275"/>
            <a:ext cx="3419475" cy="647700"/>
          </a:xfrm>
          <a:prstGeom prst="rect">
            <a:avLst/>
          </a:prstGeom>
          <a:solidFill>
            <a:srgbClr val="F4F6F7"/>
          </a:solidFill>
          <a:ln w="0">
            <a:noFill/>
          </a:ln>
        </p:spPr>
        <p:txBody>
          <a:bodyPr/>
          <a:lstStyle/>
          <a:p>
            <a:endParaRPr lang="en-SG"/>
          </a:p>
        </p:txBody>
      </p:sp>
      <p:sp>
        <p:nvSpPr>
          <p:cNvPr id="16" name="AIDC electricity customer&#10;Shaped energy / temporal">
            <a:extLst>
              <a:ext uri="{FF2B5EF4-FFF2-40B4-BE49-F238E27FC236}">
                <a16:creationId xmlns:a16="http://schemas.microsoft.com/office/drawing/2014/main" id="{4FC8A17E-6D56-400F-B6B7-0554145DC5C6}"/>
              </a:ext>
            </a:extLst>
          </p:cNvPr>
          <p:cNvSpPr>
            <a:spLocks noGrp="1"/>
          </p:cNvSpPr>
          <p:nvPr/>
        </p:nvSpPr>
        <p:spPr>
          <a:xfrm>
            <a:off x="8429625" y="4972050"/>
            <a:ext cx="3190875" cy="457200"/>
          </a:xfrm>
          <a:prstGeom prst="rect">
            <a:avLst/>
          </a:prstGeom>
          <a:noFill/>
          <a:ln w="0">
            <a:noFill/>
          </a:ln>
        </p:spPr>
        <p:txBody>
          <a:bodyPr wrap="square" lIns="0" tIns="0" rIns="0" bIns="0" anchor="t">
            <a:noAutofit/>
          </a:bodyPr>
          <a:lstStyle>
            <a:defPPr>
              <a:defRPr sz="1275" b="1">
                <a:solidFill>
                  <a:srgbClr val="07163E"/>
                </a:solidFill>
                <a:latin typeface="Calibri"/>
                <a:ea typeface="Calibri"/>
                <a:cs typeface="Calibri"/>
              </a:defRPr>
            </a:defPPr>
            <a:lvl1pPr>
              <a:buNone/>
              <a:defRPr sz="1275" b="1">
                <a:solidFill>
                  <a:srgbClr val="07163E"/>
                </a:solidFill>
                <a:latin typeface="Calibri"/>
                <a:ea typeface="Calibri"/>
                <a:cs typeface="Calibri"/>
              </a:defRPr>
            </a:lvl1pPr>
            <a:lvl2pPr>
              <a:buNone/>
              <a:defRPr sz="1275" b="1">
                <a:solidFill>
                  <a:srgbClr val="07163E"/>
                </a:solidFill>
                <a:latin typeface="Calibri"/>
                <a:ea typeface="Calibri"/>
                <a:cs typeface="Calibri"/>
              </a:defRPr>
            </a:lvl2pPr>
            <a:lvl3pPr>
              <a:buNone/>
              <a:defRPr sz="1275" b="1">
                <a:solidFill>
                  <a:srgbClr val="07163E"/>
                </a:solidFill>
                <a:latin typeface="Calibri"/>
                <a:ea typeface="Calibri"/>
                <a:cs typeface="Calibri"/>
              </a:defRPr>
            </a:lvl3pPr>
            <a:lvl4pPr>
              <a:buNone/>
              <a:defRPr sz="1275" b="1">
                <a:solidFill>
                  <a:srgbClr val="07163E"/>
                </a:solidFill>
                <a:latin typeface="Calibri"/>
                <a:ea typeface="Calibri"/>
                <a:cs typeface="Calibri"/>
              </a:defRPr>
            </a:lvl4pPr>
            <a:lvl5pPr>
              <a:buNone/>
              <a:defRPr sz="1275" b="1">
                <a:solidFill>
                  <a:srgbClr val="07163E"/>
                </a:solidFill>
                <a:latin typeface="Calibri"/>
                <a:ea typeface="Calibri"/>
                <a:cs typeface="Calibri"/>
              </a:defRPr>
            </a:lvl5pPr>
            <a:lvl6pPr>
              <a:buNone/>
              <a:defRPr sz="1275" b="1">
                <a:solidFill>
                  <a:srgbClr val="07163E"/>
                </a:solidFill>
                <a:latin typeface="Calibri"/>
                <a:ea typeface="Calibri"/>
                <a:cs typeface="Calibri"/>
              </a:defRPr>
            </a:lvl6pPr>
            <a:lvl7pPr>
              <a:buNone/>
              <a:defRPr sz="1275" b="1">
                <a:solidFill>
                  <a:srgbClr val="07163E"/>
                </a:solidFill>
                <a:latin typeface="Calibri"/>
                <a:ea typeface="Calibri"/>
                <a:cs typeface="Calibri"/>
              </a:defRPr>
            </a:lvl7pPr>
            <a:lvl8pPr>
              <a:buNone/>
              <a:defRPr sz="1275" b="1">
                <a:solidFill>
                  <a:srgbClr val="07163E"/>
                </a:solidFill>
                <a:latin typeface="Calibri"/>
                <a:ea typeface="Calibri"/>
                <a:cs typeface="Calibri"/>
              </a:defRPr>
            </a:lvl8pPr>
            <a:lvl9pPr>
              <a:buNone/>
              <a:defRPr sz="1275" b="1">
                <a:solidFill>
                  <a:srgbClr val="07163E"/>
                </a:solidFill>
                <a:latin typeface="Calibri"/>
                <a:ea typeface="Calibri"/>
                <a:cs typeface="Calibri"/>
              </a:defRPr>
            </a:lvl9pPr>
          </a:lstStyle>
          <a:p>
            <a:pPr>
              <a:buNone/>
              <a:defRPr sz="1275" b="1">
                <a:solidFill>
                  <a:srgbClr val="07163E"/>
                </a:solidFill>
                <a:latin typeface="Calibri"/>
                <a:ea typeface="Calibri"/>
                <a:cs typeface="Calibri"/>
              </a:defRPr>
            </a:pPr>
            <a:r>
              <a:rPr sz="1275" b="1">
                <a:solidFill>
                  <a:srgbClr val="07163E"/>
                </a:solidFill>
                <a:latin typeface="Calibri"/>
                <a:ea typeface="Calibri"/>
                <a:cs typeface="Calibri"/>
              </a:rPr>
              <a:t>AIDC electricity customer</a:t>
            </a:r>
          </a:p>
          <a:p>
            <a:pPr>
              <a:buNone/>
              <a:defRPr sz="1275" b="1">
                <a:solidFill>
                  <a:srgbClr val="07163E"/>
                </a:solidFill>
                <a:latin typeface="Calibri"/>
                <a:ea typeface="Calibri"/>
                <a:cs typeface="Calibri"/>
              </a:defRPr>
            </a:pPr>
            <a:r>
              <a:rPr sz="1275" b="1">
                <a:solidFill>
                  <a:srgbClr val="07163E"/>
                </a:solidFill>
                <a:latin typeface="Calibri"/>
                <a:ea typeface="Calibri"/>
                <a:cs typeface="Calibri"/>
              </a:rPr>
              <a:t>Shaped energy / temporal matching</a:t>
            </a:r>
          </a:p>
        </p:txBody>
      </p:sp>
      <p:sp>
        <p:nvSpPr>
          <p:cNvPr id="17" name="→">
            <a:extLst>
              <a:ext uri="{FF2B5EF4-FFF2-40B4-BE49-F238E27FC236}">
                <a16:creationId xmlns:a16="http://schemas.microsoft.com/office/drawing/2014/main" id="{88AA072E-46C1-47CC-9026-216EF254C335}"/>
              </a:ext>
            </a:extLst>
          </p:cNvPr>
          <p:cNvSpPr>
            <a:spLocks noGrp="1"/>
          </p:cNvSpPr>
          <p:nvPr/>
        </p:nvSpPr>
        <p:spPr>
          <a:xfrm>
            <a:off x="3619500" y="5029200"/>
            <a:ext cx="400050" cy="371475"/>
          </a:xfrm>
          <a:prstGeom prst="rect">
            <a:avLst/>
          </a:prstGeom>
          <a:noFill/>
          <a:ln w="0">
            <a:noFill/>
          </a:ln>
        </p:spPr>
        <p:txBody>
          <a:bodyPr wrap="square" lIns="0" tIns="0" rIns="0" bIns="0" anchor="t">
            <a:noAutofit/>
          </a:bodyPr>
          <a:lstStyle>
            <a:defPPr>
              <a:defRPr sz="2100" b="1">
                <a:solidFill>
                  <a:srgbClr val="125E93"/>
                </a:solidFill>
                <a:latin typeface="Calibri"/>
                <a:ea typeface="Calibri"/>
                <a:cs typeface="Calibri"/>
              </a:defRPr>
            </a:defPPr>
            <a:lvl1pPr>
              <a:buNone/>
              <a:defRPr sz="2100" b="1">
                <a:solidFill>
                  <a:srgbClr val="125E93"/>
                </a:solidFill>
                <a:latin typeface="Calibri"/>
                <a:ea typeface="Calibri"/>
                <a:cs typeface="Calibri"/>
              </a:defRPr>
            </a:lvl1pPr>
            <a:lvl2pPr>
              <a:buNone/>
              <a:defRPr sz="2100" b="1">
                <a:solidFill>
                  <a:srgbClr val="125E93"/>
                </a:solidFill>
                <a:latin typeface="Calibri"/>
                <a:ea typeface="Calibri"/>
                <a:cs typeface="Calibri"/>
              </a:defRPr>
            </a:lvl2pPr>
            <a:lvl3pPr>
              <a:buNone/>
              <a:defRPr sz="2100" b="1">
                <a:solidFill>
                  <a:srgbClr val="125E93"/>
                </a:solidFill>
                <a:latin typeface="Calibri"/>
                <a:ea typeface="Calibri"/>
                <a:cs typeface="Calibri"/>
              </a:defRPr>
            </a:lvl3pPr>
            <a:lvl4pPr>
              <a:buNone/>
              <a:defRPr sz="2100" b="1">
                <a:solidFill>
                  <a:srgbClr val="125E93"/>
                </a:solidFill>
                <a:latin typeface="Calibri"/>
                <a:ea typeface="Calibri"/>
                <a:cs typeface="Calibri"/>
              </a:defRPr>
            </a:lvl4pPr>
            <a:lvl5pPr>
              <a:buNone/>
              <a:defRPr sz="2100" b="1">
                <a:solidFill>
                  <a:srgbClr val="125E93"/>
                </a:solidFill>
                <a:latin typeface="Calibri"/>
                <a:ea typeface="Calibri"/>
                <a:cs typeface="Calibri"/>
              </a:defRPr>
            </a:lvl5pPr>
            <a:lvl6pPr>
              <a:buNone/>
              <a:defRPr sz="2100" b="1">
                <a:solidFill>
                  <a:srgbClr val="125E93"/>
                </a:solidFill>
                <a:latin typeface="Calibri"/>
                <a:ea typeface="Calibri"/>
                <a:cs typeface="Calibri"/>
              </a:defRPr>
            </a:lvl6pPr>
            <a:lvl7pPr>
              <a:buNone/>
              <a:defRPr sz="2100" b="1">
                <a:solidFill>
                  <a:srgbClr val="125E93"/>
                </a:solidFill>
                <a:latin typeface="Calibri"/>
                <a:ea typeface="Calibri"/>
                <a:cs typeface="Calibri"/>
              </a:defRPr>
            </a:lvl7pPr>
            <a:lvl8pPr>
              <a:buNone/>
              <a:defRPr sz="2100" b="1">
                <a:solidFill>
                  <a:srgbClr val="125E93"/>
                </a:solidFill>
                <a:latin typeface="Calibri"/>
                <a:ea typeface="Calibri"/>
                <a:cs typeface="Calibri"/>
              </a:defRPr>
            </a:lvl8pPr>
            <a:lvl9pPr>
              <a:buNone/>
              <a:defRPr sz="2100" b="1">
                <a:solidFill>
                  <a:srgbClr val="125E93"/>
                </a:solidFill>
                <a:latin typeface="Calibri"/>
                <a:ea typeface="Calibri"/>
                <a:cs typeface="Calibri"/>
              </a:defRPr>
            </a:lvl9pPr>
          </a:lstStyle>
          <a:p>
            <a:pPr>
              <a:buNone/>
              <a:defRPr sz="2100" b="1">
                <a:solidFill>
                  <a:srgbClr val="125E93"/>
                </a:solidFill>
                <a:latin typeface="Calibri"/>
                <a:ea typeface="Calibri"/>
                <a:cs typeface="Calibri"/>
              </a:defRPr>
            </a:pPr>
            <a:r>
              <a:rPr sz="2100" b="1">
                <a:solidFill>
                  <a:srgbClr val="125E93"/>
                </a:solidFill>
                <a:latin typeface="Calibri"/>
                <a:ea typeface="Calibri"/>
                <a:cs typeface="Calibri"/>
              </a:rPr>
              <a:t>→</a:t>
            </a:r>
          </a:p>
        </p:txBody>
      </p:sp>
      <p:sp>
        <p:nvSpPr>
          <p:cNvPr id="18" name="→">
            <a:extLst>
              <a:ext uri="{FF2B5EF4-FFF2-40B4-BE49-F238E27FC236}">
                <a16:creationId xmlns:a16="http://schemas.microsoft.com/office/drawing/2014/main" id="{9207E70B-9642-4969-B97D-52EC615CE419}"/>
              </a:ext>
            </a:extLst>
          </p:cNvPr>
          <p:cNvSpPr>
            <a:spLocks noGrp="1"/>
          </p:cNvSpPr>
          <p:nvPr/>
        </p:nvSpPr>
        <p:spPr>
          <a:xfrm>
            <a:off x="7724775" y="5029200"/>
            <a:ext cx="400050" cy="371475"/>
          </a:xfrm>
          <a:prstGeom prst="rect">
            <a:avLst/>
          </a:prstGeom>
          <a:noFill/>
          <a:ln w="0">
            <a:noFill/>
          </a:ln>
        </p:spPr>
        <p:txBody>
          <a:bodyPr wrap="square" lIns="0" tIns="0" rIns="0" bIns="0" anchor="t">
            <a:noAutofit/>
          </a:bodyPr>
          <a:lstStyle>
            <a:defPPr>
              <a:defRPr sz="2100" b="1">
                <a:solidFill>
                  <a:srgbClr val="125E93"/>
                </a:solidFill>
                <a:latin typeface="Calibri"/>
                <a:ea typeface="Calibri"/>
                <a:cs typeface="Calibri"/>
              </a:defRPr>
            </a:defPPr>
            <a:lvl1pPr>
              <a:buNone/>
              <a:defRPr sz="2100" b="1">
                <a:solidFill>
                  <a:srgbClr val="125E93"/>
                </a:solidFill>
                <a:latin typeface="Calibri"/>
                <a:ea typeface="Calibri"/>
                <a:cs typeface="Calibri"/>
              </a:defRPr>
            </a:lvl1pPr>
            <a:lvl2pPr>
              <a:buNone/>
              <a:defRPr sz="2100" b="1">
                <a:solidFill>
                  <a:srgbClr val="125E93"/>
                </a:solidFill>
                <a:latin typeface="Calibri"/>
                <a:ea typeface="Calibri"/>
                <a:cs typeface="Calibri"/>
              </a:defRPr>
            </a:lvl2pPr>
            <a:lvl3pPr>
              <a:buNone/>
              <a:defRPr sz="2100" b="1">
                <a:solidFill>
                  <a:srgbClr val="125E93"/>
                </a:solidFill>
                <a:latin typeface="Calibri"/>
                <a:ea typeface="Calibri"/>
                <a:cs typeface="Calibri"/>
              </a:defRPr>
            </a:lvl3pPr>
            <a:lvl4pPr>
              <a:buNone/>
              <a:defRPr sz="2100" b="1">
                <a:solidFill>
                  <a:srgbClr val="125E93"/>
                </a:solidFill>
                <a:latin typeface="Calibri"/>
                <a:ea typeface="Calibri"/>
                <a:cs typeface="Calibri"/>
              </a:defRPr>
            </a:lvl4pPr>
            <a:lvl5pPr>
              <a:buNone/>
              <a:defRPr sz="2100" b="1">
                <a:solidFill>
                  <a:srgbClr val="125E93"/>
                </a:solidFill>
                <a:latin typeface="Calibri"/>
                <a:ea typeface="Calibri"/>
                <a:cs typeface="Calibri"/>
              </a:defRPr>
            </a:lvl5pPr>
            <a:lvl6pPr>
              <a:buNone/>
              <a:defRPr sz="2100" b="1">
                <a:solidFill>
                  <a:srgbClr val="125E93"/>
                </a:solidFill>
                <a:latin typeface="Calibri"/>
                <a:ea typeface="Calibri"/>
                <a:cs typeface="Calibri"/>
              </a:defRPr>
            </a:lvl6pPr>
            <a:lvl7pPr>
              <a:buNone/>
              <a:defRPr sz="2100" b="1">
                <a:solidFill>
                  <a:srgbClr val="125E93"/>
                </a:solidFill>
                <a:latin typeface="Calibri"/>
                <a:ea typeface="Calibri"/>
                <a:cs typeface="Calibri"/>
              </a:defRPr>
            </a:lvl7pPr>
            <a:lvl8pPr>
              <a:buNone/>
              <a:defRPr sz="2100" b="1">
                <a:solidFill>
                  <a:srgbClr val="125E93"/>
                </a:solidFill>
                <a:latin typeface="Calibri"/>
                <a:ea typeface="Calibri"/>
                <a:cs typeface="Calibri"/>
              </a:defRPr>
            </a:lvl8pPr>
            <a:lvl9pPr>
              <a:buNone/>
              <a:defRPr sz="2100" b="1">
                <a:solidFill>
                  <a:srgbClr val="125E93"/>
                </a:solidFill>
                <a:latin typeface="Calibri"/>
                <a:ea typeface="Calibri"/>
                <a:cs typeface="Calibri"/>
              </a:defRPr>
            </a:lvl9pPr>
          </a:lstStyle>
          <a:p>
            <a:pPr>
              <a:buNone/>
              <a:defRPr sz="2100" b="1">
                <a:solidFill>
                  <a:srgbClr val="125E93"/>
                </a:solidFill>
                <a:latin typeface="Calibri"/>
                <a:ea typeface="Calibri"/>
                <a:cs typeface="Calibri"/>
              </a:defRPr>
            </a:pPr>
            <a:r>
              <a:rPr sz="2100" b="1">
                <a:solidFill>
                  <a:srgbClr val="125E93"/>
                </a:solidFill>
                <a:latin typeface="Calibri"/>
                <a:ea typeface="Calibri"/>
                <a:cs typeface="Calibri"/>
              </a:rPr>
              <a:t>→</a:t>
            </a:r>
          </a:p>
        </p:txBody>
      </p:sp>
      <p:sp>
        <p:nvSpPr>
          <p:cNvPr id="19" name="Observed: ENGIE–Google Germany combines renewable ">
            <a:extLst>
              <a:ext uri="{FF2B5EF4-FFF2-40B4-BE49-F238E27FC236}">
                <a16:creationId xmlns:a16="http://schemas.microsoft.com/office/drawing/2014/main" id="{B0721F01-6240-4562-8012-225E79DF565E}"/>
              </a:ext>
            </a:extLst>
          </p:cNvPr>
          <p:cNvSpPr>
            <a:spLocks noGrp="1"/>
          </p:cNvSpPr>
          <p:nvPr/>
        </p:nvSpPr>
        <p:spPr>
          <a:xfrm>
            <a:off x="457200" y="5676900"/>
            <a:ext cx="5657850" cy="609600"/>
          </a:xfrm>
          <a:prstGeom prst="rect">
            <a:avLst/>
          </a:prstGeom>
          <a:noFill/>
          <a:ln w="0">
            <a:noFill/>
          </a:ln>
        </p:spPr>
        <p:txBody>
          <a:bodyPr wrap="square" lIns="0" tIns="0" rIns="0" bIns="0" anchor="t">
            <a:noAutofit/>
          </a:bodyPr>
          <a:lstStyle>
            <a:defPPr>
              <a:defRPr sz="1200" b="0">
                <a:solidFill>
                  <a:srgbClr val="07163E"/>
                </a:solidFill>
                <a:latin typeface="Calibri"/>
                <a:ea typeface="Calibri"/>
                <a:cs typeface="Calibri"/>
              </a:defRPr>
            </a:defPPr>
            <a:lvl1pPr>
              <a:buNone/>
              <a:defRPr sz="1200" b="0">
                <a:solidFill>
                  <a:srgbClr val="07163E"/>
                </a:solidFill>
                <a:latin typeface="Calibri"/>
                <a:ea typeface="Calibri"/>
                <a:cs typeface="Calibri"/>
              </a:defRPr>
            </a:lvl1pPr>
            <a:lvl2pPr>
              <a:buNone/>
              <a:defRPr sz="1200" b="0">
                <a:solidFill>
                  <a:srgbClr val="07163E"/>
                </a:solidFill>
                <a:latin typeface="Calibri"/>
                <a:ea typeface="Calibri"/>
                <a:cs typeface="Calibri"/>
              </a:defRPr>
            </a:lvl2pPr>
            <a:lvl3pPr>
              <a:buNone/>
              <a:defRPr sz="1200" b="0">
                <a:solidFill>
                  <a:srgbClr val="07163E"/>
                </a:solidFill>
                <a:latin typeface="Calibri"/>
                <a:ea typeface="Calibri"/>
                <a:cs typeface="Calibri"/>
              </a:defRPr>
            </a:lvl3pPr>
            <a:lvl4pPr>
              <a:buNone/>
              <a:defRPr sz="1200" b="0">
                <a:solidFill>
                  <a:srgbClr val="07163E"/>
                </a:solidFill>
                <a:latin typeface="Calibri"/>
                <a:ea typeface="Calibri"/>
                <a:cs typeface="Calibri"/>
              </a:defRPr>
            </a:lvl4pPr>
            <a:lvl5pPr>
              <a:buNone/>
              <a:defRPr sz="1200" b="0">
                <a:solidFill>
                  <a:srgbClr val="07163E"/>
                </a:solidFill>
                <a:latin typeface="Calibri"/>
                <a:ea typeface="Calibri"/>
                <a:cs typeface="Calibri"/>
              </a:defRPr>
            </a:lvl5pPr>
            <a:lvl6pPr>
              <a:buNone/>
              <a:defRPr sz="1200" b="0">
                <a:solidFill>
                  <a:srgbClr val="07163E"/>
                </a:solidFill>
                <a:latin typeface="Calibri"/>
                <a:ea typeface="Calibri"/>
                <a:cs typeface="Calibri"/>
              </a:defRPr>
            </a:lvl6pPr>
            <a:lvl7pPr>
              <a:buNone/>
              <a:defRPr sz="1200" b="0">
                <a:solidFill>
                  <a:srgbClr val="07163E"/>
                </a:solidFill>
                <a:latin typeface="Calibri"/>
                <a:ea typeface="Calibri"/>
                <a:cs typeface="Calibri"/>
              </a:defRPr>
            </a:lvl7pPr>
            <a:lvl8pPr>
              <a:buNone/>
              <a:defRPr sz="1200" b="0">
                <a:solidFill>
                  <a:srgbClr val="07163E"/>
                </a:solidFill>
                <a:latin typeface="Calibri"/>
                <a:ea typeface="Calibri"/>
                <a:cs typeface="Calibri"/>
              </a:defRPr>
            </a:lvl8pPr>
            <a:lvl9pPr>
              <a:buNone/>
              <a:defRPr sz="1200" b="0">
                <a:solidFill>
                  <a:srgbClr val="07163E"/>
                </a:solidFill>
                <a:latin typeface="Calibri"/>
                <a:ea typeface="Calibri"/>
                <a:cs typeface="Calibri"/>
              </a:defRPr>
            </a:lvl9pPr>
          </a:lstStyle>
          <a:p>
            <a:pPr>
              <a:buNone/>
              <a:defRPr sz="1200" b="0">
                <a:solidFill>
                  <a:srgbClr val="07163E"/>
                </a:solidFill>
                <a:latin typeface="Calibri"/>
                <a:ea typeface="Calibri"/>
                <a:cs typeface="Calibri"/>
              </a:defRPr>
            </a:pPr>
            <a:r>
              <a:rPr sz="1200" b="0">
                <a:solidFill>
                  <a:srgbClr val="07163E"/>
                </a:solidFill>
                <a:latin typeface="Calibri"/>
                <a:ea typeface="Calibri"/>
                <a:cs typeface="Calibri"/>
              </a:rPr>
              <a:t>Observed: ENGIE–Google Germany combines renewable PPAs and batteries; dedicated BESS MW and toll fees are undisclosed.</a:t>
            </a:r>
          </a:p>
        </p:txBody>
      </p:sp>
      <p:sp>
        <p:nvSpPr>
          <p:cNvPr id="20" name="Illustrative: 100 MW IT × 1.2 PUE = 1,051 GWh/y lo">
            <a:extLst>
              <a:ext uri="{FF2B5EF4-FFF2-40B4-BE49-F238E27FC236}">
                <a16:creationId xmlns:a16="http://schemas.microsoft.com/office/drawing/2014/main" id="{C48A1C6F-E4CB-49EB-9A55-4780AA351574}"/>
              </a:ext>
            </a:extLst>
          </p:cNvPr>
          <p:cNvSpPr>
            <a:spLocks noGrp="1"/>
          </p:cNvSpPr>
          <p:nvPr/>
        </p:nvSpPr>
        <p:spPr>
          <a:xfrm>
            <a:off x="6400800" y="5676900"/>
            <a:ext cx="5334000" cy="609600"/>
          </a:xfrm>
          <a:prstGeom prst="rect">
            <a:avLst/>
          </a:prstGeom>
          <a:noFill/>
          <a:ln w="0">
            <a:noFill/>
          </a:ln>
        </p:spPr>
        <p:txBody>
          <a:bodyPr wrap="square" lIns="0" tIns="0" rIns="0" bIns="0" anchor="t">
            <a:noAutofit/>
          </a:bodyPr>
          <a:lstStyle>
            <a:defPPr>
              <a:defRPr sz="1275" b="1">
                <a:solidFill>
                  <a:srgbClr val="125E93"/>
                </a:solidFill>
                <a:latin typeface="Calibri"/>
                <a:ea typeface="Calibri"/>
                <a:cs typeface="Calibri"/>
              </a:defRPr>
            </a:defPPr>
            <a:lvl1pPr>
              <a:buNone/>
              <a:defRPr sz="1275" b="1">
                <a:solidFill>
                  <a:srgbClr val="125E93"/>
                </a:solidFill>
                <a:latin typeface="Calibri"/>
                <a:ea typeface="Calibri"/>
                <a:cs typeface="Calibri"/>
              </a:defRPr>
            </a:lvl1pPr>
            <a:lvl2pPr>
              <a:buNone/>
              <a:defRPr sz="1275" b="1">
                <a:solidFill>
                  <a:srgbClr val="125E93"/>
                </a:solidFill>
                <a:latin typeface="Calibri"/>
                <a:ea typeface="Calibri"/>
                <a:cs typeface="Calibri"/>
              </a:defRPr>
            </a:lvl2pPr>
            <a:lvl3pPr>
              <a:buNone/>
              <a:defRPr sz="1275" b="1">
                <a:solidFill>
                  <a:srgbClr val="125E93"/>
                </a:solidFill>
                <a:latin typeface="Calibri"/>
                <a:ea typeface="Calibri"/>
                <a:cs typeface="Calibri"/>
              </a:defRPr>
            </a:lvl3pPr>
            <a:lvl4pPr>
              <a:buNone/>
              <a:defRPr sz="1275" b="1">
                <a:solidFill>
                  <a:srgbClr val="125E93"/>
                </a:solidFill>
                <a:latin typeface="Calibri"/>
                <a:ea typeface="Calibri"/>
                <a:cs typeface="Calibri"/>
              </a:defRPr>
            </a:lvl4pPr>
            <a:lvl5pPr>
              <a:buNone/>
              <a:defRPr sz="1275" b="1">
                <a:solidFill>
                  <a:srgbClr val="125E93"/>
                </a:solidFill>
                <a:latin typeface="Calibri"/>
                <a:ea typeface="Calibri"/>
                <a:cs typeface="Calibri"/>
              </a:defRPr>
            </a:lvl5pPr>
            <a:lvl6pPr>
              <a:buNone/>
              <a:defRPr sz="1275" b="1">
                <a:solidFill>
                  <a:srgbClr val="125E93"/>
                </a:solidFill>
                <a:latin typeface="Calibri"/>
                <a:ea typeface="Calibri"/>
                <a:cs typeface="Calibri"/>
              </a:defRPr>
            </a:lvl6pPr>
            <a:lvl7pPr>
              <a:buNone/>
              <a:defRPr sz="1275" b="1">
                <a:solidFill>
                  <a:srgbClr val="125E93"/>
                </a:solidFill>
                <a:latin typeface="Calibri"/>
                <a:ea typeface="Calibri"/>
                <a:cs typeface="Calibri"/>
              </a:defRPr>
            </a:lvl7pPr>
            <a:lvl8pPr>
              <a:buNone/>
              <a:defRPr sz="1275" b="1">
                <a:solidFill>
                  <a:srgbClr val="125E93"/>
                </a:solidFill>
                <a:latin typeface="Calibri"/>
                <a:ea typeface="Calibri"/>
                <a:cs typeface="Calibri"/>
              </a:defRPr>
            </a:lvl8pPr>
            <a:lvl9pPr>
              <a:buNone/>
              <a:defRPr sz="1275" b="1">
                <a:solidFill>
                  <a:srgbClr val="125E93"/>
                </a:solidFill>
                <a:latin typeface="Calibri"/>
                <a:ea typeface="Calibri"/>
                <a:cs typeface="Calibri"/>
              </a:defRPr>
            </a:lvl9pPr>
          </a:lstStyle>
          <a:p>
            <a:pPr>
              <a:buNone/>
              <a:defRPr sz="1275" b="1">
                <a:solidFill>
                  <a:srgbClr val="125E93"/>
                </a:solidFill>
                <a:latin typeface="Calibri"/>
                <a:ea typeface="Calibri"/>
                <a:cs typeface="Calibri"/>
              </a:defRPr>
            </a:pPr>
            <a:r>
              <a:rPr sz="1275" b="1">
                <a:solidFill>
                  <a:srgbClr val="125E93"/>
                </a:solidFill>
                <a:latin typeface="Calibri"/>
                <a:ea typeface="Calibri"/>
                <a:cs typeface="Calibri"/>
              </a:rPr>
              <a:t>Illustrative: 100 MW IT × 1.2 PUE = 1,051 GWh/y load.</a:t>
            </a:r>
          </a:p>
          <a:p>
            <a:pPr>
              <a:buNone/>
              <a:defRPr sz="1275" b="1">
                <a:solidFill>
                  <a:srgbClr val="125E93"/>
                </a:solidFill>
                <a:latin typeface="Calibri"/>
                <a:ea typeface="Calibri"/>
                <a:cs typeface="Calibri"/>
              </a:defRPr>
            </a:pPr>
            <a:r>
              <a:rPr sz="1275" b="1">
                <a:solidFill>
                  <a:srgbClr val="125E93"/>
                </a:solidFill>
                <a:latin typeface="Calibri"/>
                <a:ea typeface="Calibri"/>
                <a:cs typeface="Calibri"/>
              </a:rPr>
              <a:t>100 MW / 400 MWh × 365 cycles shifts 146 GWh/y: 13.9%.</a:t>
            </a:r>
          </a:p>
        </p:txBody>
      </p:sp>
    </p:spTree>
    <p:extLst>
      <p:ext uri="{BB962C8B-B14F-4D97-AF65-F5344CB8AC3E}">
        <p14:creationId xmlns:p14="http://schemas.microsoft.com/office/powerpoint/2010/main" val="2075588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10 / INVESTMENT DECISION — SEQUENCE AND RELEASE GA">
            <a:extLst>
              <a:ext uri="{FF2B5EF4-FFF2-40B4-BE49-F238E27FC236}">
                <a16:creationId xmlns:a16="http://schemas.microsoft.com/office/drawing/2014/main" id="{6CF61454-E065-429C-9EEB-171BABE165E3}"/>
              </a:ext>
            </a:extLst>
          </p:cNvPr>
          <p:cNvSpPr>
            <a:spLocks noGrp="1"/>
          </p:cNvSpPr>
          <p:nvPr/>
        </p:nvSpPr>
        <p:spPr>
          <a:xfrm>
            <a:off x="457200" y="304800"/>
            <a:ext cx="8763000" cy="200025"/>
          </a:xfrm>
          <a:prstGeom prst="rect">
            <a:avLst/>
          </a:prstGeom>
          <a:noFill/>
          <a:ln w="0">
            <a:noFill/>
          </a:ln>
        </p:spPr>
        <p:txBody>
          <a:bodyPr wrap="square" lIns="0" tIns="0" rIns="0" bIns="0" anchor="t">
            <a:noAutofit/>
          </a:bodyPr>
          <a:lstStyle>
            <a:defPPr>
              <a:defRPr sz="900" b="1">
                <a:solidFill>
                  <a:srgbClr val="07163E"/>
                </a:solidFill>
                <a:latin typeface="Calibri"/>
                <a:ea typeface="Calibri"/>
                <a:cs typeface="Calibri"/>
              </a:defRPr>
            </a:defPPr>
            <a:lvl1pPr>
              <a:buNone/>
              <a:defRPr sz="900" b="1">
                <a:solidFill>
                  <a:srgbClr val="07163E"/>
                </a:solidFill>
                <a:latin typeface="Calibri"/>
                <a:ea typeface="Calibri"/>
                <a:cs typeface="Calibri"/>
              </a:defRPr>
            </a:lvl1pPr>
            <a:lvl2pPr>
              <a:buNone/>
              <a:defRPr sz="900" b="1">
                <a:solidFill>
                  <a:srgbClr val="07163E"/>
                </a:solidFill>
                <a:latin typeface="Calibri"/>
                <a:ea typeface="Calibri"/>
                <a:cs typeface="Calibri"/>
              </a:defRPr>
            </a:lvl2pPr>
            <a:lvl3pPr>
              <a:buNone/>
              <a:defRPr sz="900" b="1">
                <a:solidFill>
                  <a:srgbClr val="07163E"/>
                </a:solidFill>
                <a:latin typeface="Calibri"/>
                <a:ea typeface="Calibri"/>
                <a:cs typeface="Calibri"/>
              </a:defRPr>
            </a:lvl3pPr>
            <a:lvl4pPr>
              <a:buNone/>
              <a:defRPr sz="900" b="1">
                <a:solidFill>
                  <a:srgbClr val="07163E"/>
                </a:solidFill>
                <a:latin typeface="Calibri"/>
                <a:ea typeface="Calibri"/>
                <a:cs typeface="Calibri"/>
              </a:defRPr>
            </a:lvl4pPr>
            <a:lvl5pPr>
              <a:buNone/>
              <a:defRPr sz="900" b="1">
                <a:solidFill>
                  <a:srgbClr val="07163E"/>
                </a:solidFill>
                <a:latin typeface="Calibri"/>
                <a:ea typeface="Calibri"/>
                <a:cs typeface="Calibri"/>
              </a:defRPr>
            </a:lvl5pPr>
            <a:lvl6pPr>
              <a:buNone/>
              <a:defRPr sz="900" b="1">
                <a:solidFill>
                  <a:srgbClr val="07163E"/>
                </a:solidFill>
                <a:latin typeface="Calibri"/>
                <a:ea typeface="Calibri"/>
                <a:cs typeface="Calibri"/>
              </a:defRPr>
            </a:lvl6pPr>
            <a:lvl7pPr>
              <a:buNone/>
              <a:defRPr sz="900" b="1">
                <a:solidFill>
                  <a:srgbClr val="07163E"/>
                </a:solidFill>
                <a:latin typeface="Calibri"/>
                <a:ea typeface="Calibri"/>
                <a:cs typeface="Calibri"/>
              </a:defRPr>
            </a:lvl7pPr>
            <a:lvl8pPr>
              <a:buNone/>
              <a:defRPr sz="900" b="1">
                <a:solidFill>
                  <a:srgbClr val="07163E"/>
                </a:solidFill>
                <a:latin typeface="Calibri"/>
                <a:ea typeface="Calibri"/>
                <a:cs typeface="Calibri"/>
              </a:defRPr>
            </a:lvl8pPr>
            <a:lvl9pPr>
              <a:buNone/>
              <a:defRPr sz="900" b="1">
                <a:solidFill>
                  <a:srgbClr val="07163E"/>
                </a:solidFill>
                <a:latin typeface="Calibri"/>
                <a:ea typeface="Calibri"/>
                <a:cs typeface="Calibri"/>
              </a:defRPr>
            </a:lvl9pPr>
          </a:lstStyle>
          <a:p>
            <a:pPr>
              <a:buNone/>
              <a:defRPr sz="900" b="1">
                <a:solidFill>
                  <a:srgbClr val="07163E"/>
                </a:solidFill>
                <a:latin typeface="Calibri"/>
                <a:ea typeface="Calibri"/>
                <a:cs typeface="Calibri"/>
              </a:defRPr>
            </a:pPr>
            <a:r>
              <a:rPr sz="900" b="1">
                <a:solidFill>
                  <a:srgbClr val="07163E"/>
                </a:solidFill>
                <a:latin typeface="Calibri"/>
                <a:ea typeface="Calibri"/>
                <a:cs typeface="Calibri"/>
              </a:rPr>
              <a:t>09 / INVESTMENT WINDOWS — ESTIMATES AND CAPITAL GATES</a:t>
            </a:r>
          </a:p>
        </p:txBody>
      </p:sp>
      <p:sp>
        <p:nvSpPr>
          <p:cNvPr id="3" name="Rectangle 2">
            <a:extLst>
              <a:ext uri="{FF2B5EF4-FFF2-40B4-BE49-F238E27FC236}">
                <a16:creationId xmlns:a16="http://schemas.microsoft.com/office/drawing/2014/main" id="{A87AE1E9-E8DB-4B41-B5A0-6CD8CF290BC4}"/>
              </a:ext>
            </a:extLst>
          </p:cNvPr>
          <p:cNvSpPr>
            <a:spLocks noGrp="1"/>
          </p:cNvSpPr>
          <p:nvPr/>
        </p:nvSpPr>
        <p:spPr>
          <a:xfrm>
            <a:off x="457200" y="695325"/>
            <a:ext cx="11277600" cy="9525"/>
          </a:xfrm>
          <a:prstGeom prst="rect">
            <a:avLst/>
          </a:prstGeom>
          <a:solidFill>
            <a:srgbClr val="D2D7DB"/>
          </a:solidFill>
          <a:ln w="0">
            <a:noFill/>
          </a:ln>
        </p:spPr>
        <p:txBody>
          <a:bodyPr/>
          <a:lstStyle/>
          <a:p>
            <a:endParaRPr lang="en-SG"/>
          </a:p>
        </p:txBody>
      </p:sp>
      <p:sp>
        <p:nvSpPr>
          <p:cNvPr id="4" name="Commit capital against programme milestones and de">
            <a:extLst>
              <a:ext uri="{FF2B5EF4-FFF2-40B4-BE49-F238E27FC236}">
                <a16:creationId xmlns:a16="http://schemas.microsoft.com/office/drawing/2014/main" id="{91C491D8-D968-4062-8CB1-7FB1A27C4606}"/>
              </a:ext>
            </a:extLst>
          </p:cNvPr>
          <p:cNvSpPr>
            <a:spLocks noGrp="1"/>
          </p:cNvSpPr>
          <p:nvPr/>
        </p:nvSpPr>
        <p:spPr>
          <a:xfrm>
            <a:off x="457200" y="838200"/>
            <a:ext cx="11239500" cy="447675"/>
          </a:xfrm>
          <a:prstGeom prst="rect">
            <a:avLst/>
          </a:prstGeom>
          <a:noFill/>
          <a:ln w="0">
            <a:noFill/>
          </a:ln>
        </p:spPr>
        <p:txBody>
          <a:bodyPr wrap="square" lIns="0" tIns="0" rIns="0" bIns="0" anchor="t">
            <a:noAutofit/>
          </a:bodyPr>
          <a:lstStyle>
            <a:defPPr>
              <a:defRPr sz="2175" b="1">
                <a:solidFill>
                  <a:srgbClr val="07163E"/>
                </a:solidFill>
                <a:latin typeface="Calibri"/>
                <a:ea typeface="Calibri"/>
                <a:cs typeface="Calibri"/>
              </a:defRPr>
            </a:defPPr>
            <a:lvl1pPr>
              <a:buNone/>
              <a:defRPr sz="2175" b="1">
                <a:solidFill>
                  <a:srgbClr val="07163E"/>
                </a:solidFill>
                <a:latin typeface="Calibri"/>
                <a:ea typeface="Calibri"/>
                <a:cs typeface="Calibri"/>
              </a:defRPr>
            </a:lvl1pPr>
            <a:lvl2pPr>
              <a:buNone/>
              <a:defRPr sz="2175" b="1">
                <a:solidFill>
                  <a:srgbClr val="07163E"/>
                </a:solidFill>
                <a:latin typeface="Calibri"/>
                <a:ea typeface="Calibri"/>
                <a:cs typeface="Calibri"/>
              </a:defRPr>
            </a:lvl2pPr>
            <a:lvl3pPr>
              <a:buNone/>
              <a:defRPr sz="2175" b="1">
                <a:solidFill>
                  <a:srgbClr val="07163E"/>
                </a:solidFill>
                <a:latin typeface="Calibri"/>
                <a:ea typeface="Calibri"/>
                <a:cs typeface="Calibri"/>
              </a:defRPr>
            </a:lvl3pPr>
            <a:lvl4pPr>
              <a:buNone/>
              <a:defRPr sz="2175" b="1">
                <a:solidFill>
                  <a:srgbClr val="07163E"/>
                </a:solidFill>
                <a:latin typeface="Calibri"/>
                <a:ea typeface="Calibri"/>
                <a:cs typeface="Calibri"/>
              </a:defRPr>
            </a:lvl4pPr>
            <a:lvl5pPr>
              <a:buNone/>
              <a:defRPr sz="2175" b="1">
                <a:solidFill>
                  <a:srgbClr val="07163E"/>
                </a:solidFill>
                <a:latin typeface="Calibri"/>
                <a:ea typeface="Calibri"/>
                <a:cs typeface="Calibri"/>
              </a:defRPr>
            </a:lvl5pPr>
            <a:lvl6pPr>
              <a:buNone/>
              <a:defRPr sz="2175" b="1">
                <a:solidFill>
                  <a:srgbClr val="07163E"/>
                </a:solidFill>
                <a:latin typeface="Calibri"/>
                <a:ea typeface="Calibri"/>
                <a:cs typeface="Calibri"/>
              </a:defRPr>
            </a:lvl6pPr>
            <a:lvl7pPr>
              <a:buNone/>
              <a:defRPr sz="2175" b="1">
                <a:solidFill>
                  <a:srgbClr val="07163E"/>
                </a:solidFill>
                <a:latin typeface="Calibri"/>
                <a:ea typeface="Calibri"/>
                <a:cs typeface="Calibri"/>
              </a:defRPr>
            </a:lvl7pPr>
            <a:lvl8pPr>
              <a:buNone/>
              <a:defRPr sz="2175" b="1">
                <a:solidFill>
                  <a:srgbClr val="07163E"/>
                </a:solidFill>
                <a:latin typeface="Calibri"/>
                <a:ea typeface="Calibri"/>
                <a:cs typeface="Calibri"/>
              </a:defRPr>
            </a:lvl8pPr>
            <a:lvl9pPr>
              <a:buNone/>
              <a:defRPr sz="2175" b="1">
                <a:solidFill>
                  <a:srgbClr val="07163E"/>
                </a:solidFill>
                <a:latin typeface="Calibri"/>
                <a:ea typeface="Calibri"/>
                <a:cs typeface="Calibri"/>
              </a:defRPr>
            </a:lvl9pPr>
          </a:lstStyle>
          <a:p>
            <a:pPr>
              <a:buNone/>
              <a:defRPr sz="2175" b="1">
                <a:solidFill>
                  <a:srgbClr val="07163E"/>
                </a:solidFill>
                <a:latin typeface="Calibri"/>
                <a:ea typeface="Calibri"/>
                <a:cs typeface="Calibri"/>
              </a:defRPr>
            </a:pPr>
            <a:r>
              <a:rPr sz="2175" b="1">
                <a:solidFill>
                  <a:srgbClr val="07163E"/>
                </a:solidFill>
                <a:latin typeface="Calibri"/>
                <a:ea typeface="Calibri"/>
                <a:cs typeface="Calibri"/>
              </a:rPr>
              <a:t>Italy’s immediate deadlines lead year one; year two favours staged commitments</a:t>
            </a:r>
          </a:p>
        </p:txBody>
      </p:sp>
      <p:sp>
        <p:nvSpPr>
          <p:cNvPr id="5" name="Market size identifies where to originate. Contrac">
            <a:extLst>
              <a:ext uri="{FF2B5EF4-FFF2-40B4-BE49-F238E27FC236}">
                <a16:creationId xmlns:a16="http://schemas.microsoft.com/office/drawing/2014/main" id="{D0A80428-5BE9-4E6A-B808-DD7FDF0E7663}"/>
              </a:ext>
            </a:extLst>
          </p:cNvPr>
          <p:cNvSpPr>
            <a:spLocks noGrp="1"/>
          </p:cNvSpPr>
          <p:nvPr/>
        </p:nvSpPr>
        <p:spPr>
          <a:xfrm>
            <a:off x="457200" y="1352550"/>
            <a:ext cx="11239500" cy="400050"/>
          </a:xfrm>
          <a:prstGeom prst="rect">
            <a:avLst/>
          </a:prstGeom>
          <a:noFill/>
          <a:ln w="0">
            <a:noFill/>
          </a:ln>
        </p:spPr>
        <p:txBody>
          <a:bodyPr wrap="square" lIns="0" tIns="0" rIns="0" bIns="0" anchor="t">
            <a:noAutofit/>
          </a:bodyPr>
          <a:lstStyle>
            <a:defPPr>
              <a:defRPr sz="1275" b="0">
                <a:solidFill>
                  <a:srgbClr val="464646"/>
                </a:solidFill>
                <a:latin typeface="Calibri"/>
                <a:ea typeface="Calibri"/>
                <a:cs typeface="Calibri"/>
              </a:defRPr>
            </a:defPPr>
            <a:lvl1pPr>
              <a:buNone/>
              <a:defRPr sz="1275" b="0">
                <a:solidFill>
                  <a:srgbClr val="464646"/>
                </a:solidFill>
                <a:latin typeface="Calibri"/>
                <a:ea typeface="Calibri"/>
                <a:cs typeface="Calibri"/>
              </a:defRPr>
            </a:lvl1pPr>
            <a:lvl2pPr>
              <a:buNone/>
              <a:defRPr sz="1275" b="0">
                <a:solidFill>
                  <a:srgbClr val="464646"/>
                </a:solidFill>
                <a:latin typeface="Calibri"/>
                <a:ea typeface="Calibri"/>
                <a:cs typeface="Calibri"/>
              </a:defRPr>
            </a:lvl2pPr>
            <a:lvl3pPr>
              <a:buNone/>
              <a:defRPr sz="1275" b="0">
                <a:solidFill>
                  <a:srgbClr val="464646"/>
                </a:solidFill>
                <a:latin typeface="Calibri"/>
                <a:ea typeface="Calibri"/>
                <a:cs typeface="Calibri"/>
              </a:defRPr>
            </a:lvl3pPr>
            <a:lvl4pPr>
              <a:buNone/>
              <a:defRPr sz="1275" b="0">
                <a:solidFill>
                  <a:srgbClr val="464646"/>
                </a:solidFill>
                <a:latin typeface="Calibri"/>
                <a:ea typeface="Calibri"/>
                <a:cs typeface="Calibri"/>
              </a:defRPr>
            </a:lvl4pPr>
            <a:lvl5pPr>
              <a:buNone/>
              <a:defRPr sz="1275" b="0">
                <a:solidFill>
                  <a:srgbClr val="464646"/>
                </a:solidFill>
                <a:latin typeface="Calibri"/>
                <a:ea typeface="Calibri"/>
                <a:cs typeface="Calibri"/>
              </a:defRPr>
            </a:lvl5pPr>
            <a:lvl6pPr>
              <a:buNone/>
              <a:defRPr sz="1275" b="0">
                <a:solidFill>
                  <a:srgbClr val="464646"/>
                </a:solidFill>
                <a:latin typeface="Calibri"/>
                <a:ea typeface="Calibri"/>
                <a:cs typeface="Calibri"/>
              </a:defRPr>
            </a:lvl6pPr>
            <a:lvl7pPr>
              <a:buNone/>
              <a:defRPr sz="1275" b="0">
                <a:solidFill>
                  <a:srgbClr val="464646"/>
                </a:solidFill>
                <a:latin typeface="Calibri"/>
                <a:ea typeface="Calibri"/>
                <a:cs typeface="Calibri"/>
              </a:defRPr>
            </a:lvl7pPr>
            <a:lvl8pPr>
              <a:buNone/>
              <a:defRPr sz="1275" b="0">
                <a:solidFill>
                  <a:srgbClr val="464646"/>
                </a:solidFill>
                <a:latin typeface="Calibri"/>
                <a:ea typeface="Calibri"/>
                <a:cs typeface="Calibri"/>
              </a:defRPr>
            </a:lvl8pPr>
            <a:lvl9pPr>
              <a:buNone/>
              <a:defRPr sz="1275" b="0">
                <a:solidFill>
                  <a:srgbClr val="464646"/>
                </a:solidFill>
                <a:latin typeface="Calibri"/>
                <a:ea typeface="Calibri"/>
                <a:cs typeface="Calibri"/>
              </a:defRPr>
            </a:lvl9pPr>
          </a:lstStyle>
          <a:p>
            <a:pPr>
              <a:buNone/>
              <a:defRPr sz="1275" b="0">
                <a:solidFill>
                  <a:srgbClr val="464646"/>
                </a:solidFill>
                <a:latin typeface="Calibri"/>
                <a:ea typeface="Calibri"/>
                <a:cs typeface="Calibri"/>
              </a:defRPr>
            </a:pPr>
            <a:r>
              <a:rPr sz="1275" b="0">
                <a:solidFill>
                  <a:srgbClr val="464646"/>
                </a:solidFill>
                <a:latin typeface="Calibri"/>
                <a:ea typeface="Calibri"/>
                <a:cs typeface="Calibri"/>
              </a:rPr>
              <a:t>Forward quantities below are planning sensitivities with explicit assumptions. Official capacity demand and programme budgets are different measures.</a:t>
            </a:r>
          </a:p>
        </p:txBody>
      </p:sp>
      <p:sp>
        <p:nvSpPr>
          <p:cNvPr id="6" name="Rectangle 5">
            <a:extLst>
              <a:ext uri="{FF2B5EF4-FFF2-40B4-BE49-F238E27FC236}">
                <a16:creationId xmlns:a16="http://schemas.microsoft.com/office/drawing/2014/main" id="{8C58905E-A8C1-4F0F-A9E1-700351F66308}"/>
              </a:ext>
            </a:extLst>
          </p:cNvPr>
          <p:cNvSpPr>
            <a:spLocks noGrp="1"/>
          </p:cNvSpPr>
          <p:nvPr/>
        </p:nvSpPr>
        <p:spPr>
          <a:xfrm>
            <a:off x="457200" y="6457950"/>
            <a:ext cx="11277600" cy="9525"/>
          </a:xfrm>
          <a:prstGeom prst="rect">
            <a:avLst/>
          </a:prstGeom>
          <a:solidFill>
            <a:srgbClr val="D2D7DB"/>
          </a:solidFill>
          <a:ln w="0">
            <a:noFill/>
          </a:ln>
        </p:spPr>
        <p:txBody>
          <a:bodyPr/>
          <a:lstStyle/>
          <a:p>
            <a:endParaRPr lang="en-SG"/>
          </a:p>
        </p:txBody>
      </p:sp>
      <p:sp>
        <p:nvSpPr>
          <p:cNvPr id="7" name="European standalone utility-scale BESS  |  22 Octo">
            <a:extLst>
              <a:ext uri="{FF2B5EF4-FFF2-40B4-BE49-F238E27FC236}">
                <a16:creationId xmlns:a16="http://schemas.microsoft.com/office/drawing/2014/main" id="{EA9229E6-C5E4-4058-8EAA-810D718300AA}"/>
              </a:ext>
            </a:extLst>
          </p:cNvPr>
          <p:cNvSpPr>
            <a:spLocks noGrp="1"/>
          </p:cNvSpPr>
          <p:nvPr/>
        </p:nvSpPr>
        <p:spPr>
          <a:xfrm>
            <a:off x="457200" y="6562725"/>
            <a:ext cx="10287000" cy="133350"/>
          </a:xfrm>
          <a:prstGeom prst="rect">
            <a:avLst/>
          </a:prstGeom>
          <a:noFill/>
          <a:ln w="0">
            <a:noFill/>
          </a:ln>
        </p:spPr>
        <p:txBody>
          <a:bodyPr wrap="square" lIns="0" tIns="0" rIns="0" bIns="0" anchor="t">
            <a:noAutofit/>
          </a:bodyPr>
          <a:lstStyle>
            <a:defPPr>
              <a:defRPr sz="750" b="0">
                <a:solidFill>
                  <a:srgbClr val="464646"/>
                </a:solidFill>
                <a:latin typeface="Calibri"/>
                <a:ea typeface="Calibri"/>
                <a:cs typeface="Calibri"/>
              </a:defRPr>
            </a:defPPr>
            <a:lvl1pPr>
              <a:buNone/>
              <a:defRPr sz="750" b="0">
                <a:solidFill>
                  <a:srgbClr val="464646"/>
                </a:solidFill>
                <a:latin typeface="Calibri"/>
                <a:ea typeface="Calibri"/>
                <a:cs typeface="Calibri"/>
              </a:defRPr>
            </a:lvl1pPr>
            <a:lvl2pPr>
              <a:buNone/>
              <a:defRPr sz="750" b="0">
                <a:solidFill>
                  <a:srgbClr val="464646"/>
                </a:solidFill>
                <a:latin typeface="Calibri"/>
                <a:ea typeface="Calibri"/>
                <a:cs typeface="Calibri"/>
              </a:defRPr>
            </a:lvl2pPr>
            <a:lvl3pPr>
              <a:buNone/>
              <a:defRPr sz="750" b="0">
                <a:solidFill>
                  <a:srgbClr val="464646"/>
                </a:solidFill>
                <a:latin typeface="Calibri"/>
                <a:ea typeface="Calibri"/>
                <a:cs typeface="Calibri"/>
              </a:defRPr>
            </a:lvl3pPr>
            <a:lvl4pPr>
              <a:buNone/>
              <a:defRPr sz="750" b="0">
                <a:solidFill>
                  <a:srgbClr val="464646"/>
                </a:solidFill>
                <a:latin typeface="Calibri"/>
                <a:ea typeface="Calibri"/>
                <a:cs typeface="Calibri"/>
              </a:defRPr>
            </a:lvl4pPr>
            <a:lvl5pPr>
              <a:buNone/>
              <a:defRPr sz="750" b="0">
                <a:solidFill>
                  <a:srgbClr val="464646"/>
                </a:solidFill>
                <a:latin typeface="Calibri"/>
                <a:ea typeface="Calibri"/>
                <a:cs typeface="Calibri"/>
              </a:defRPr>
            </a:lvl5pPr>
            <a:lvl6pPr>
              <a:buNone/>
              <a:defRPr sz="750" b="0">
                <a:solidFill>
                  <a:srgbClr val="464646"/>
                </a:solidFill>
                <a:latin typeface="Calibri"/>
                <a:ea typeface="Calibri"/>
                <a:cs typeface="Calibri"/>
              </a:defRPr>
            </a:lvl6pPr>
            <a:lvl7pPr>
              <a:buNone/>
              <a:defRPr sz="750" b="0">
                <a:solidFill>
                  <a:srgbClr val="464646"/>
                </a:solidFill>
                <a:latin typeface="Calibri"/>
                <a:ea typeface="Calibri"/>
                <a:cs typeface="Calibri"/>
              </a:defRPr>
            </a:lvl7pPr>
            <a:lvl8pPr>
              <a:buNone/>
              <a:defRPr sz="750" b="0">
                <a:solidFill>
                  <a:srgbClr val="464646"/>
                </a:solidFill>
                <a:latin typeface="Calibri"/>
                <a:ea typeface="Calibri"/>
                <a:cs typeface="Calibri"/>
              </a:defRPr>
            </a:lvl8pPr>
            <a:lvl9pPr>
              <a:buNone/>
              <a:defRPr sz="750" b="0">
                <a:solidFill>
                  <a:srgbClr val="464646"/>
                </a:solidFill>
                <a:latin typeface="Calibri"/>
                <a:ea typeface="Calibri"/>
                <a:cs typeface="Calibri"/>
              </a:defRPr>
            </a:lvl9pPr>
          </a:lstStyle>
          <a:p>
            <a:pPr>
              <a:buNone/>
              <a:defRPr sz="750" b="0">
                <a:solidFill>
                  <a:srgbClr val="464646"/>
                </a:solidFill>
                <a:latin typeface="Calibri"/>
                <a:ea typeface="Calibri"/>
                <a:cs typeface="Calibri"/>
              </a:defRPr>
            </a:pPr>
            <a:r>
              <a:rPr sz="750" b="0">
                <a:solidFill>
                  <a:srgbClr val="464646"/>
                </a:solidFill>
                <a:latin typeface="Calibri"/>
                <a:ea typeface="Calibri"/>
                <a:cs typeface="Calibri"/>
              </a:rPr>
              <a:t>European standalone utility-scale BESS  |  22 October 2026</a:t>
            </a:r>
          </a:p>
        </p:txBody>
      </p:sp>
      <p:sp>
        <p:nvSpPr>
          <p:cNvPr id="8" name="10">
            <a:extLst>
              <a:ext uri="{FF2B5EF4-FFF2-40B4-BE49-F238E27FC236}">
                <a16:creationId xmlns:a16="http://schemas.microsoft.com/office/drawing/2014/main" id="{DF06CA57-CADE-44CB-AEA9-89C61F4B2F29}"/>
              </a:ext>
            </a:extLst>
          </p:cNvPr>
          <p:cNvSpPr>
            <a:spLocks noGrp="1"/>
          </p:cNvSpPr>
          <p:nvPr/>
        </p:nvSpPr>
        <p:spPr>
          <a:xfrm>
            <a:off x="11315700" y="6543675"/>
            <a:ext cx="419100" cy="171450"/>
          </a:xfrm>
          <a:prstGeom prst="rect">
            <a:avLst/>
          </a:prstGeom>
          <a:noFill/>
          <a:ln w="0">
            <a:noFill/>
          </a:ln>
        </p:spPr>
        <p:txBody>
          <a:bodyPr wrap="square" lIns="0" tIns="0" rIns="0" bIns="0" anchor="t">
            <a:noAutofit/>
          </a:bodyPr>
          <a:lstStyle>
            <a:defPPr>
              <a:defRPr sz="900" b="0">
                <a:solidFill>
                  <a:srgbClr val="07163E"/>
                </a:solidFill>
                <a:latin typeface="Calibri"/>
                <a:ea typeface="Calibri"/>
                <a:cs typeface="Calibri"/>
              </a:defRPr>
            </a:defPPr>
            <a:lvl1pPr>
              <a:buNone/>
              <a:defRPr sz="900" b="0">
                <a:solidFill>
                  <a:srgbClr val="07163E"/>
                </a:solidFill>
                <a:latin typeface="Calibri"/>
                <a:ea typeface="Calibri"/>
                <a:cs typeface="Calibri"/>
              </a:defRPr>
            </a:lvl1pPr>
            <a:lvl2pPr>
              <a:buNone/>
              <a:defRPr sz="900" b="0">
                <a:solidFill>
                  <a:srgbClr val="07163E"/>
                </a:solidFill>
                <a:latin typeface="Calibri"/>
                <a:ea typeface="Calibri"/>
                <a:cs typeface="Calibri"/>
              </a:defRPr>
            </a:lvl2pPr>
            <a:lvl3pPr>
              <a:buNone/>
              <a:defRPr sz="900" b="0">
                <a:solidFill>
                  <a:srgbClr val="07163E"/>
                </a:solidFill>
                <a:latin typeface="Calibri"/>
                <a:ea typeface="Calibri"/>
                <a:cs typeface="Calibri"/>
              </a:defRPr>
            </a:lvl3pPr>
            <a:lvl4pPr>
              <a:buNone/>
              <a:defRPr sz="900" b="0">
                <a:solidFill>
                  <a:srgbClr val="07163E"/>
                </a:solidFill>
                <a:latin typeface="Calibri"/>
                <a:ea typeface="Calibri"/>
                <a:cs typeface="Calibri"/>
              </a:defRPr>
            </a:lvl4pPr>
            <a:lvl5pPr>
              <a:buNone/>
              <a:defRPr sz="900" b="0">
                <a:solidFill>
                  <a:srgbClr val="07163E"/>
                </a:solidFill>
                <a:latin typeface="Calibri"/>
                <a:ea typeface="Calibri"/>
                <a:cs typeface="Calibri"/>
              </a:defRPr>
            </a:lvl5pPr>
            <a:lvl6pPr>
              <a:buNone/>
              <a:defRPr sz="900" b="0">
                <a:solidFill>
                  <a:srgbClr val="07163E"/>
                </a:solidFill>
                <a:latin typeface="Calibri"/>
                <a:ea typeface="Calibri"/>
                <a:cs typeface="Calibri"/>
              </a:defRPr>
            </a:lvl6pPr>
            <a:lvl7pPr>
              <a:buNone/>
              <a:defRPr sz="900" b="0">
                <a:solidFill>
                  <a:srgbClr val="07163E"/>
                </a:solidFill>
                <a:latin typeface="Calibri"/>
                <a:ea typeface="Calibri"/>
                <a:cs typeface="Calibri"/>
              </a:defRPr>
            </a:lvl7pPr>
            <a:lvl8pPr>
              <a:buNone/>
              <a:defRPr sz="900" b="0">
                <a:solidFill>
                  <a:srgbClr val="07163E"/>
                </a:solidFill>
                <a:latin typeface="Calibri"/>
                <a:ea typeface="Calibri"/>
                <a:cs typeface="Calibri"/>
              </a:defRPr>
            </a:lvl8pPr>
            <a:lvl9pPr>
              <a:buNone/>
              <a:defRPr sz="900" b="0">
                <a:solidFill>
                  <a:srgbClr val="07163E"/>
                </a:solidFill>
                <a:latin typeface="Calibri"/>
                <a:ea typeface="Calibri"/>
                <a:cs typeface="Calibri"/>
              </a:defRPr>
            </a:lvl9pPr>
          </a:lstStyle>
          <a:p>
            <a:pPr>
              <a:buNone/>
              <a:defRPr sz="900" b="0">
                <a:solidFill>
                  <a:srgbClr val="07163E"/>
                </a:solidFill>
                <a:latin typeface="Calibri"/>
                <a:ea typeface="Calibri"/>
                <a:cs typeface="Calibri"/>
              </a:defRPr>
            </a:pPr>
            <a:r>
              <a:rPr sz="900" b="0">
                <a:solidFill>
                  <a:srgbClr val="07163E"/>
                </a:solidFill>
                <a:latin typeface="Calibri"/>
                <a:ea typeface="Calibri"/>
                <a:cs typeface="Calibri"/>
              </a:rPr>
              <a:t>09</a:t>
            </a:r>
          </a:p>
        </p:txBody>
      </p:sp>
      <p:sp>
        <p:nvSpPr>
          <p:cNvPr id="28" name="0–12 MONTHS | to 22 Oct 2027">
            <a:extLst>
              <a:ext uri="{FF2B5EF4-FFF2-40B4-BE49-F238E27FC236}">
                <a16:creationId xmlns:a16="http://schemas.microsoft.com/office/drawing/2014/main" id="{BC6E92C6-321A-4762-8C25-A02B18C73749}"/>
              </a:ext>
            </a:extLst>
          </p:cNvPr>
          <p:cNvSpPr>
            <a:spLocks noGrp="1"/>
          </p:cNvSpPr>
          <p:nvPr/>
        </p:nvSpPr>
        <p:spPr>
          <a:xfrm>
            <a:off x="457200" y="1885950"/>
            <a:ext cx="2895600" cy="247650"/>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buNone/>
              <a:defRPr sz="1350" b="1">
                <a:solidFill>
                  <a:srgbClr val="125E93"/>
                </a:solidFill>
                <a:latin typeface="Calibri"/>
                <a:ea typeface="Calibri"/>
                <a:cs typeface="Calibri"/>
              </a:defRPr>
            </a:lvl1pPr>
            <a:lvl2pPr>
              <a:buNone/>
              <a:defRPr sz="1350" b="1">
                <a:solidFill>
                  <a:srgbClr val="125E93"/>
                </a:solidFill>
                <a:latin typeface="Calibri"/>
                <a:ea typeface="Calibri"/>
                <a:cs typeface="Calibri"/>
              </a:defRPr>
            </a:lvl2pPr>
            <a:lvl3pPr>
              <a:buNone/>
              <a:defRPr sz="1350" b="1">
                <a:solidFill>
                  <a:srgbClr val="125E93"/>
                </a:solidFill>
                <a:latin typeface="Calibri"/>
                <a:ea typeface="Calibri"/>
                <a:cs typeface="Calibri"/>
              </a:defRPr>
            </a:lvl3pPr>
            <a:lvl4pPr>
              <a:buNone/>
              <a:defRPr sz="1350" b="1">
                <a:solidFill>
                  <a:srgbClr val="125E93"/>
                </a:solidFill>
                <a:latin typeface="Calibri"/>
                <a:ea typeface="Calibri"/>
                <a:cs typeface="Calibri"/>
              </a:defRPr>
            </a:lvl4pPr>
            <a:lvl5pPr>
              <a:buNone/>
              <a:defRPr sz="1350" b="1">
                <a:solidFill>
                  <a:srgbClr val="125E93"/>
                </a:solidFill>
                <a:latin typeface="Calibri"/>
                <a:ea typeface="Calibri"/>
                <a:cs typeface="Calibri"/>
              </a:defRPr>
            </a:lvl5pPr>
            <a:lvl6pPr>
              <a:buNone/>
              <a:defRPr sz="1350" b="1">
                <a:solidFill>
                  <a:srgbClr val="125E93"/>
                </a:solidFill>
                <a:latin typeface="Calibri"/>
                <a:ea typeface="Calibri"/>
                <a:cs typeface="Calibri"/>
              </a:defRPr>
            </a:lvl6pPr>
            <a:lvl7pPr>
              <a:buNone/>
              <a:defRPr sz="1350" b="1">
                <a:solidFill>
                  <a:srgbClr val="125E93"/>
                </a:solidFill>
                <a:latin typeface="Calibri"/>
                <a:ea typeface="Calibri"/>
                <a:cs typeface="Calibri"/>
              </a:defRPr>
            </a:lvl7pPr>
            <a:lvl8pPr>
              <a:buNone/>
              <a:defRPr sz="1350" b="1">
                <a:solidFill>
                  <a:srgbClr val="125E93"/>
                </a:solidFill>
                <a:latin typeface="Calibri"/>
                <a:ea typeface="Calibri"/>
                <a:cs typeface="Calibri"/>
              </a:defRPr>
            </a:lvl8pPr>
            <a:lvl9pPr>
              <a:buNone/>
              <a:defRPr sz="1350" b="1">
                <a:solidFill>
                  <a:srgbClr val="125E93"/>
                </a:solidFill>
                <a:latin typeface="Calibri"/>
                <a:ea typeface="Calibri"/>
                <a:cs typeface="Calibri"/>
              </a:defRPr>
            </a:lvl9pPr>
          </a:lstStyle>
          <a:p>
            <a:pPr>
              <a:buNone/>
              <a:defRPr sz="1350" b="1">
                <a:solidFill>
                  <a:srgbClr val="125E93"/>
                </a:solidFill>
                <a:latin typeface="Calibri"/>
                <a:ea typeface="Calibri"/>
                <a:cs typeface="Calibri"/>
              </a:defRPr>
            </a:pPr>
            <a:r>
              <a:rPr sz="1350" b="1">
                <a:solidFill>
                  <a:srgbClr val="125E93"/>
                </a:solidFill>
                <a:latin typeface="Calibri"/>
                <a:ea typeface="Calibri"/>
                <a:cs typeface="Calibri"/>
              </a:rPr>
              <a:t>0–12 MONTHS | to 22 Oct 2027</a:t>
            </a:r>
          </a:p>
        </p:txBody>
      </p:sp>
      <p:sp>
        <p:nvSpPr>
          <p:cNvPr id="29" name="Rectangle 28">
            <a:extLst>
              <a:ext uri="{FF2B5EF4-FFF2-40B4-BE49-F238E27FC236}">
                <a16:creationId xmlns:a16="http://schemas.microsoft.com/office/drawing/2014/main" id="{5380D8D1-6760-43D0-A8AB-79F86B25BDCC}"/>
              </a:ext>
            </a:extLst>
          </p:cNvPr>
          <p:cNvSpPr>
            <a:spLocks noGrp="1"/>
          </p:cNvSpPr>
          <p:nvPr/>
        </p:nvSpPr>
        <p:spPr>
          <a:xfrm>
            <a:off x="457200" y="2238375"/>
            <a:ext cx="2895600" cy="1819275"/>
          </a:xfrm>
          <a:prstGeom prst="rect">
            <a:avLst/>
          </a:prstGeom>
          <a:solidFill>
            <a:srgbClr val="CADFEB"/>
          </a:solidFill>
          <a:ln w="0">
            <a:noFill/>
          </a:ln>
        </p:spPr>
        <p:txBody>
          <a:bodyPr/>
          <a:lstStyle/>
          <a:p>
            <a:endParaRPr lang="en-SG"/>
          </a:p>
        </p:txBody>
      </p:sp>
      <p:sp>
        <p:nvSpPr>
          <p:cNvPr id="30" name="IT: CM participation 3 Nov, MACSE bid 24 Nov, CM bid 21 Dec 2026.&#10;&#10;GB ">
            <a:extLst>
              <a:ext uri="{FF2B5EF4-FFF2-40B4-BE49-F238E27FC236}">
                <a16:creationId xmlns:a16="http://schemas.microsoft.com/office/drawing/2014/main" id="{66C2A0E8-1231-4143-844E-6DC6BFC159B2}"/>
              </a:ext>
            </a:extLst>
          </p:cNvPr>
          <p:cNvSpPr>
            <a:spLocks noGrp="1"/>
          </p:cNvSpPr>
          <p:nvPr/>
        </p:nvSpPr>
        <p:spPr>
          <a:xfrm>
            <a:off x="590550" y="2352675"/>
            <a:ext cx="2628900" cy="1581150"/>
          </a:xfrm>
          <a:prstGeom prst="rect">
            <a:avLst/>
          </a:prstGeom>
          <a:noFill/>
          <a:ln w="0">
            <a:noFill/>
          </a:ln>
        </p:spPr>
        <p:txBody>
          <a:bodyPr wrap="square" lIns="0" tIns="0" rIns="0" bIns="0" anchor="t">
            <a:noAutofit/>
          </a:bodyPr>
          <a:lstStyle>
            <a:defPPr>
              <a:defRPr sz="1200" b="0">
                <a:solidFill>
                  <a:srgbClr val="07163E"/>
                </a:solidFill>
                <a:latin typeface="Calibri"/>
                <a:ea typeface="Calibri"/>
                <a:cs typeface="Calibri"/>
              </a:defRPr>
            </a:defPPr>
            <a:lvl1pPr>
              <a:buNone/>
              <a:defRPr sz="1200" b="0">
                <a:solidFill>
                  <a:srgbClr val="07163E"/>
                </a:solidFill>
                <a:latin typeface="Calibri"/>
                <a:ea typeface="Calibri"/>
                <a:cs typeface="Calibri"/>
              </a:defRPr>
            </a:lvl1pPr>
            <a:lvl2pPr>
              <a:buNone/>
              <a:defRPr sz="1200" b="0">
                <a:solidFill>
                  <a:srgbClr val="07163E"/>
                </a:solidFill>
                <a:latin typeface="Calibri"/>
                <a:ea typeface="Calibri"/>
                <a:cs typeface="Calibri"/>
              </a:defRPr>
            </a:lvl2pPr>
            <a:lvl3pPr>
              <a:buNone/>
              <a:defRPr sz="1200" b="0">
                <a:solidFill>
                  <a:srgbClr val="07163E"/>
                </a:solidFill>
                <a:latin typeface="Calibri"/>
                <a:ea typeface="Calibri"/>
                <a:cs typeface="Calibri"/>
              </a:defRPr>
            </a:lvl3pPr>
            <a:lvl4pPr>
              <a:buNone/>
              <a:defRPr sz="1200" b="0">
                <a:solidFill>
                  <a:srgbClr val="07163E"/>
                </a:solidFill>
                <a:latin typeface="Calibri"/>
                <a:ea typeface="Calibri"/>
                <a:cs typeface="Calibri"/>
              </a:defRPr>
            </a:lvl4pPr>
            <a:lvl5pPr>
              <a:buNone/>
              <a:defRPr sz="1200" b="0">
                <a:solidFill>
                  <a:srgbClr val="07163E"/>
                </a:solidFill>
                <a:latin typeface="Calibri"/>
                <a:ea typeface="Calibri"/>
                <a:cs typeface="Calibri"/>
              </a:defRPr>
            </a:lvl5pPr>
            <a:lvl6pPr>
              <a:buNone/>
              <a:defRPr sz="1200" b="0">
                <a:solidFill>
                  <a:srgbClr val="07163E"/>
                </a:solidFill>
                <a:latin typeface="Calibri"/>
                <a:ea typeface="Calibri"/>
                <a:cs typeface="Calibri"/>
              </a:defRPr>
            </a:lvl6pPr>
            <a:lvl7pPr>
              <a:buNone/>
              <a:defRPr sz="1200" b="0">
                <a:solidFill>
                  <a:srgbClr val="07163E"/>
                </a:solidFill>
                <a:latin typeface="Calibri"/>
                <a:ea typeface="Calibri"/>
                <a:cs typeface="Calibri"/>
              </a:defRPr>
            </a:lvl7pPr>
            <a:lvl8pPr>
              <a:buNone/>
              <a:defRPr sz="1200" b="0">
                <a:solidFill>
                  <a:srgbClr val="07163E"/>
                </a:solidFill>
                <a:latin typeface="Calibri"/>
                <a:ea typeface="Calibri"/>
                <a:cs typeface="Calibri"/>
              </a:defRPr>
            </a:lvl8pPr>
            <a:lvl9pPr>
              <a:buNone/>
              <a:defRPr sz="1200" b="0">
                <a:solidFill>
                  <a:srgbClr val="07163E"/>
                </a:solidFill>
                <a:latin typeface="Calibri"/>
                <a:ea typeface="Calibri"/>
                <a:cs typeface="Calibri"/>
              </a:defRPr>
            </a:lvl9pPr>
          </a:lstStyle>
          <a:p>
            <a:pPr>
              <a:buNone/>
              <a:defRPr sz="1200" b="0">
                <a:solidFill>
                  <a:srgbClr val="07163E"/>
                </a:solidFill>
                <a:latin typeface="Calibri"/>
                <a:ea typeface="Calibri"/>
                <a:cs typeface="Calibri"/>
              </a:defRPr>
            </a:pPr>
            <a:r>
              <a:rPr sz="1200" b="0">
                <a:solidFill>
                  <a:srgbClr val="07163E"/>
                </a:solidFill>
                <a:latin typeface="Calibri"/>
                <a:ea typeface="Calibri"/>
                <a:cs typeface="Calibri"/>
              </a:rPr>
              <a:t>IT: CM participation 3 Nov, MACSE bid 24 Nov, CM bid 21 Dec 2026.</a:t>
            </a:r>
          </a:p>
          <a:p>
            <a:endParaRPr sz="1200" b="0">
              <a:solidFill>
                <a:srgbClr val="07163E"/>
              </a:solidFill>
              <a:latin typeface="Calibri"/>
              <a:ea typeface="Calibri"/>
              <a:cs typeface="Calibri"/>
            </a:endParaRPr>
          </a:p>
          <a:p>
            <a:pPr>
              <a:buNone/>
              <a:defRPr sz="1200" b="0">
                <a:solidFill>
                  <a:srgbClr val="07163E"/>
                </a:solidFill>
                <a:latin typeface="Calibri"/>
                <a:ea typeface="Calibri"/>
                <a:cs typeface="Calibri"/>
              </a:defRPr>
            </a:pPr>
            <a:r>
              <a:rPr sz="1200" b="0">
                <a:solidFill>
                  <a:srgbClr val="07163E"/>
                </a:solidFill>
                <a:latin typeface="Calibri"/>
                <a:ea typeface="Calibri"/>
                <a:cs typeface="Calibri"/>
              </a:rPr>
              <a:t>GB / IE: CM preparation for Mar–Jun 2027. RO: validate early 2027 contracts. DE: May 2027 generation round.</a:t>
            </a:r>
          </a:p>
        </p:txBody>
      </p:sp>
      <p:sp>
        <p:nvSpPr>
          <p:cNvPr id="31" name="13–24 MONTHS | to 22 Oct 2028">
            <a:extLst>
              <a:ext uri="{FF2B5EF4-FFF2-40B4-BE49-F238E27FC236}">
                <a16:creationId xmlns:a16="http://schemas.microsoft.com/office/drawing/2014/main" id="{86A8FE5A-A30A-4534-93DF-243732DE08DB}"/>
              </a:ext>
            </a:extLst>
          </p:cNvPr>
          <p:cNvSpPr>
            <a:spLocks noGrp="1"/>
          </p:cNvSpPr>
          <p:nvPr/>
        </p:nvSpPr>
        <p:spPr>
          <a:xfrm>
            <a:off x="457200" y="4257675"/>
            <a:ext cx="2895600" cy="247650"/>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buNone/>
              <a:defRPr sz="1350" b="1">
                <a:solidFill>
                  <a:srgbClr val="125E93"/>
                </a:solidFill>
                <a:latin typeface="Calibri"/>
                <a:ea typeface="Calibri"/>
                <a:cs typeface="Calibri"/>
              </a:defRPr>
            </a:lvl1pPr>
            <a:lvl2pPr>
              <a:buNone/>
              <a:defRPr sz="1350" b="1">
                <a:solidFill>
                  <a:srgbClr val="125E93"/>
                </a:solidFill>
                <a:latin typeface="Calibri"/>
                <a:ea typeface="Calibri"/>
                <a:cs typeface="Calibri"/>
              </a:defRPr>
            </a:lvl2pPr>
            <a:lvl3pPr>
              <a:buNone/>
              <a:defRPr sz="1350" b="1">
                <a:solidFill>
                  <a:srgbClr val="125E93"/>
                </a:solidFill>
                <a:latin typeface="Calibri"/>
                <a:ea typeface="Calibri"/>
                <a:cs typeface="Calibri"/>
              </a:defRPr>
            </a:lvl3pPr>
            <a:lvl4pPr>
              <a:buNone/>
              <a:defRPr sz="1350" b="1">
                <a:solidFill>
                  <a:srgbClr val="125E93"/>
                </a:solidFill>
                <a:latin typeface="Calibri"/>
                <a:ea typeface="Calibri"/>
                <a:cs typeface="Calibri"/>
              </a:defRPr>
            </a:lvl4pPr>
            <a:lvl5pPr>
              <a:buNone/>
              <a:defRPr sz="1350" b="1">
                <a:solidFill>
                  <a:srgbClr val="125E93"/>
                </a:solidFill>
                <a:latin typeface="Calibri"/>
                <a:ea typeface="Calibri"/>
                <a:cs typeface="Calibri"/>
              </a:defRPr>
            </a:lvl5pPr>
            <a:lvl6pPr>
              <a:buNone/>
              <a:defRPr sz="1350" b="1">
                <a:solidFill>
                  <a:srgbClr val="125E93"/>
                </a:solidFill>
                <a:latin typeface="Calibri"/>
                <a:ea typeface="Calibri"/>
                <a:cs typeface="Calibri"/>
              </a:defRPr>
            </a:lvl6pPr>
            <a:lvl7pPr>
              <a:buNone/>
              <a:defRPr sz="1350" b="1">
                <a:solidFill>
                  <a:srgbClr val="125E93"/>
                </a:solidFill>
                <a:latin typeface="Calibri"/>
                <a:ea typeface="Calibri"/>
                <a:cs typeface="Calibri"/>
              </a:defRPr>
            </a:lvl7pPr>
            <a:lvl8pPr>
              <a:buNone/>
              <a:defRPr sz="1350" b="1">
                <a:solidFill>
                  <a:srgbClr val="125E93"/>
                </a:solidFill>
                <a:latin typeface="Calibri"/>
                <a:ea typeface="Calibri"/>
                <a:cs typeface="Calibri"/>
              </a:defRPr>
            </a:lvl8pPr>
            <a:lvl9pPr>
              <a:buNone/>
              <a:defRPr sz="1350" b="1">
                <a:solidFill>
                  <a:srgbClr val="125E93"/>
                </a:solidFill>
                <a:latin typeface="Calibri"/>
                <a:ea typeface="Calibri"/>
                <a:cs typeface="Calibri"/>
              </a:defRPr>
            </a:lvl9pPr>
          </a:lstStyle>
          <a:p>
            <a:pPr>
              <a:buNone/>
              <a:defRPr sz="1350" b="1">
                <a:solidFill>
                  <a:srgbClr val="125E93"/>
                </a:solidFill>
                <a:latin typeface="Calibri"/>
                <a:ea typeface="Calibri"/>
                <a:cs typeface="Calibri"/>
              </a:defRPr>
            </a:pPr>
            <a:r>
              <a:rPr sz="1350" b="1">
                <a:solidFill>
                  <a:srgbClr val="125E93"/>
                </a:solidFill>
                <a:latin typeface="Calibri"/>
                <a:ea typeface="Calibri"/>
                <a:cs typeface="Calibri"/>
              </a:rPr>
              <a:t>13–24 MONTHS | to 22 Oct 2028</a:t>
            </a:r>
          </a:p>
        </p:txBody>
      </p:sp>
      <p:sp>
        <p:nvSpPr>
          <p:cNvPr id="32" name="Rectangle 31">
            <a:extLst>
              <a:ext uri="{FF2B5EF4-FFF2-40B4-BE49-F238E27FC236}">
                <a16:creationId xmlns:a16="http://schemas.microsoft.com/office/drawing/2014/main" id="{27800DAA-6E72-4BAD-B832-C978ED790A90}"/>
              </a:ext>
            </a:extLst>
          </p:cNvPr>
          <p:cNvSpPr>
            <a:spLocks noGrp="1"/>
          </p:cNvSpPr>
          <p:nvPr/>
        </p:nvSpPr>
        <p:spPr>
          <a:xfrm>
            <a:off x="457200" y="4610100"/>
            <a:ext cx="2895600" cy="1285875"/>
          </a:xfrm>
          <a:prstGeom prst="rect">
            <a:avLst/>
          </a:prstGeom>
          <a:solidFill>
            <a:srgbClr val="F4F6F7"/>
          </a:solidFill>
          <a:ln w="0">
            <a:noFill/>
          </a:ln>
        </p:spPr>
        <p:txBody>
          <a:bodyPr/>
          <a:lstStyle/>
          <a:p>
            <a:endParaRPr lang="en-SG"/>
          </a:p>
        </p:txBody>
      </p:sp>
      <p:sp>
        <p:nvSpPr>
          <p:cNvPr id="33" name="DE: broad-capacity tender 1 Dec 2027, delivery from 2031.&#10;&#10;Other marke">
            <a:extLst>
              <a:ext uri="{FF2B5EF4-FFF2-40B4-BE49-F238E27FC236}">
                <a16:creationId xmlns:a16="http://schemas.microsoft.com/office/drawing/2014/main" id="{B903B537-4B63-4113-B035-8C103967E88B}"/>
              </a:ext>
            </a:extLst>
          </p:cNvPr>
          <p:cNvSpPr>
            <a:spLocks noGrp="1"/>
          </p:cNvSpPr>
          <p:nvPr/>
        </p:nvSpPr>
        <p:spPr>
          <a:xfrm>
            <a:off x="590550" y="4724400"/>
            <a:ext cx="2628900" cy="1076325"/>
          </a:xfrm>
          <a:prstGeom prst="rect">
            <a:avLst/>
          </a:prstGeom>
          <a:noFill/>
          <a:ln w="0">
            <a:noFill/>
          </a:ln>
        </p:spPr>
        <p:txBody>
          <a:bodyPr wrap="square" lIns="0" tIns="0" rIns="0" bIns="0" anchor="t">
            <a:noAutofit/>
          </a:bodyPr>
          <a:lstStyle>
            <a:defPPr>
              <a:defRPr sz="1163" b="0">
                <a:solidFill>
                  <a:srgbClr val="07163E"/>
                </a:solidFill>
                <a:latin typeface="Calibri"/>
                <a:ea typeface="Calibri"/>
                <a:cs typeface="Calibri"/>
              </a:defRPr>
            </a:defPPr>
            <a:lvl1pPr>
              <a:buNone/>
              <a:defRPr sz="1163" b="0">
                <a:solidFill>
                  <a:srgbClr val="07163E"/>
                </a:solidFill>
                <a:latin typeface="Calibri"/>
                <a:ea typeface="Calibri"/>
                <a:cs typeface="Calibri"/>
              </a:defRPr>
            </a:lvl1pPr>
            <a:lvl2pPr>
              <a:buNone/>
              <a:defRPr sz="1163" b="0">
                <a:solidFill>
                  <a:srgbClr val="07163E"/>
                </a:solidFill>
                <a:latin typeface="Calibri"/>
                <a:ea typeface="Calibri"/>
                <a:cs typeface="Calibri"/>
              </a:defRPr>
            </a:lvl2pPr>
            <a:lvl3pPr>
              <a:buNone/>
              <a:defRPr sz="1163" b="0">
                <a:solidFill>
                  <a:srgbClr val="07163E"/>
                </a:solidFill>
                <a:latin typeface="Calibri"/>
                <a:ea typeface="Calibri"/>
                <a:cs typeface="Calibri"/>
              </a:defRPr>
            </a:lvl3pPr>
            <a:lvl4pPr>
              <a:buNone/>
              <a:defRPr sz="1163" b="0">
                <a:solidFill>
                  <a:srgbClr val="07163E"/>
                </a:solidFill>
                <a:latin typeface="Calibri"/>
                <a:ea typeface="Calibri"/>
                <a:cs typeface="Calibri"/>
              </a:defRPr>
            </a:lvl4pPr>
            <a:lvl5pPr>
              <a:buNone/>
              <a:defRPr sz="1163" b="0">
                <a:solidFill>
                  <a:srgbClr val="07163E"/>
                </a:solidFill>
                <a:latin typeface="Calibri"/>
                <a:ea typeface="Calibri"/>
                <a:cs typeface="Calibri"/>
              </a:defRPr>
            </a:lvl5pPr>
            <a:lvl6pPr>
              <a:buNone/>
              <a:defRPr sz="1163" b="0">
                <a:solidFill>
                  <a:srgbClr val="07163E"/>
                </a:solidFill>
                <a:latin typeface="Calibri"/>
                <a:ea typeface="Calibri"/>
                <a:cs typeface="Calibri"/>
              </a:defRPr>
            </a:lvl6pPr>
            <a:lvl7pPr>
              <a:buNone/>
              <a:defRPr sz="1163" b="0">
                <a:solidFill>
                  <a:srgbClr val="07163E"/>
                </a:solidFill>
                <a:latin typeface="Calibri"/>
                <a:ea typeface="Calibri"/>
                <a:cs typeface="Calibri"/>
              </a:defRPr>
            </a:lvl7pPr>
            <a:lvl8pPr>
              <a:buNone/>
              <a:defRPr sz="1163" b="0">
                <a:solidFill>
                  <a:srgbClr val="07163E"/>
                </a:solidFill>
                <a:latin typeface="Calibri"/>
                <a:ea typeface="Calibri"/>
                <a:cs typeface="Calibri"/>
              </a:defRPr>
            </a:lvl8pPr>
            <a:lvl9pPr>
              <a:buNone/>
              <a:defRPr sz="1163" b="0">
                <a:solidFill>
                  <a:srgbClr val="07163E"/>
                </a:solidFill>
                <a:latin typeface="Calibri"/>
                <a:ea typeface="Calibri"/>
                <a:cs typeface="Calibri"/>
              </a:defRPr>
            </a:lvl9pPr>
          </a:lstStyle>
          <a:p>
            <a:pPr>
              <a:buNone/>
              <a:defRPr sz="1163" b="0">
                <a:solidFill>
                  <a:srgbClr val="07163E"/>
                </a:solidFill>
                <a:latin typeface="Calibri"/>
                <a:ea typeface="Calibri"/>
                <a:cs typeface="Calibri"/>
              </a:defRPr>
            </a:pPr>
            <a:r>
              <a:rPr sz="1163" b="0">
                <a:solidFill>
                  <a:srgbClr val="07163E"/>
                </a:solidFill>
                <a:latin typeface="Calibri"/>
                <a:ea typeface="Calibri"/>
                <a:cs typeface="Calibri"/>
              </a:rPr>
              <a:t>DE: broad-capacity tender 1 Dec 2027, delivery from 2031.</a:t>
            </a:r>
          </a:p>
          <a:p>
            <a:endParaRPr sz="1163" b="0">
              <a:solidFill>
                <a:srgbClr val="07163E"/>
              </a:solidFill>
              <a:latin typeface="Calibri"/>
              <a:ea typeface="Calibri"/>
              <a:cs typeface="Calibri"/>
            </a:endParaRPr>
          </a:p>
          <a:p>
            <a:pPr>
              <a:buNone/>
              <a:defRPr sz="1163" b="0">
                <a:solidFill>
                  <a:srgbClr val="07163E"/>
                </a:solidFill>
                <a:latin typeface="Calibri"/>
                <a:ea typeface="Calibri"/>
                <a:cs typeface="Calibri"/>
              </a:defRPr>
            </a:pPr>
            <a:r>
              <a:rPr sz="1163" b="0">
                <a:solidFill>
                  <a:srgbClr val="07163E"/>
                </a:solidFill>
                <a:latin typeface="Calibri"/>
                <a:ea typeface="Calibri"/>
                <a:cs typeface="Calibri"/>
              </a:rPr>
              <a:t>Other markets: execute awards and secure options. Later Italian CM mother-round date / volume U.</a:t>
            </a:r>
          </a:p>
        </p:txBody>
      </p:sp>
      <p:sp>
        <p:nvSpPr>
          <p:cNvPr id="34" name="Capital gate: firm grid + delivery&#10;evidence + net contracted cash flow">
            <a:extLst>
              <a:ext uri="{FF2B5EF4-FFF2-40B4-BE49-F238E27FC236}">
                <a16:creationId xmlns:a16="http://schemas.microsoft.com/office/drawing/2014/main" id="{85A87050-FCD7-43DA-9DAC-8391B44515F6}"/>
              </a:ext>
            </a:extLst>
          </p:cNvPr>
          <p:cNvSpPr>
            <a:spLocks noGrp="1"/>
          </p:cNvSpPr>
          <p:nvPr/>
        </p:nvSpPr>
        <p:spPr>
          <a:xfrm>
            <a:off x="457200" y="6048375"/>
            <a:ext cx="2895600" cy="342900"/>
          </a:xfrm>
          <a:prstGeom prst="rect">
            <a:avLst/>
          </a:prstGeom>
          <a:noFill/>
          <a:ln w="0">
            <a:noFill/>
          </a:ln>
        </p:spPr>
        <p:txBody>
          <a:bodyPr wrap="square" lIns="0" tIns="0" rIns="0" bIns="0" anchor="t">
            <a:noAutofit/>
          </a:bodyPr>
          <a:lstStyle>
            <a:defPPr>
              <a:defRPr sz="1088" b="1">
                <a:solidFill>
                  <a:srgbClr val="125E93"/>
                </a:solidFill>
                <a:latin typeface="Calibri"/>
                <a:ea typeface="Calibri"/>
                <a:cs typeface="Calibri"/>
              </a:defRPr>
            </a:defPPr>
            <a:lvl1pPr>
              <a:buNone/>
              <a:defRPr sz="1088" b="1">
                <a:solidFill>
                  <a:srgbClr val="125E93"/>
                </a:solidFill>
                <a:latin typeface="Calibri"/>
                <a:ea typeface="Calibri"/>
                <a:cs typeface="Calibri"/>
              </a:defRPr>
            </a:lvl1pPr>
            <a:lvl2pPr>
              <a:buNone/>
              <a:defRPr sz="1088" b="1">
                <a:solidFill>
                  <a:srgbClr val="125E93"/>
                </a:solidFill>
                <a:latin typeface="Calibri"/>
                <a:ea typeface="Calibri"/>
                <a:cs typeface="Calibri"/>
              </a:defRPr>
            </a:lvl2pPr>
            <a:lvl3pPr>
              <a:buNone/>
              <a:defRPr sz="1088" b="1">
                <a:solidFill>
                  <a:srgbClr val="125E93"/>
                </a:solidFill>
                <a:latin typeface="Calibri"/>
                <a:ea typeface="Calibri"/>
                <a:cs typeface="Calibri"/>
              </a:defRPr>
            </a:lvl3pPr>
            <a:lvl4pPr>
              <a:buNone/>
              <a:defRPr sz="1088" b="1">
                <a:solidFill>
                  <a:srgbClr val="125E93"/>
                </a:solidFill>
                <a:latin typeface="Calibri"/>
                <a:ea typeface="Calibri"/>
                <a:cs typeface="Calibri"/>
              </a:defRPr>
            </a:lvl4pPr>
            <a:lvl5pPr>
              <a:buNone/>
              <a:defRPr sz="1088" b="1">
                <a:solidFill>
                  <a:srgbClr val="125E93"/>
                </a:solidFill>
                <a:latin typeface="Calibri"/>
                <a:ea typeface="Calibri"/>
                <a:cs typeface="Calibri"/>
              </a:defRPr>
            </a:lvl5pPr>
            <a:lvl6pPr>
              <a:buNone/>
              <a:defRPr sz="1088" b="1">
                <a:solidFill>
                  <a:srgbClr val="125E93"/>
                </a:solidFill>
                <a:latin typeface="Calibri"/>
                <a:ea typeface="Calibri"/>
                <a:cs typeface="Calibri"/>
              </a:defRPr>
            </a:lvl6pPr>
            <a:lvl7pPr>
              <a:buNone/>
              <a:defRPr sz="1088" b="1">
                <a:solidFill>
                  <a:srgbClr val="125E93"/>
                </a:solidFill>
                <a:latin typeface="Calibri"/>
                <a:ea typeface="Calibri"/>
                <a:cs typeface="Calibri"/>
              </a:defRPr>
            </a:lvl7pPr>
            <a:lvl8pPr>
              <a:buNone/>
              <a:defRPr sz="1088" b="1">
                <a:solidFill>
                  <a:srgbClr val="125E93"/>
                </a:solidFill>
                <a:latin typeface="Calibri"/>
                <a:ea typeface="Calibri"/>
                <a:cs typeface="Calibri"/>
              </a:defRPr>
            </a:lvl8pPr>
            <a:lvl9pPr>
              <a:buNone/>
              <a:defRPr sz="1088" b="1">
                <a:solidFill>
                  <a:srgbClr val="125E93"/>
                </a:solidFill>
                <a:latin typeface="Calibri"/>
                <a:ea typeface="Calibri"/>
                <a:cs typeface="Calibri"/>
              </a:defRPr>
            </a:lvl9pPr>
          </a:lstStyle>
          <a:p>
            <a:pPr>
              <a:buNone/>
              <a:defRPr sz="1088" b="1">
                <a:solidFill>
                  <a:srgbClr val="125E93"/>
                </a:solidFill>
                <a:latin typeface="Calibri"/>
                <a:ea typeface="Calibri"/>
                <a:cs typeface="Calibri"/>
              </a:defRPr>
            </a:pPr>
            <a:r>
              <a:rPr sz="1088" b="1">
                <a:solidFill>
                  <a:srgbClr val="125E93"/>
                </a:solidFill>
                <a:latin typeface="Calibri"/>
                <a:ea typeface="Calibri"/>
                <a:cs typeface="Calibri"/>
              </a:rPr>
              <a:t>Capital gate: firm grid + delivery</a:t>
            </a:r>
          </a:p>
          <a:p>
            <a:pPr>
              <a:buNone/>
              <a:defRPr sz="1088" b="1">
                <a:solidFill>
                  <a:srgbClr val="125E93"/>
                </a:solidFill>
                <a:latin typeface="Calibri"/>
                <a:ea typeface="Calibri"/>
                <a:cs typeface="Calibri"/>
              </a:defRPr>
            </a:pPr>
            <a:r>
              <a:rPr sz="1088" b="1">
                <a:solidFill>
                  <a:srgbClr val="125E93"/>
                </a:solidFill>
                <a:latin typeface="Calibri"/>
                <a:ea typeface="Calibri"/>
                <a:cs typeface="Calibri"/>
              </a:rPr>
              <a:t>evidence + net contracted cash flow.</a:t>
            </a:r>
          </a:p>
        </p:txBody>
      </p:sp>
      <p:sp>
        <p:nvSpPr>
          <p:cNvPr id="35" name="Published anchors × stated analyst assumptions (E)">
            <a:extLst>
              <a:ext uri="{FF2B5EF4-FFF2-40B4-BE49-F238E27FC236}">
                <a16:creationId xmlns:a16="http://schemas.microsoft.com/office/drawing/2014/main" id="{A8B29D44-3F76-4B4D-951F-70577FEF7518}"/>
              </a:ext>
            </a:extLst>
          </p:cNvPr>
          <p:cNvSpPr>
            <a:spLocks noGrp="1"/>
          </p:cNvSpPr>
          <p:nvPr/>
        </p:nvSpPr>
        <p:spPr>
          <a:xfrm>
            <a:off x="3638550" y="1885950"/>
            <a:ext cx="8096250" cy="247650"/>
          </a:xfrm>
          <a:prstGeom prst="rect">
            <a:avLst/>
          </a:prstGeom>
          <a:noFill/>
          <a:ln w="0">
            <a:noFill/>
          </a:ln>
        </p:spPr>
        <p:txBody>
          <a:bodyPr wrap="square" lIns="0" tIns="0" rIns="0" bIns="0" anchor="t">
            <a:noAutofit/>
          </a:bodyPr>
          <a:lstStyle>
            <a:defPPr>
              <a:defRPr sz="1350" b="1">
                <a:solidFill>
                  <a:srgbClr val="125E93"/>
                </a:solidFill>
                <a:latin typeface="Calibri"/>
                <a:ea typeface="Calibri"/>
                <a:cs typeface="Calibri"/>
              </a:defRPr>
            </a:defPPr>
            <a:lvl1pPr>
              <a:buNone/>
              <a:defRPr sz="1350" b="1">
                <a:solidFill>
                  <a:srgbClr val="125E93"/>
                </a:solidFill>
                <a:latin typeface="Calibri"/>
                <a:ea typeface="Calibri"/>
                <a:cs typeface="Calibri"/>
              </a:defRPr>
            </a:lvl1pPr>
            <a:lvl2pPr>
              <a:buNone/>
              <a:defRPr sz="1350" b="1">
                <a:solidFill>
                  <a:srgbClr val="125E93"/>
                </a:solidFill>
                <a:latin typeface="Calibri"/>
                <a:ea typeface="Calibri"/>
                <a:cs typeface="Calibri"/>
              </a:defRPr>
            </a:lvl2pPr>
            <a:lvl3pPr>
              <a:buNone/>
              <a:defRPr sz="1350" b="1">
                <a:solidFill>
                  <a:srgbClr val="125E93"/>
                </a:solidFill>
                <a:latin typeface="Calibri"/>
                <a:ea typeface="Calibri"/>
                <a:cs typeface="Calibri"/>
              </a:defRPr>
            </a:lvl3pPr>
            <a:lvl4pPr>
              <a:buNone/>
              <a:defRPr sz="1350" b="1">
                <a:solidFill>
                  <a:srgbClr val="125E93"/>
                </a:solidFill>
                <a:latin typeface="Calibri"/>
                <a:ea typeface="Calibri"/>
                <a:cs typeface="Calibri"/>
              </a:defRPr>
            </a:lvl4pPr>
            <a:lvl5pPr>
              <a:buNone/>
              <a:defRPr sz="1350" b="1">
                <a:solidFill>
                  <a:srgbClr val="125E93"/>
                </a:solidFill>
                <a:latin typeface="Calibri"/>
                <a:ea typeface="Calibri"/>
                <a:cs typeface="Calibri"/>
              </a:defRPr>
            </a:lvl5pPr>
            <a:lvl6pPr>
              <a:buNone/>
              <a:defRPr sz="1350" b="1">
                <a:solidFill>
                  <a:srgbClr val="125E93"/>
                </a:solidFill>
                <a:latin typeface="Calibri"/>
                <a:ea typeface="Calibri"/>
                <a:cs typeface="Calibri"/>
              </a:defRPr>
            </a:lvl6pPr>
            <a:lvl7pPr>
              <a:buNone/>
              <a:defRPr sz="1350" b="1">
                <a:solidFill>
                  <a:srgbClr val="125E93"/>
                </a:solidFill>
                <a:latin typeface="Calibri"/>
                <a:ea typeface="Calibri"/>
                <a:cs typeface="Calibri"/>
              </a:defRPr>
            </a:lvl7pPr>
            <a:lvl8pPr>
              <a:buNone/>
              <a:defRPr sz="1350" b="1">
                <a:solidFill>
                  <a:srgbClr val="125E93"/>
                </a:solidFill>
                <a:latin typeface="Calibri"/>
                <a:ea typeface="Calibri"/>
                <a:cs typeface="Calibri"/>
              </a:defRPr>
            </a:lvl8pPr>
            <a:lvl9pPr>
              <a:buNone/>
              <a:defRPr sz="1350" b="1">
                <a:solidFill>
                  <a:srgbClr val="125E93"/>
                </a:solidFill>
                <a:latin typeface="Calibri"/>
                <a:ea typeface="Calibri"/>
                <a:cs typeface="Calibri"/>
              </a:defRPr>
            </a:lvl9pPr>
          </a:lstStyle>
          <a:p>
            <a:pPr>
              <a:buNone/>
              <a:defRPr sz="1350" b="1">
                <a:solidFill>
                  <a:srgbClr val="125E93"/>
                </a:solidFill>
                <a:latin typeface="Calibri"/>
                <a:ea typeface="Calibri"/>
                <a:cs typeface="Calibri"/>
              </a:defRPr>
            </a:pPr>
            <a:r>
              <a:rPr sz="1350" b="1">
                <a:solidFill>
                  <a:srgbClr val="125E93"/>
                </a:solidFill>
                <a:latin typeface="Calibri"/>
                <a:ea typeface="Calibri"/>
                <a:cs typeface="Calibri"/>
              </a:rPr>
              <a:t>Published anchors × stated analyst assumptions (E)</a:t>
            </a:r>
          </a:p>
        </p:txBody>
      </p:sp>
      <p:graphicFrame>
        <p:nvGraphicFramePr>
          <p:cNvPr id="36" name="Table 35">
            <a:extLst>
              <a:ext uri="{FF2B5EF4-FFF2-40B4-BE49-F238E27FC236}">
                <a16:creationId xmlns:a16="http://schemas.microsoft.com/office/drawing/2014/main" id="{DB9EEE5A-073A-4366-B547-A9C5EC3B3DC2}"/>
              </a:ext>
            </a:extLst>
          </p:cNvPr>
          <p:cNvGraphicFramePr/>
          <p:nvPr>
            <p:extLst>
              <p:ext uri="{D42A27DB-BD31-4B8C-83A1-F6EECF244321}">
                <p14:modId xmlns:p14="http://schemas.microsoft.com/office/powerpoint/2010/main" val="1634267608"/>
              </p:ext>
            </p:extLst>
          </p:nvPr>
        </p:nvGraphicFramePr>
        <p:xfrm>
          <a:off x="3638550" y="2238375"/>
          <a:ext cx="8096250" cy="3486147"/>
        </p:xfrm>
        <a:graphic>
          <a:graphicData uri="http://schemas.openxmlformats.org/drawingml/2006/table">
            <a:tbl>
              <a:tblPr/>
              <a:tblGrid>
                <a:gridCol w="2047875">
                  <a:extLst>
                    <a:ext uri="{9D8B030D-6E8A-4147-A177-3AD203B41FA5}">
                      <a16:colId xmlns:a16="http://schemas.microsoft.com/office/drawing/2014/main" val="20000"/>
                    </a:ext>
                  </a:extLst>
                </a:gridCol>
                <a:gridCol w="1704975">
                  <a:extLst>
                    <a:ext uri="{9D8B030D-6E8A-4147-A177-3AD203B41FA5}">
                      <a16:colId xmlns:a16="http://schemas.microsoft.com/office/drawing/2014/main" val="20001"/>
                    </a:ext>
                  </a:extLst>
                </a:gridCol>
                <a:gridCol w="4343400">
                  <a:extLst>
                    <a:ext uri="{9D8B030D-6E8A-4147-A177-3AD203B41FA5}">
                      <a16:colId xmlns:a16="http://schemas.microsoft.com/office/drawing/2014/main" val="20002"/>
                    </a:ext>
                  </a:extLst>
                </a:gridCol>
              </a:tblGrid>
              <a:tr h="498021">
                <a:tc>
                  <a:txBody>
                    <a:bodyPr/>
                    <a:lstStyle/>
                    <a:p>
                      <a:r>
                        <a:rPr sz="1058" b="1">
                          <a:solidFill>
                            <a:srgbClr val="07163E"/>
                          </a:solidFill>
                          <a:latin typeface="Calibri"/>
                          <a:ea typeface="Calibri"/>
                          <a:cs typeface="Calibri"/>
                        </a:rPr>
                        <a:t>Programme / future event</a:t>
                      </a:r>
                    </a:p>
                  </a:txBody>
                  <a:tcPr anchor="ctr">
                    <a:lnL w="4763">
                      <a:solidFill>
                        <a:srgbClr val="D2D7DB"/>
                      </a:solidFill>
                      <a:prstDash val="soli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058" b="1">
                          <a:solidFill>
                            <a:srgbClr val="07163E"/>
                          </a:solidFill>
                          <a:latin typeface="Calibri"/>
                          <a:ea typeface="Calibri"/>
                          <a:cs typeface="Calibri"/>
                        </a:rPr>
                        <a:t>Planning quantity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tc>
                  <a:txBody>
                    <a:bodyPr/>
                    <a:lstStyle/>
                    <a:p>
                      <a:r>
                        <a:rPr sz="1058" b="1">
                          <a:solidFill>
                            <a:srgbClr val="07163E"/>
                          </a:solidFill>
                          <a:latin typeface="Calibri"/>
                          <a:ea typeface="Calibri"/>
                          <a:cs typeface="Calibri"/>
                        </a:rPr>
                        <a:t>Basis, assumptions and limit</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a:solidFill>
                        <a:srgbClr val="D2D7DB"/>
                      </a:solidFill>
                      <a:prstDash val="solid"/>
                    </a:lnT>
                    <a:lnB w="4763">
                      <a:solidFill>
                        <a:srgbClr val="D2D7DB"/>
                      </a:solidFill>
                      <a:prstDash val="solid"/>
                    </a:lnB>
                    <a:solidFill>
                      <a:srgbClr val="CADFEB"/>
                    </a:solidFill>
                  </a:tcPr>
                </a:tc>
                <a:extLst>
                  <a:ext uri="{0D108BD9-81ED-4DB2-BD59-A6C34878D82A}">
                    <a16:rowId xmlns:a16="http://schemas.microsoft.com/office/drawing/2014/main" val="10000"/>
                  </a:ext>
                </a:extLst>
              </a:tr>
              <a:tr h="498021">
                <a:tc>
                  <a:txBody>
                    <a:bodyPr/>
                    <a:lstStyle/>
                    <a:p>
                      <a:r>
                        <a:rPr sz="1058" b="0">
                          <a:solidFill>
                            <a:srgbClr val="07163E"/>
                          </a:solidFill>
                          <a:latin typeface="Calibri"/>
                          <a:ea typeface="Calibri"/>
                          <a:cs typeface="Calibri"/>
                        </a:rPr>
                        <a:t>IT CM 2028 | 21 Dec 2026 O</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58" b="0">
                          <a:solidFill>
                            <a:srgbClr val="07163E"/>
                          </a:solidFill>
                          <a:latin typeface="Calibri"/>
                          <a:ea typeface="Calibri"/>
                          <a:cs typeface="Calibri"/>
                        </a:rPr>
                        <a:t>~0.28–0.84 GW CDP 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58" b="0">
                          <a:solidFill>
                            <a:srgbClr val="07163E"/>
                          </a:solidFill>
                          <a:latin typeface="Calibri"/>
                          <a:ea typeface="Calibri"/>
                          <a:cs typeface="Calibri"/>
                        </a:rPr>
                        <a:t>2027 battery cohort ~0.563 GW × 50–150% share / participation factor. Ref 0.56. Low confidence: rating regime changed; BESS quota U.</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1"/>
                  </a:ext>
                </a:extLst>
              </a:tr>
              <a:tr h="498021">
                <a:tc>
                  <a:txBody>
                    <a:bodyPr/>
                    <a:lstStyle/>
                    <a:p>
                      <a:r>
                        <a:rPr sz="1058" b="0">
                          <a:solidFill>
                            <a:srgbClr val="07163E"/>
                          </a:solidFill>
                          <a:latin typeface="Calibri"/>
                          <a:ea typeface="Calibri"/>
                          <a:cs typeface="Calibri"/>
                        </a:rPr>
                        <a:t>IT MACSE | 24 Nov 2026 O</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58" b="0" dirty="0">
                          <a:solidFill>
                            <a:srgbClr val="07163E"/>
                          </a:solidFill>
                          <a:latin typeface="Calibri"/>
                          <a:ea typeface="Calibri"/>
                          <a:cs typeface="Calibri"/>
                        </a:rPr>
                        <a:t>16.0 GWh 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58" b="0" dirty="0">
                          <a:solidFill>
                            <a:srgbClr val="07163E"/>
                          </a:solidFill>
                          <a:latin typeface="Calibri"/>
                          <a:ea typeface="Calibri"/>
                          <a:cs typeface="Calibri"/>
                        </a:rPr>
                        <a:t>Official 16 GWh, ref 100% based on prior &gt;4 ×  supply.</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2"/>
                  </a:ext>
                </a:extLst>
              </a:tr>
              <a:tr h="498021">
                <a:tc>
                  <a:txBody>
                    <a:bodyPr/>
                    <a:lstStyle/>
                    <a:p>
                      <a:r>
                        <a:rPr sz="1058" b="0">
                          <a:solidFill>
                            <a:srgbClr val="07163E"/>
                          </a:solidFill>
                          <a:latin typeface="Calibri"/>
                          <a:ea typeface="Calibri"/>
                          <a:cs typeface="Calibri"/>
                        </a:rPr>
                        <a:t>GB T-4 | Mar 2027 E</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58" b="0">
                          <a:solidFill>
                            <a:srgbClr val="07163E"/>
                          </a:solidFill>
                          <a:latin typeface="Calibri"/>
                          <a:ea typeface="Calibri"/>
                          <a:cs typeface="Calibri"/>
                        </a:rPr>
                        <a:t>0.92–1.53 GW CDP 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58" b="0">
                          <a:solidFill>
                            <a:srgbClr val="07163E"/>
                          </a:solidFill>
                          <a:latin typeface="Calibri"/>
                          <a:ea typeface="Calibri"/>
                          <a:cs typeface="Calibri"/>
                        </a:rPr>
                        <a:t>Prior BESS 1.2 / all-tech 40.108608 × official 40.9 GW target × 75–125% battery-share factor. Ref 1.22; includes existing assets.</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3"/>
                  </a:ext>
                </a:extLst>
              </a:tr>
              <a:tr h="498021">
                <a:tc>
                  <a:txBody>
                    <a:bodyPr/>
                    <a:lstStyle/>
                    <a:p>
                      <a:r>
                        <a:rPr sz="1058" b="0">
                          <a:solidFill>
                            <a:srgbClr val="07163E"/>
                          </a:solidFill>
                          <a:latin typeface="Calibri"/>
                          <a:ea typeface="Calibri"/>
                          <a:cs typeface="Calibri"/>
                        </a:rPr>
                        <a:t>BE CRM | 2027 cycle E</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58" b="0">
                          <a:solidFill>
                            <a:srgbClr val="07163E"/>
                          </a:solidFill>
                          <a:latin typeface="Calibri"/>
                          <a:ea typeface="Calibri"/>
                          <a:cs typeface="Calibri"/>
                        </a:rPr>
                        <a:t>263–788 MW nominal 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58" b="0">
                          <a:solidFill>
                            <a:srgbClr val="07163E"/>
                          </a:solidFill>
                          <a:latin typeface="Calibri"/>
                          <a:ea typeface="Calibri"/>
                          <a:cs typeface="Calibri"/>
                        </a:rPr>
                        <a:t>Prior 525 MW × 50–150% repetition factor. Ref 525; no published BESS quota / exact next date. Low confidence.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4"/>
                  </a:ext>
                </a:extLst>
              </a:tr>
              <a:tr h="498021">
                <a:tc>
                  <a:txBody>
                    <a:bodyPr/>
                    <a:lstStyle/>
                    <a:p>
                      <a:r>
                        <a:rPr sz="1058" b="0">
                          <a:solidFill>
                            <a:srgbClr val="07163E"/>
                          </a:solidFill>
                          <a:latin typeface="Calibri"/>
                          <a:ea typeface="Calibri"/>
                          <a:cs typeface="Calibri"/>
                        </a:rPr>
                        <a:t>FR CM | 2027 cycle E</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58" b="0">
                          <a:solidFill>
                            <a:srgbClr val="07163E"/>
                          </a:solidFill>
                          <a:latin typeface="Calibri"/>
                          <a:ea typeface="Calibri"/>
                          <a:cs typeface="Calibri"/>
                        </a:rPr>
                        <a:t>433–721 MW certified 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tc>
                  <a:txBody>
                    <a:bodyPr/>
                    <a:lstStyle/>
                    <a:p>
                      <a:r>
                        <a:rPr sz="1058" b="0">
                          <a:solidFill>
                            <a:srgbClr val="07163E"/>
                          </a:solidFill>
                          <a:latin typeface="Calibri"/>
                          <a:ea typeface="Calibri"/>
                          <a:cs typeface="Calibri"/>
                        </a:rPr>
                        <a:t>Prior 577 MW × 75–125% qualifying-fleet factor. Ref 577; assumes stable eligibility. Includes existing assets, date U.</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FFFFF"/>
                    </a:solidFill>
                  </a:tcPr>
                </a:tc>
                <a:extLst>
                  <a:ext uri="{0D108BD9-81ED-4DB2-BD59-A6C34878D82A}">
                    <a16:rowId xmlns:a16="http://schemas.microsoft.com/office/drawing/2014/main" val="10005"/>
                  </a:ext>
                </a:extLst>
              </a:tr>
              <a:tr h="498021">
                <a:tc>
                  <a:txBody>
                    <a:bodyPr/>
                    <a:lstStyle/>
                    <a:p>
                      <a:r>
                        <a:rPr sz="1058" b="0">
                          <a:solidFill>
                            <a:srgbClr val="07163E"/>
                          </a:solidFill>
                          <a:latin typeface="Calibri"/>
                          <a:ea typeface="Calibri"/>
                          <a:cs typeface="Calibri"/>
                        </a:rPr>
                        <a:t>RO | early 2027 contracts E</a:t>
                      </a:r>
                    </a:p>
                  </a:txBody>
                  <a:tcPr anchor="ctr">
                    <a:lnL w="4763">
                      <a:solidFill>
                        <a:srgbClr val="D2D7DB"/>
                      </a:solidFill>
                      <a:prstDash val="soli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58" b="0">
                          <a:solidFill>
                            <a:srgbClr val="07163E"/>
                          </a:solidFill>
                          <a:latin typeface="Calibri"/>
                          <a:ea typeface="Calibri"/>
                          <a:cs typeface="Calibri"/>
                        </a:rPr>
                        <a:t>€120–150m commitments E</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tc>
                  <a:txBody>
                    <a:bodyPr/>
                    <a:lstStyle/>
                    <a:p>
                      <a:r>
                        <a:rPr sz="1058" b="0" dirty="0">
                          <a:solidFill>
                            <a:srgbClr val="07163E"/>
                          </a:solidFill>
                          <a:latin typeface="Calibri"/>
                          <a:ea typeface="Calibri"/>
                          <a:cs typeface="Calibri"/>
                        </a:rPr>
                        <a:t>Approved€150m × 80–100% take-up. Ref€150m; PM-announced timing, guide unverified. Budget euros do not imply battery MW.</a:t>
                      </a:r>
                    </a:p>
                  </a:txBody>
                  <a:tcPr anchor="ctr">
                    <a:lnL w="4763" cap="flat" cmpd="sng" algn="ctr">
                      <a:solidFill>
                        <a:srgbClr val="D2D7DB"/>
                      </a:solidFill>
                      <a:prstDash val="solid"/>
                      <a:round/>
                      <a:headEnd type="none" w="med" len="med"/>
                      <a:tailEnd type="none" w="med" len="med"/>
                    </a:lnL>
                    <a:lnR w="4763">
                      <a:solidFill>
                        <a:srgbClr val="D2D7DB"/>
                      </a:solidFill>
                      <a:prstDash val="solid"/>
                    </a:lnR>
                    <a:lnT w="4763" cap="flat" cmpd="sng" algn="ctr">
                      <a:solidFill>
                        <a:srgbClr val="D2D7DB"/>
                      </a:solidFill>
                      <a:prstDash val="solid"/>
                      <a:round/>
                      <a:headEnd type="none" w="med" len="med"/>
                      <a:tailEnd type="none" w="med" len="med"/>
                    </a:lnT>
                    <a:lnB w="4763">
                      <a:solidFill>
                        <a:srgbClr val="D2D7DB"/>
                      </a:solidFill>
                      <a:prstDash val="solid"/>
                    </a:lnB>
                    <a:solidFill>
                      <a:srgbClr val="F4F6F7"/>
                    </a:solidFill>
                  </a:tcPr>
                </a:tc>
                <a:extLst>
                  <a:ext uri="{0D108BD9-81ED-4DB2-BD59-A6C34878D82A}">
                    <a16:rowId xmlns:a16="http://schemas.microsoft.com/office/drawing/2014/main" val="10006"/>
                  </a:ext>
                </a:extLst>
              </a:tr>
            </a:tbl>
          </a:graphicData>
        </a:graphic>
      </p:graphicFrame>
      <p:sp>
        <p:nvSpPr>
          <p:cNvPr id="37" name="CM price stress: €47k prior new clearing / €73k demand-curve C / €86k ">
            <a:extLst>
              <a:ext uri="{FF2B5EF4-FFF2-40B4-BE49-F238E27FC236}">
                <a16:creationId xmlns:a16="http://schemas.microsoft.com/office/drawing/2014/main" id="{9C05D4F2-523D-4ED7-8D49-E1DCA7B1C179}"/>
              </a:ext>
            </a:extLst>
          </p:cNvPr>
          <p:cNvSpPr>
            <a:spLocks noGrp="1"/>
          </p:cNvSpPr>
          <p:nvPr/>
        </p:nvSpPr>
        <p:spPr>
          <a:xfrm>
            <a:off x="3638550" y="5819775"/>
            <a:ext cx="8096250" cy="333375"/>
          </a:xfrm>
          <a:prstGeom prst="rect">
            <a:avLst/>
          </a:prstGeom>
          <a:noFill/>
          <a:ln w="0">
            <a:noFill/>
          </a:ln>
        </p:spPr>
        <p:txBody>
          <a:bodyPr wrap="square" lIns="0" tIns="0" rIns="0" bIns="0" anchor="t">
            <a:noAutofit/>
          </a:bodyPr>
          <a:lstStyle>
            <a:defPPr>
              <a:defRPr sz="1088" b="1">
                <a:solidFill>
                  <a:srgbClr val="125E93"/>
                </a:solidFill>
                <a:latin typeface="Calibri"/>
                <a:ea typeface="Calibri"/>
                <a:cs typeface="Calibri"/>
              </a:defRPr>
            </a:defPPr>
            <a:lvl1pPr>
              <a:buNone/>
              <a:defRPr sz="1088" b="1">
                <a:solidFill>
                  <a:srgbClr val="125E93"/>
                </a:solidFill>
                <a:latin typeface="Calibri"/>
                <a:ea typeface="Calibri"/>
                <a:cs typeface="Calibri"/>
              </a:defRPr>
            </a:lvl1pPr>
            <a:lvl2pPr>
              <a:buNone/>
              <a:defRPr sz="1088" b="1">
                <a:solidFill>
                  <a:srgbClr val="125E93"/>
                </a:solidFill>
                <a:latin typeface="Calibri"/>
                <a:ea typeface="Calibri"/>
                <a:cs typeface="Calibri"/>
              </a:defRPr>
            </a:lvl2pPr>
            <a:lvl3pPr>
              <a:buNone/>
              <a:defRPr sz="1088" b="1">
                <a:solidFill>
                  <a:srgbClr val="125E93"/>
                </a:solidFill>
                <a:latin typeface="Calibri"/>
                <a:ea typeface="Calibri"/>
                <a:cs typeface="Calibri"/>
              </a:defRPr>
            </a:lvl3pPr>
            <a:lvl4pPr>
              <a:buNone/>
              <a:defRPr sz="1088" b="1">
                <a:solidFill>
                  <a:srgbClr val="125E93"/>
                </a:solidFill>
                <a:latin typeface="Calibri"/>
                <a:ea typeface="Calibri"/>
                <a:cs typeface="Calibri"/>
              </a:defRPr>
            </a:lvl4pPr>
            <a:lvl5pPr>
              <a:buNone/>
              <a:defRPr sz="1088" b="1">
                <a:solidFill>
                  <a:srgbClr val="125E93"/>
                </a:solidFill>
                <a:latin typeface="Calibri"/>
                <a:ea typeface="Calibri"/>
                <a:cs typeface="Calibri"/>
              </a:defRPr>
            </a:lvl5pPr>
            <a:lvl6pPr>
              <a:buNone/>
              <a:defRPr sz="1088" b="1">
                <a:solidFill>
                  <a:srgbClr val="125E93"/>
                </a:solidFill>
                <a:latin typeface="Calibri"/>
                <a:ea typeface="Calibri"/>
                <a:cs typeface="Calibri"/>
              </a:defRPr>
            </a:lvl6pPr>
            <a:lvl7pPr>
              <a:buNone/>
              <a:defRPr sz="1088" b="1">
                <a:solidFill>
                  <a:srgbClr val="125E93"/>
                </a:solidFill>
                <a:latin typeface="Calibri"/>
                <a:ea typeface="Calibri"/>
                <a:cs typeface="Calibri"/>
              </a:defRPr>
            </a:lvl7pPr>
            <a:lvl8pPr>
              <a:buNone/>
              <a:defRPr sz="1088" b="1">
                <a:solidFill>
                  <a:srgbClr val="125E93"/>
                </a:solidFill>
                <a:latin typeface="Calibri"/>
                <a:ea typeface="Calibri"/>
                <a:cs typeface="Calibri"/>
              </a:defRPr>
            </a:lvl8pPr>
            <a:lvl9pPr>
              <a:buNone/>
              <a:defRPr sz="1088" b="1">
                <a:solidFill>
                  <a:srgbClr val="125E93"/>
                </a:solidFill>
                <a:latin typeface="Calibri"/>
                <a:ea typeface="Calibri"/>
                <a:cs typeface="Calibri"/>
              </a:defRPr>
            </a:lvl9pPr>
          </a:lstStyle>
          <a:p>
            <a:pPr>
              <a:buNone/>
              <a:defRPr sz="1088" b="1">
                <a:solidFill>
                  <a:srgbClr val="125E93"/>
                </a:solidFill>
                <a:latin typeface="Calibri"/>
                <a:ea typeface="Calibri"/>
                <a:cs typeface="Calibri"/>
              </a:defRPr>
            </a:pPr>
            <a:r>
              <a:rPr sz="1088" b="1">
                <a:solidFill>
                  <a:srgbClr val="125E93"/>
                </a:solidFill>
                <a:latin typeface="Calibri"/>
                <a:ea typeface="Calibri"/>
                <a:cs typeface="Calibri"/>
              </a:rPr>
              <a:t>CM price stress: €47k prior new clearing / €73k demand-curve C / €86k cap per MW CDP-year. These are anchors, not a predicted clearing range.</a:t>
            </a:r>
          </a:p>
        </p:txBody>
      </p:sp>
      <p:sp>
        <p:nvSpPr>
          <p:cNvPr id="38" name="All multipliers are analyst-selected. Detailed formulas, editable inpu">
            <a:extLst>
              <a:ext uri="{FF2B5EF4-FFF2-40B4-BE49-F238E27FC236}">
                <a16:creationId xmlns:a16="http://schemas.microsoft.com/office/drawing/2014/main" id="{81814250-FBB1-4F7C-AC9E-F8C9A219FA15}"/>
              </a:ext>
            </a:extLst>
          </p:cNvPr>
          <p:cNvSpPr>
            <a:spLocks noGrp="1"/>
          </p:cNvSpPr>
          <p:nvPr/>
        </p:nvSpPr>
        <p:spPr>
          <a:xfrm>
            <a:off x="3638550" y="6219825"/>
            <a:ext cx="8096250" cy="219075"/>
          </a:xfrm>
          <a:prstGeom prst="rect">
            <a:avLst/>
          </a:prstGeom>
          <a:noFill/>
          <a:ln w="0">
            <a:noFill/>
          </a:ln>
        </p:spPr>
        <p:txBody>
          <a:bodyPr wrap="square" lIns="0" tIns="0" rIns="0" bIns="0" anchor="t">
            <a:noAutofit/>
          </a:bodyPr>
          <a:lstStyle>
            <a:defPPr>
              <a:defRPr sz="998" b="0">
                <a:solidFill>
                  <a:srgbClr val="464646"/>
                </a:solidFill>
                <a:latin typeface="Calibri"/>
                <a:ea typeface="Calibri"/>
                <a:cs typeface="Calibri"/>
              </a:defRPr>
            </a:defPPr>
            <a:lvl1pPr>
              <a:buNone/>
              <a:defRPr sz="998" b="0">
                <a:solidFill>
                  <a:srgbClr val="464646"/>
                </a:solidFill>
                <a:latin typeface="Calibri"/>
                <a:ea typeface="Calibri"/>
                <a:cs typeface="Calibri"/>
              </a:defRPr>
            </a:lvl1pPr>
            <a:lvl2pPr>
              <a:buNone/>
              <a:defRPr sz="998" b="0">
                <a:solidFill>
                  <a:srgbClr val="464646"/>
                </a:solidFill>
                <a:latin typeface="Calibri"/>
                <a:ea typeface="Calibri"/>
                <a:cs typeface="Calibri"/>
              </a:defRPr>
            </a:lvl2pPr>
            <a:lvl3pPr>
              <a:buNone/>
              <a:defRPr sz="998" b="0">
                <a:solidFill>
                  <a:srgbClr val="464646"/>
                </a:solidFill>
                <a:latin typeface="Calibri"/>
                <a:ea typeface="Calibri"/>
                <a:cs typeface="Calibri"/>
              </a:defRPr>
            </a:lvl3pPr>
            <a:lvl4pPr>
              <a:buNone/>
              <a:defRPr sz="998" b="0">
                <a:solidFill>
                  <a:srgbClr val="464646"/>
                </a:solidFill>
                <a:latin typeface="Calibri"/>
                <a:ea typeface="Calibri"/>
                <a:cs typeface="Calibri"/>
              </a:defRPr>
            </a:lvl4pPr>
            <a:lvl5pPr>
              <a:buNone/>
              <a:defRPr sz="998" b="0">
                <a:solidFill>
                  <a:srgbClr val="464646"/>
                </a:solidFill>
                <a:latin typeface="Calibri"/>
                <a:ea typeface="Calibri"/>
                <a:cs typeface="Calibri"/>
              </a:defRPr>
            </a:lvl5pPr>
            <a:lvl6pPr>
              <a:buNone/>
              <a:defRPr sz="998" b="0">
                <a:solidFill>
                  <a:srgbClr val="464646"/>
                </a:solidFill>
                <a:latin typeface="Calibri"/>
                <a:ea typeface="Calibri"/>
                <a:cs typeface="Calibri"/>
              </a:defRPr>
            </a:lvl6pPr>
            <a:lvl7pPr>
              <a:buNone/>
              <a:defRPr sz="998" b="0">
                <a:solidFill>
                  <a:srgbClr val="464646"/>
                </a:solidFill>
                <a:latin typeface="Calibri"/>
                <a:ea typeface="Calibri"/>
                <a:cs typeface="Calibri"/>
              </a:defRPr>
            </a:lvl7pPr>
            <a:lvl8pPr>
              <a:buNone/>
              <a:defRPr sz="998" b="0">
                <a:solidFill>
                  <a:srgbClr val="464646"/>
                </a:solidFill>
                <a:latin typeface="Calibri"/>
                <a:ea typeface="Calibri"/>
                <a:cs typeface="Calibri"/>
              </a:defRPr>
            </a:lvl8pPr>
            <a:lvl9pPr>
              <a:buNone/>
              <a:defRPr sz="998" b="0">
                <a:solidFill>
                  <a:srgbClr val="464646"/>
                </a:solidFill>
                <a:latin typeface="Calibri"/>
                <a:ea typeface="Calibri"/>
                <a:cs typeface="Calibri"/>
              </a:defRPr>
            </a:lvl9pPr>
          </a:lstStyle>
          <a:p>
            <a:pPr>
              <a:buNone/>
              <a:defRPr sz="998" b="0">
                <a:solidFill>
                  <a:srgbClr val="464646"/>
                </a:solidFill>
                <a:latin typeface="Calibri"/>
                <a:ea typeface="Calibri"/>
                <a:cs typeface="Calibri"/>
              </a:defRPr>
            </a:pPr>
            <a:r>
              <a:rPr sz="998" b="0">
                <a:solidFill>
                  <a:srgbClr val="464646"/>
                </a:solidFill>
                <a:latin typeface="Calibri"/>
                <a:ea typeface="Calibri"/>
                <a:cs typeface="Calibri"/>
              </a:rPr>
              <a:t>All multipliers are analyst-selected. Detailed formulas, editable inputs and exact source locators are in the existing companion workbook.</a:t>
            </a:r>
          </a:p>
        </p:txBody>
      </p:sp>
    </p:spTree>
    <p:extLst>
      <p:ext uri="{BB962C8B-B14F-4D97-AF65-F5344CB8AC3E}">
        <p14:creationId xmlns:p14="http://schemas.microsoft.com/office/powerpoint/2010/main" val="53522926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21559</Words>
  <Application>Microsoft Office PowerPoint</Application>
  <DocSecurity>0</DocSecurity>
  <PresentationFormat>Widescreen</PresentationFormat>
  <Paragraphs>1937</Paragraphs>
  <Slides>9</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Zaixing Wang</cp:lastModifiedBy>
  <cp:revision>2</cp:revision>
  <dcterms:created xsi:type="dcterms:W3CDTF">2026-10-22T10:22:30Z</dcterms:created>
  <dcterms:modified xsi:type="dcterms:W3CDTF">2026-10-23T13:52:38Z</dcterms:modified>
</cp:coreProperties>
</file>